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d4bd6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6d4bd6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6d4bd65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6d4bd65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6d4bd65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6d4bd65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6d4bd65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6d4bd65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d4bd65b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d4bd65b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d4bd65b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6d4bd65b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964ba5e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964ba5e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6d4bd65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6d4bd65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64ba5e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964ba5e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964ba5e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964ba5e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6d4bd6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6d4bd6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64ba5e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64ba5e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964ba5eb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964ba5eb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964ba5eb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964ba5eb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964ba5eb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964ba5eb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964ba5eb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964ba5eb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964ba5eb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964ba5eb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964ba5eb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964ba5eb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964ba5e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964ba5e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964ba5e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964ba5e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964ba5eb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964ba5eb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964ba5eb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964ba5eb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d4bd65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6d4bd65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964ba5eb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964ba5e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964ba5e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964ba5e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964ba5e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964ba5e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6d4bd65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6d4bd65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6d4bd65b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6d4bd65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d4bd65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6d4bd65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6d4bd65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6d4bd65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6d4bd65b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6d4bd65b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d4bd65b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d4bd65b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arxiv.org/pdf/1810.04805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arxiv.org/pdf/1810.04805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iq.opengenus.org/bert-base-vs-bert-larg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s://arxiv.org/pdf/1810.04805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810.04805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www.scaler.com/topics/nlp/bert-variant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www.scaler.com/topics/nlp/bert-variant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1907.1169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1907.11692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pdf/1907.11692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907.11692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1907.11692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pdf/1907.11692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pdf/1907.11692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hyperlink" Target="https://arxiv.org/pdf/1907.11692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hyperlink" Target="https://rmoklesur.medium.com/knowledge-distillation-in-deep-learning-keras-implementation-b61261c552db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hyperlink" Target="https://arxiv.org/pdf/1910.01108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Transfer Learning в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Masked Language Modeling, BERT и его вариации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BERT — </a:t>
            </a:r>
            <a:r>
              <a:rPr lang="ru" sz="2120"/>
              <a:t>Bidirectional Encoder Representations from Transformers </a:t>
            </a:r>
            <a:endParaRPr sz="2120"/>
          </a:p>
        </p:txBody>
      </p:sp>
      <p:sp>
        <p:nvSpPr>
          <p:cNvPr id="149" name="Google Shape;149;p22"/>
          <p:cNvSpPr txBox="1"/>
          <p:nvPr/>
        </p:nvSpPr>
        <p:spPr>
          <a:xfrm>
            <a:off x="526413" y="2563525"/>
            <a:ext cx="1201200" cy="831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Masked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Modeling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1803296" y="257897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+</a:t>
            </a:r>
            <a:endParaRPr sz="34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9203" l="0" r="0" t="9778"/>
          <a:stretch/>
        </p:blipFill>
        <p:spPr>
          <a:xfrm>
            <a:off x="2314879" y="1798375"/>
            <a:ext cx="1932050" cy="2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864479" y="257897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=</a:t>
            </a:r>
            <a:endParaRPr sz="3400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30738" l="63633" r="4348" t="30688"/>
          <a:stretch/>
        </p:blipFill>
        <p:spPr>
          <a:xfrm>
            <a:off x="6376063" y="2357025"/>
            <a:ext cx="2082326" cy="11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4322613" y="262517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+</a:t>
            </a:r>
            <a:endParaRPr sz="34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196" y="2501875"/>
            <a:ext cx="9546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действительности всё сложнее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16038" l="12353" r="51695" t="28998"/>
          <a:stretch/>
        </p:blipFill>
        <p:spPr>
          <a:xfrm>
            <a:off x="971438" y="1442125"/>
            <a:ext cx="3007775" cy="287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311700" y="4493875"/>
            <a:ext cx="51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i="1" sz="1000"/>
          </a:p>
        </p:txBody>
      </p:sp>
      <p:sp>
        <p:nvSpPr>
          <p:cNvPr id="163" name="Google Shape;163;p23"/>
          <p:cNvSpPr txBox="1"/>
          <p:nvPr/>
        </p:nvSpPr>
        <p:spPr>
          <a:xfrm>
            <a:off x="4572000" y="2355675"/>
            <a:ext cx="355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задачи на pre-training стадии: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MLM (Masked Language Modeling)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NSP (Next Sentence Prediction)*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выбирать маскирование для MLM?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43407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 маскирования: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Случайным образом выбираем 15% токенов из предложения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80% из них заменяем на [MASK]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10% из них заменяем на случайный токен из словаря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10% оставляем исходный токен (и все равно учимся предсказывать его)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Делаем это, чтобы получить хорошие представления для всех токенов, а не только [MASK].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fine-tuning стадии модель не будет иметь [MASK]!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11700" y="4650200"/>
            <a:ext cx="51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https://arxiv.org/pdf/1810.04805.pdf</a:t>
            </a:r>
            <a:endParaRPr i="1" sz="10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300" y="1646237"/>
            <a:ext cx="3896000" cy="23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BERT целых три вида эмбеддингов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38" y="1297648"/>
            <a:ext cx="7664525" cy="26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11700" y="4493875"/>
            <a:ext cx="51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i="1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Некоторые детали 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48408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Две конфигурации модели:</a:t>
            </a:r>
            <a:endParaRPr sz="17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BERT-base: </a:t>
            </a:r>
            <a:r>
              <a:rPr lang="ru" sz="1300"/>
              <a:t>L=12, H=768, A=12, Total Parameters=110M</a:t>
            </a:r>
            <a:endParaRPr sz="13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BERT-large: L=24, H=1024, A=16, Total Parameters=340M</a:t>
            </a:r>
            <a:endParaRPr sz="13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Данные:</a:t>
            </a:r>
            <a:endParaRPr sz="17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BookCorpus (800 млн. слов)</a:t>
            </a:r>
            <a:endParaRPr sz="13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English Wikipedia (2,5 млн. слов)</a:t>
            </a:r>
            <a:endParaRPr sz="13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Максимальная длина последовательности — 512 токенов</a:t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“Pretrain once, finetune many times”</a:t>
            </a:r>
            <a:endParaRPr sz="1700"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51855" r="21639" t="0"/>
          <a:stretch/>
        </p:blipFill>
        <p:spPr>
          <a:xfrm>
            <a:off x="6843199" y="993875"/>
            <a:ext cx="1989101" cy="31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13976" r="64645" t="0"/>
          <a:stretch/>
        </p:blipFill>
        <p:spPr>
          <a:xfrm>
            <a:off x="5152500" y="993875"/>
            <a:ext cx="1604298" cy="315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5646075" y="4230175"/>
            <a:ext cx="294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https://iq.opengenus.org/bert-base-vs-bert-large/</a:t>
            </a:r>
            <a:endParaRPr i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BERT — универсальный фреймворк для решения большинства NLU  задач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51711" l="0" r="0" t="0"/>
          <a:stretch/>
        </p:blipFill>
        <p:spPr>
          <a:xfrm>
            <a:off x="311700" y="1694700"/>
            <a:ext cx="4301325" cy="22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5823" l="0" r="0" t="48285"/>
          <a:stretch/>
        </p:blipFill>
        <p:spPr>
          <a:xfrm>
            <a:off x="4613025" y="1804650"/>
            <a:ext cx="4301348" cy="21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311700" y="4493875"/>
            <a:ext cx="51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i="1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65750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Более в</a:t>
            </a:r>
            <a:r>
              <a:rPr lang="ru"/>
              <a:t>ысокое качество на GLUE по сравнению с GPT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63" y="1932699"/>
            <a:ext cx="7402675" cy="15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311700" y="4493875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после BERT?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52475"/>
            <a:ext cx="43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Было выпущено множество дополнений и улучшений классического BERT: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RoBERTa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DeBERTa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DistilBERT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ALBERT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ELECTRA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…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95" y="1543050"/>
            <a:ext cx="27871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277263" y="4230175"/>
            <a:ext cx="28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https://www.scaler.com/topics/nlp/bert-variants/</a:t>
            </a:r>
            <a:endParaRPr i="1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после BERT?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43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Было выпущено множество дополнений и улучшений классического BERT: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b="1" lang="ru">
                <a:solidFill>
                  <a:srgbClr val="38761D"/>
                </a:solidFill>
              </a:rPr>
              <a:t>RoBERTa</a:t>
            </a:r>
            <a:endParaRPr b="1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DeBERTa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b="1" lang="ru">
                <a:solidFill>
                  <a:srgbClr val="38761D"/>
                </a:solidFill>
              </a:rPr>
              <a:t>DistilBERT</a:t>
            </a:r>
            <a:endParaRPr b="1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ALBERT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ELECTRA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…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95" y="1543050"/>
            <a:ext cx="27871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5277263" y="4230175"/>
            <a:ext cx="28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https://www.scaler.com/topics/nlp/bert-variants/</a:t>
            </a:r>
            <a:endParaRPr i="1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Новая задача —</a:t>
            </a:r>
            <a:r>
              <a:rPr lang="ru"/>
              <a:t> Masked Language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BERT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RoBERTa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DistilBERT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Выводы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Динамическое маскирование в MLM 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Динамическое маскирование в MLM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Обучение без NSP лосса </a:t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Динамическое маскирование в MLM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Обучение без NSP лосса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batch size: 8 тыс. против 256 у BERT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Динамическое маскирование в MLM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Обучение без NSP лосса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batch size: 8 тыс. против 256 у 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размер датасета: 160гб против 16гб у BERT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Динамическое маскирование в MLM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Обучение без NSP лосса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batch size: 8 тыс. против 256 у 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размер датасета: 160гб против 16гб у 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долгое обучение на pre-training</a:t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RoBERTa: A Robustly Optimized BERT Pretraining Approach</a:t>
            </a:r>
            <a:endParaRPr sz="2320"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Обучим тот же BERT, но немного по-другому: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Динамическое маскирование в MLM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Обучение без NSP лосса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batch size: 8 тыс. против 256 у 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Больший размер датасета: 160гб против 16гб у 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долгое обучение на pre-training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Byte-level BPE для токенизации любой последовательности без [UNK]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3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Получили новый SOTA подход на GLUE </a:t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00" y="1921950"/>
            <a:ext cx="7293202" cy="14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/>
        </p:nvSpPr>
        <p:spPr>
          <a:xfrm>
            <a:off x="311700" y="4468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https://arxiv.org/pdf/1907.11692.pdf</a:t>
            </a:r>
            <a:endParaRPr i="1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DisilBERT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 моделей из семейства BERT есть небольшая проблема — они требовательны к вычислительным ресурсам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DisilBERT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моделей из семейства BERT есть небольшая проблема — они требовательны к вычислительным ресурсам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Решение — возьмем модель поменьше и задистиллируем в нее знания из большой модели!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DisilBERT</a:t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моделей из семейства BERT есть небольшая проблема — они требовательны к вычислительным ресурсам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Решение — возьмем модель поменьше и задистиллируем в нее знания из большой модели!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Получим DistilBERT: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40% меньше занимаемой памяти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60% быстрее инференс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97% от качества большой модели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Masked language modeling (MLM) — обобщение классического языкового моделирования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037825"/>
            <a:ext cx="31767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masked language modeling мы учим модель предсказывать произвольное слово в тексте, а не только следующее.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Knowledge distillation — просим модель-ученика повторять за моделью учителя</a:t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750" y="1509249"/>
            <a:ext cx="5506501" cy="30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/>
        </p:nvSpPr>
        <p:spPr>
          <a:xfrm>
            <a:off x="311700" y="4648775"/>
            <a:ext cx="550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 u="sng">
                <a:solidFill>
                  <a:schemeClr val="hlink"/>
                </a:solidFill>
                <a:hlinkClick r:id="rId4"/>
              </a:rPr>
              <a:t>https://rmoklesur.medium.com/knowledge-distillation-in-deep-learning-keras-implementation-b61261c552db</a:t>
            </a:r>
            <a:endParaRPr i="1"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Дистиллируем не только предсказания, но и скрытые представления 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467750"/>
            <a:ext cx="85206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Возьмем каждый второй слов из BERT-base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Обучим модель предсказывать распределения большой модели, при этом приближая скрытые состояния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Получим 97% качества от исходной модели-учителя</a:t>
            </a:r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25" y="3249550"/>
            <a:ext cx="8149150" cy="13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311700" y="4568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 u="sng">
                <a:solidFill>
                  <a:schemeClr val="hlink"/>
                </a:solidFill>
                <a:hlinkClick r:id="rId4"/>
              </a:rPr>
              <a:t>https://arxiv.org/pdf/1910.01108.pdf</a:t>
            </a:r>
            <a:endParaRPr i="1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r>
              <a:rPr lang="ru"/>
              <a:t> занятия</a:t>
            </a:r>
            <a:endParaRPr/>
          </a:p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Masked Language Modeling и связь с классическим языковым моделированием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BERT — двусторонний контекст лучше одностороннего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RoBERTa или как достичь лучшего качества без изменения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DistilBERT: более легкий и эффективный аналог BERT, обученные с помощью подхода knowledge distillation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Masked language modeling (MLM) — обобщение классического языкового моделирования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037825"/>
            <a:ext cx="31767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masked language modeling мы учим модель предсказывать произвольное слово в тексте, а не только следующее. 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915475" y="37556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Вчера мы посмотрели отличный фильм в кинотеатре.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Masked language modeling (MLM) — обобщение классического языкового моделирования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037825"/>
            <a:ext cx="31767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masked language modeling мы учим модель предсказывать произвольное слово в тексте, а не только следующее. 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915475" y="37556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Вчера мы посмотрели отличный фильм в кинотеатре.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912125" y="3822225"/>
            <a:ext cx="10056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[MASK]</a:t>
            </a:r>
            <a:endParaRPr sz="800"/>
          </a:p>
        </p:txBody>
      </p:sp>
      <p:sp>
        <p:nvSpPr>
          <p:cNvPr id="83" name="Google Shape;83;p17"/>
          <p:cNvSpPr/>
          <p:nvPr/>
        </p:nvSpPr>
        <p:spPr>
          <a:xfrm>
            <a:off x="6798675" y="3822225"/>
            <a:ext cx="5874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[MASK]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Masked language modeling (MLM) — обобщение классического языкового моделирования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037825"/>
            <a:ext cx="31767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masked language modeling мы учим модель предсказывать произвольное слово в тексте, а не только следующее. 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915475" y="37556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Вчера мы посмотрели отличный фильм в кинотеатре.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912125" y="3822225"/>
            <a:ext cx="10056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[MASK]</a:t>
            </a:r>
            <a:endParaRPr sz="800"/>
          </a:p>
        </p:txBody>
      </p:sp>
      <p:sp>
        <p:nvSpPr>
          <p:cNvPr id="92" name="Google Shape;92;p18"/>
          <p:cNvSpPr/>
          <p:nvPr/>
        </p:nvSpPr>
        <p:spPr>
          <a:xfrm>
            <a:off x="6798675" y="3822225"/>
            <a:ext cx="5874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[MASK]</a:t>
            </a:r>
            <a:endParaRPr sz="800"/>
          </a:p>
        </p:txBody>
      </p:sp>
      <p:sp>
        <p:nvSpPr>
          <p:cNvPr id="93" name="Google Shape;93;p18"/>
          <p:cNvSpPr/>
          <p:nvPr/>
        </p:nvSpPr>
        <p:spPr>
          <a:xfrm>
            <a:off x="4042375" y="2714125"/>
            <a:ext cx="4547400" cy="64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NEURAL NETWORK</a:t>
            </a:r>
            <a:endParaRPr b="1"/>
          </a:p>
        </p:txBody>
      </p:sp>
      <p:cxnSp>
        <p:nvCxnSpPr>
          <p:cNvPr id="94" name="Google Shape;94;p18"/>
          <p:cNvCxnSpPr/>
          <p:nvPr/>
        </p:nvCxnSpPr>
        <p:spPr>
          <a:xfrm rot="10800000">
            <a:off x="45027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 rot="10800000">
            <a:off x="53492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 rot="10800000">
            <a:off x="63160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 rot="10800000">
            <a:off x="70923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 rot="10800000">
            <a:off x="7879900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5349275" y="220427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 rot="10800000">
            <a:off x="7092375" y="220427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Masked language modeling (MLM) — обобщение классического языкового моделирования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2037825"/>
            <a:ext cx="31767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masked language modeling мы учим модель предсказывать произвольное слово в тексте, а не только следующее. 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915475" y="37556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Вчера мы посмотрели отличный фильм в кинотеатре.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912125" y="3822225"/>
            <a:ext cx="10056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[MASK]</a:t>
            </a:r>
            <a:endParaRPr sz="800"/>
          </a:p>
        </p:txBody>
      </p:sp>
      <p:sp>
        <p:nvSpPr>
          <p:cNvPr id="109" name="Google Shape;109;p19"/>
          <p:cNvSpPr/>
          <p:nvPr/>
        </p:nvSpPr>
        <p:spPr>
          <a:xfrm>
            <a:off x="6798675" y="3822225"/>
            <a:ext cx="5874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[MASK]</a:t>
            </a:r>
            <a:endParaRPr sz="800"/>
          </a:p>
        </p:txBody>
      </p:sp>
      <p:sp>
        <p:nvSpPr>
          <p:cNvPr id="110" name="Google Shape;110;p19"/>
          <p:cNvSpPr/>
          <p:nvPr/>
        </p:nvSpPr>
        <p:spPr>
          <a:xfrm>
            <a:off x="4042375" y="2714125"/>
            <a:ext cx="4547400" cy="64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NEURAL NETWORK</a:t>
            </a:r>
            <a:endParaRPr b="1"/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45027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53492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 rot="10800000">
            <a:off x="63160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 rot="10800000">
            <a:off x="7092375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 rot="10800000">
            <a:off x="7879900" y="3410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rot="10800000">
            <a:off x="5349275" y="220427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7092375" y="220427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4756475" y="1737025"/>
            <a:ext cx="1185600" cy="400200"/>
          </a:xfrm>
          <a:prstGeom prst="rect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посмотрели 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499575" y="1737025"/>
            <a:ext cx="1185600" cy="400200"/>
          </a:xfrm>
          <a:prstGeom prst="rect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фильм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67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обычного языкового моделирования и маскированного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404925"/>
            <a:ext cx="8520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Как можно представить обычное языковое моделирование через MLM?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67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обычного языкового моделирования и маскированного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404925"/>
            <a:ext cx="8520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Как можно представить обычное языковое моделирование через MLM?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-229200" y="40383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посмотрели фильм в кинотеатре.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733225" y="4104925"/>
            <a:ext cx="1002000" cy="26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[MASK]</a:t>
            </a:r>
            <a:endParaRPr sz="800"/>
          </a:p>
        </p:txBody>
      </p:sp>
      <p:sp>
        <p:nvSpPr>
          <p:cNvPr id="134" name="Google Shape;134;p21"/>
          <p:cNvSpPr/>
          <p:nvPr/>
        </p:nvSpPr>
        <p:spPr>
          <a:xfrm>
            <a:off x="492900" y="2996825"/>
            <a:ext cx="3357000" cy="64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NEURAL NETWORK</a:t>
            </a:r>
            <a:endParaRPr b="1"/>
          </a:p>
        </p:txBody>
      </p:sp>
      <p:cxnSp>
        <p:nvCxnSpPr>
          <p:cNvPr id="135" name="Google Shape;135;p21"/>
          <p:cNvCxnSpPr/>
          <p:nvPr/>
        </p:nvCxnSpPr>
        <p:spPr>
          <a:xfrm rot="10800000">
            <a:off x="733425" y="36932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1425375" y="36932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 rot="10800000">
            <a:off x="2264500" y="36932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3264050" y="36932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rot="10800000">
            <a:off x="3264050" y="2515200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2671250" y="2047950"/>
            <a:ext cx="1185600" cy="400200"/>
          </a:xfrm>
          <a:prstGeom prst="rect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кинотеатре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92900" y="4486375"/>
            <a:ext cx="38898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ru" sz="1020"/>
              <a:t>Маскируем последний токен в последовательности!</a:t>
            </a:r>
            <a:endParaRPr i="1" sz="1020"/>
          </a:p>
        </p:txBody>
      </p:sp>
      <p:sp>
        <p:nvSpPr>
          <p:cNvPr id="142" name="Google Shape;142;p21"/>
          <p:cNvSpPr txBox="1"/>
          <p:nvPr/>
        </p:nvSpPr>
        <p:spPr>
          <a:xfrm>
            <a:off x="4383600" y="2998325"/>
            <a:ext cx="3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=</a:t>
            </a:r>
            <a:endParaRPr b="1" sz="30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2800" y="2996824"/>
            <a:ext cx="2550504" cy="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