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7" r:id="rId7"/>
    <p:sldId id="275" r:id="rId8"/>
    <p:sldId id="263" r:id="rId9"/>
    <p:sldId id="276" r:id="rId10"/>
    <p:sldId id="264" r:id="rId11"/>
    <p:sldId id="277" r:id="rId12"/>
    <p:sldId id="265" r:id="rId13"/>
    <p:sldId id="260" r:id="rId14"/>
    <p:sldId id="268" r:id="rId15"/>
    <p:sldId id="270" r:id="rId16"/>
    <p:sldId id="278" r:id="rId17"/>
    <p:sldId id="272" r:id="rId18"/>
    <p:sldId id="269" r:id="rId19"/>
    <p:sldId id="279" r:id="rId20"/>
    <p:sldId id="271" r:id="rId21"/>
    <p:sldId id="280" r:id="rId22"/>
    <p:sldId id="273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atterns-Enterprise-Application-Architecture-Martin/dp/0321127420" TargetMode="External"/><Relationship Id="rId2" Type="http://schemas.openxmlformats.org/officeDocument/2006/relationships/hyperlink" Target="https://docs.microsoft.com/en-us/azure/architecture/patter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terpriseintegrationpattern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04A7-90F4-7F4D-AF4D-5F4928D20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关于研发设计的分享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5EB5-07E1-604E-985C-EE02CFDBB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675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34CD-3551-B944-B3AE-98B3B9FF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设计的层次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D47B-22BE-0B4D-9F88-3850C804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类设计（哪几个类、每个类的职责）</a:t>
            </a:r>
          </a:p>
          <a:p>
            <a:r>
              <a:rPr lang="zh-CN" altLang="en-US" dirty="0"/>
              <a:t>简单功能模块设计（接口、数据库表）</a:t>
            </a:r>
          </a:p>
          <a:p>
            <a:r>
              <a:rPr lang="zh-CN" altLang="en-US" dirty="0"/>
              <a:t>复杂功能模块设计（与其他服务依赖）</a:t>
            </a:r>
          </a:p>
          <a:p>
            <a:r>
              <a:rPr lang="zh-CN" altLang="en-US" dirty="0"/>
              <a:t>微服务设计</a:t>
            </a:r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（不同层级基本对应了研发等级）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788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800-1F17-4844-BE1C-B3EA2D1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认识设计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DAE-8DFC-0B40-BE02-0D8B5948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US" altLang="zh-CN" dirty="0"/>
          </a:p>
          <a:p>
            <a:r>
              <a:rPr lang="zh-CN" altLang="en-US" dirty="0"/>
              <a:t>复杂度来源</a:t>
            </a:r>
            <a:endParaRPr lang="en-US" altLang="zh-CN" dirty="0"/>
          </a:p>
          <a:p>
            <a:r>
              <a:rPr lang="zh-CN" altLang="en-US" dirty="0"/>
              <a:t>设计的层次</a:t>
            </a:r>
            <a:endParaRPr lang="en-US" altLang="zh-CN" dirty="0"/>
          </a:p>
          <a:p>
            <a:r>
              <a:rPr lang="zh-CN" altLang="en-US" dirty="0"/>
              <a:t>设计的原则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976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BDF-0806-F441-B103-B866CC2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EE7F-E729-9942-A311-AE274BDC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.</a:t>
            </a:r>
            <a:r>
              <a:rPr lang="en-US" dirty="0"/>
              <a:t>O</a:t>
            </a:r>
            <a:r>
              <a:rPr lang="en-US" altLang="zh-CN" dirty="0"/>
              <a:t>.</a:t>
            </a:r>
            <a:r>
              <a:rPr lang="en-US" dirty="0"/>
              <a:t>L</a:t>
            </a:r>
            <a:r>
              <a:rPr lang="en-US" altLang="zh-CN" dirty="0"/>
              <a:t>.</a:t>
            </a:r>
            <a:r>
              <a:rPr lang="en-US" dirty="0"/>
              <a:t>I</a:t>
            </a:r>
            <a:r>
              <a:rPr lang="en-US" altLang="zh-CN" dirty="0"/>
              <a:t>.</a:t>
            </a:r>
            <a:r>
              <a:rPr lang="en-US" dirty="0"/>
              <a:t>D</a:t>
            </a:r>
          </a:p>
          <a:p>
            <a:r>
              <a:rPr lang="en-US" dirty="0"/>
              <a:t>KISS</a:t>
            </a:r>
          </a:p>
          <a:p>
            <a:r>
              <a:rPr lang="en-US" dirty="0"/>
              <a:t>DRY</a:t>
            </a:r>
          </a:p>
          <a:p>
            <a:r>
              <a:rPr lang="zh-CN" altLang="en-US" dirty="0"/>
              <a:t>迪米特法则</a:t>
            </a:r>
          </a:p>
          <a:p>
            <a:r>
              <a:rPr lang="zh-CN" altLang="en-US" dirty="0"/>
              <a:t>高内聚、低耦合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设计原则在不同层次的设计中是通用的</a:t>
            </a:r>
            <a:r>
              <a:rPr lang="en-US" altLang="zh-CN" dirty="0"/>
              <a:t>)</a:t>
            </a:r>
            <a:endParaRPr lang="en-CN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013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9CA-0542-8C41-9972-BC93557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提升设计能力的方法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E9A-FAB8-6D4B-8502-085C65F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US" altLang="zh-CN" dirty="0"/>
          </a:p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归纳总结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US" altLang="zh-CN" dirty="0"/>
          </a:p>
          <a:p>
            <a:r>
              <a:rPr lang="zh-CN" altLang="en-US" dirty="0"/>
              <a:t>自查清单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3823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7552-4389-AF42-B206-369F3655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3C46-C2CB-2342-A334-29E1B7FB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接入</a:t>
            </a:r>
            <a:r>
              <a:rPr lang="en-CN" dirty="0"/>
              <a:t>层</a:t>
            </a:r>
          </a:p>
          <a:p>
            <a:pPr lvl="1"/>
            <a:r>
              <a:rPr lang="en-US" altLang="zh-CN" dirty="0" err="1"/>
              <a:t>locd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</a:p>
          <a:p>
            <a:pPr lvl="1"/>
            <a:r>
              <a:rPr lang="en-CN" dirty="0"/>
              <a:t>security</a:t>
            </a:r>
          </a:p>
          <a:p>
            <a:r>
              <a:rPr lang="en-CN" dirty="0"/>
              <a:t>服务层</a:t>
            </a:r>
          </a:p>
          <a:p>
            <a:pPr lvl="1"/>
            <a:r>
              <a:rPr lang="en-US" altLang="zh-CN" dirty="0"/>
              <a:t>microservices</a:t>
            </a:r>
          </a:p>
          <a:p>
            <a:pPr lvl="1"/>
            <a:r>
              <a:rPr lang="en-US" altLang="zh-CN" dirty="0" err="1"/>
              <a:t>rpc</a:t>
            </a:r>
            <a:r>
              <a:rPr lang="en-US" altLang="zh-CN" dirty="0"/>
              <a:t>/restful</a:t>
            </a:r>
            <a:endParaRPr lang="en-CN" dirty="0"/>
          </a:p>
          <a:p>
            <a:pPr lvl="1"/>
            <a:r>
              <a:rPr lang="en-CN" dirty="0"/>
              <a:t>cache</a:t>
            </a:r>
          </a:p>
          <a:p>
            <a:pPr lvl="1"/>
            <a:r>
              <a:rPr lang="en-US" altLang="zh-CN" dirty="0" err="1"/>
              <a:t>mq</a:t>
            </a:r>
            <a:endParaRPr lang="en-CN" dirty="0"/>
          </a:p>
          <a:p>
            <a:r>
              <a:rPr lang="en-CN" dirty="0"/>
              <a:t>存储层</a:t>
            </a:r>
          </a:p>
          <a:p>
            <a:pPr lvl="1"/>
            <a:r>
              <a:rPr lang="en-US" altLang="zh-CN" dirty="0" err="1"/>
              <a:t>mysql</a:t>
            </a:r>
            <a:endParaRPr lang="en-CN" altLang="zh-CN" dirty="0"/>
          </a:p>
          <a:p>
            <a:pPr lvl="1"/>
            <a:r>
              <a:rPr lang="en-US" altLang="zh-CN" dirty="0"/>
              <a:t>mongo</a:t>
            </a:r>
          </a:p>
          <a:p>
            <a:pPr lvl="1"/>
            <a:r>
              <a:rPr lang="en-US" altLang="zh-CN" dirty="0"/>
              <a:t>es</a:t>
            </a:r>
            <a:endParaRPr lang="en-CN" dirty="0"/>
          </a:p>
          <a:p>
            <a:r>
              <a:rPr lang="en-US" dirty="0" err="1"/>
              <a:t>平台</a:t>
            </a:r>
            <a:r>
              <a:rPr lang="en-CN" dirty="0"/>
              <a:t>层</a:t>
            </a:r>
          </a:p>
          <a:p>
            <a:pPr lvl="1"/>
            <a:r>
              <a:rPr lang="en-US" altLang="zh-CN" dirty="0" err="1"/>
              <a:t>hudoop</a:t>
            </a:r>
            <a:r>
              <a:rPr lang="zh-CN" altLang="en-US" dirty="0"/>
              <a:t>、</a:t>
            </a:r>
            <a:r>
              <a:rPr lang="en-US" altLang="zh-CN" dirty="0" err="1"/>
              <a:t>olap</a:t>
            </a:r>
            <a:endParaRPr lang="en-CN" dirty="0"/>
          </a:p>
          <a:p>
            <a:r>
              <a:rPr lang="en-CN" dirty="0"/>
              <a:t>通用层</a:t>
            </a:r>
          </a:p>
          <a:p>
            <a:pPr lvl="1"/>
            <a:r>
              <a:rPr lang="en-CN" dirty="0"/>
              <a:t>操作系统</a:t>
            </a:r>
            <a:r>
              <a:rPr lang="zh-CN" altLang="en-US" dirty="0"/>
              <a:t>、网络、文件系统、数据结构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4589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7552-4389-AF42-B206-369F3655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3C46-C2CB-2342-A334-29E1B7FB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需求分析</a:t>
            </a:r>
          </a:p>
          <a:p>
            <a:r>
              <a:rPr lang="en-CN" dirty="0"/>
              <a:t>研发设计</a:t>
            </a:r>
          </a:p>
          <a:p>
            <a:r>
              <a:rPr lang="en-CN" dirty="0"/>
              <a:t>coding</a:t>
            </a:r>
          </a:p>
          <a:p>
            <a:r>
              <a:rPr lang="en-CN" dirty="0"/>
              <a:t>测试</a:t>
            </a:r>
          </a:p>
          <a:p>
            <a:r>
              <a:rPr lang="en-CN" dirty="0"/>
              <a:t>上线</a:t>
            </a:r>
          </a:p>
        </p:txBody>
      </p:sp>
    </p:spTree>
    <p:extLst>
      <p:ext uri="{BB962C8B-B14F-4D97-AF65-F5344CB8AC3E}">
        <p14:creationId xmlns:p14="http://schemas.microsoft.com/office/powerpoint/2010/main" val="258661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9CA-0542-8C41-9972-BC93557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提升设计能力的方法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E9A-FAB8-6D4B-8502-085C65F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US" altLang="zh-CN" dirty="0"/>
          </a:p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归纳总结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US" altLang="zh-CN" dirty="0"/>
          </a:p>
          <a:p>
            <a:r>
              <a:rPr lang="zh-CN" altLang="en-US" dirty="0"/>
              <a:t>自查清单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4359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C65-585D-9049-AB6D-7FF0956A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49C0-8900-3642-AC39-586E1F10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高性能</a:t>
            </a:r>
          </a:p>
          <a:p>
            <a:r>
              <a:rPr lang="en-CN" dirty="0"/>
              <a:t>高可用</a:t>
            </a:r>
          </a:p>
          <a:p>
            <a:r>
              <a:rPr lang="en-CN" dirty="0"/>
              <a:t>可扩展</a:t>
            </a:r>
          </a:p>
          <a:p>
            <a:r>
              <a:rPr lang="en-CN" dirty="0"/>
              <a:t>可靠</a:t>
            </a:r>
          </a:p>
          <a:p>
            <a:r>
              <a:rPr lang="en-CN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6170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5A58-FEBB-9B41-8C12-7DCA0FA7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030F-61F3-C944-96C7-D727D103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https://docs.microsoft.com/en-us/azure/architecture/patterns/</a:t>
            </a:r>
            <a:endParaRPr lang="en-US" dirty="0"/>
          </a:p>
          <a:p>
            <a:r>
              <a:rPr lang="en-US" dirty="0">
                <a:hlinkClick r:id="rId3"/>
              </a:rPr>
              <a:t>https://www.amazon.com/Patterns-Enterprise-Application-Architecture-Martin/dp/0321127420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www.enterpriseintegrationpatterns.co</a:t>
            </a:r>
            <a:r>
              <a:rPr lang="en-US" dirty="0" err="1">
                <a:hlinkClick r:id="rId4"/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0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9CA-0542-8C41-9972-BC93557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提升设计能力的方法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E9A-FAB8-6D4B-8502-085C65F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US" altLang="zh-CN" dirty="0"/>
          </a:p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归纳总结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US" altLang="zh-CN" dirty="0"/>
          </a:p>
          <a:p>
            <a:r>
              <a:rPr lang="zh-CN" altLang="en-US" dirty="0"/>
              <a:t>自查清单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263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8F28-5BB1-594E-A4D0-2A05178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9702-F9D0-FF4D-A1D4-89005C59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一个案例的思考</a:t>
            </a:r>
          </a:p>
          <a:p>
            <a:r>
              <a:rPr lang="en-CN" dirty="0"/>
              <a:t>认识设计</a:t>
            </a:r>
          </a:p>
          <a:p>
            <a:r>
              <a:rPr lang="en-CN" dirty="0"/>
              <a:t>提升设计能力的方法</a:t>
            </a:r>
          </a:p>
        </p:txBody>
      </p:sp>
    </p:spTree>
    <p:extLst>
      <p:ext uri="{BB962C8B-B14F-4D97-AF65-F5344CB8AC3E}">
        <p14:creationId xmlns:p14="http://schemas.microsoft.com/office/powerpoint/2010/main" val="2165331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AC4-6445-194A-82D9-57D4053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思考、归纳总结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A389-90CC-154C-B6AD-24AC5921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tradeoff</a:t>
            </a:r>
            <a:r>
              <a:rPr lang="zh-CN" altLang="en-US" dirty="0"/>
              <a:t>，因地制宜</a:t>
            </a:r>
            <a:endParaRPr lang="en-US" altLang="zh-CN" dirty="0"/>
          </a:p>
          <a:p>
            <a:r>
              <a:rPr lang="zh-CN" altLang="en-US" dirty="0"/>
              <a:t>培养识别坏</a:t>
            </a:r>
            <a:r>
              <a:rPr lang="en-US" altLang="zh-CN" dirty="0"/>
              <a:t>/</a:t>
            </a:r>
            <a:r>
              <a:rPr lang="zh-CN" altLang="en-US" dirty="0"/>
              <a:t>好设计的嗅觉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zh-CN" altLang="en-CN" dirty="0"/>
              <a:t>学而不思则罔</a:t>
            </a:r>
            <a:r>
              <a:rPr lang="zh-CN" altLang="en-US" dirty="0"/>
              <a:t>，思而不学则怠）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7545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9CA-0542-8C41-9972-BC93557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提升设计能力的方法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E9A-FAB8-6D4B-8502-085C65F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US" altLang="zh-CN" dirty="0"/>
          </a:p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归纳总结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US" altLang="zh-CN" dirty="0"/>
          </a:p>
          <a:p>
            <a:r>
              <a:rPr lang="zh-CN" altLang="en-US" dirty="0"/>
              <a:t>自查清单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3853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DF6B-9DE2-774F-A4B7-6FAE87A0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3982-FE2B-F348-9344-605051BE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时序图</a:t>
            </a:r>
          </a:p>
          <a:p>
            <a:r>
              <a:rPr lang="en-CN" dirty="0"/>
              <a:t>状态图</a:t>
            </a:r>
          </a:p>
          <a:p>
            <a:r>
              <a:rPr lang="en-CN" dirty="0"/>
              <a:t>部署图</a:t>
            </a:r>
          </a:p>
          <a:p>
            <a:r>
              <a:rPr lang="zh-CN" altLang="en-US" dirty="0"/>
              <a:t>流程图</a:t>
            </a:r>
            <a:endParaRPr lang="en-US" altLang="zh-CN" dirty="0"/>
          </a:p>
          <a:p>
            <a:r>
              <a:rPr lang="zh-CN" altLang="en-US" dirty="0"/>
              <a:t>类图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12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9CA-0542-8C41-9972-BC93557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提升设计能力的方法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E9A-FAB8-6D4B-8502-085C65F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知识框架与持续学习</a:t>
            </a:r>
            <a:endParaRPr lang="en-US" altLang="zh-CN" dirty="0"/>
          </a:p>
          <a:p>
            <a:r>
              <a:rPr lang="zh-CN" altLang="en-US" dirty="0"/>
              <a:t>问题场景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r>
              <a:rPr lang="zh-CN" altLang="en-US" dirty="0"/>
              <a:t>学习 </a:t>
            </a:r>
            <a:r>
              <a:rPr lang="en-US" altLang="zh-CN" dirty="0"/>
              <a:t>-&gt;</a:t>
            </a:r>
            <a:r>
              <a:rPr lang="zh-CN" altLang="en-US" dirty="0"/>
              <a:t> 归纳总结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 工具</a:t>
            </a:r>
            <a:endParaRPr lang="en-US" altLang="zh-CN" dirty="0"/>
          </a:p>
          <a:p>
            <a:r>
              <a:rPr lang="zh-CN" altLang="en-US" dirty="0"/>
              <a:t>自查清单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417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6E59-E4B4-DA4F-B982-B2C91D3E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自测清单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82F-47FF-7E4E-8196-D8209EEB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需求复杂点在哪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CN" dirty="0"/>
              <a:t>容错</a:t>
            </a:r>
            <a:r>
              <a:rPr lang="zh-CN" altLang="en-US" dirty="0"/>
              <a:t>、容量吗？</a:t>
            </a:r>
            <a:endParaRPr lang="en-CN" dirty="0"/>
          </a:p>
          <a:p>
            <a:r>
              <a:rPr lang="en-CN" dirty="0"/>
              <a:t>当前方案的优缺点是什么</a:t>
            </a:r>
            <a:r>
              <a:rPr lang="zh-CN" altLang="en-US" dirty="0"/>
              <a:t>？</a:t>
            </a:r>
            <a:endParaRPr lang="en-CN" dirty="0"/>
          </a:p>
          <a:p>
            <a:r>
              <a:rPr lang="en-CN" dirty="0"/>
              <a:t>是否有更适合的方案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当前文档是否能被只了解需求不了解系统已有实现的人轻松阅读？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394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C507-9FF9-5841-80D6-BE698A4A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一个案例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F72B-BD07-0A4C-85E6-053F6319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巡考需求如何你来做研发设计</a:t>
            </a:r>
            <a:r>
              <a:rPr lang="zh-CN" altLang="en-US" dirty="0"/>
              <a:t>，文档里会包含哪些主要内容？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558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800-1F17-4844-BE1C-B3EA2D1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认识设计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DAE-8DFC-0B40-BE02-0D8B5948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US" altLang="zh-CN" dirty="0"/>
          </a:p>
          <a:p>
            <a:r>
              <a:rPr lang="zh-CN" altLang="en-US" dirty="0"/>
              <a:t>复杂度来源</a:t>
            </a:r>
            <a:endParaRPr lang="en-US" altLang="zh-CN" dirty="0"/>
          </a:p>
          <a:p>
            <a:r>
              <a:rPr lang="zh-CN" altLang="en-US" dirty="0"/>
              <a:t>设计的层次</a:t>
            </a:r>
            <a:endParaRPr lang="en-US" altLang="zh-CN" dirty="0"/>
          </a:p>
          <a:p>
            <a:r>
              <a:rPr lang="zh-CN" altLang="en-US" dirty="0"/>
              <a:t>设计的原则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4877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9281-D742-A340-ABF6-D2295B43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9E82-D0E6-7147-B090-52EFA359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识别</a:t>
            </a:r>
            <a:r>
              <a:rPr lang="zh-CN" altLang="en-US" dirty="0"/>
              <a:t>、控制复杂度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（通过软件开发常用技术演进过程解释）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26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9281-D742-A340-ABF6-D2295B43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9E82-D0E6-7147-B090-52EFA359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巡考需求的研发设计需要考虑哪些复杂度？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23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800-1F17-4844-BE1C-B3EA2D1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认识设计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DAE-8DFC-0B40-BE02-0D8B5948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US" altLang="zh-CN" dirty="0"/>
          </a:p>
          <a:p>
            <a:r>
              <a:rPr lang="zh-CN" altLang="en-US" dirty="0"/>
              <a:t>复杂度来源</a:t>
            </a:r>
            <a:endParaRPr lang="en-US" altLang="zh-CN" dirty="0"/>
          </a:p>
          <a:p>
            <a:r>
              <a:rPr lang="zh-CN" altLang="en-US" dirty="0"/>
              <a:t>设计的层次</a:t>
            </a:r>
            <a:endParaRPr lang="en-US" altLang="zh-CN" dirty="0"/>
          </a:p>
          <a:p>
            <a:r>
              <a:rPr lang="zh-CN" altLang="en-US" dirty="0"/>
              <a:t>设计的原则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631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05C-7572-F74F-9AD3-7637A289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复杂度来源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5F65-DB2E-A94B-AEB7-18FEFF0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性能（并发与延时）</a:t>
            </a:r>
          </a:p>
          <a:p>
            <a:r>
              <a:rPr lang="zh-CN" altLang="en-US" dirty="0"/>
              <a:t>健壮性（可靠性）</a:t>
            </a:r>
          </a:p>
          <a:p>
            <a:r>
              <a:rPr lang="zh-CN" altLang="en-US" dirty="0"/>
              <a:t>可扩展、可维护（代码结构）</a:t>
            </a:r>
          </a:p>
          <a:p>
            <a:r>
              <a:rPr lang="zh-CN" altLang="en-US" dirty="0"/>
              <a:t>容错、容量、容灾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通过巡考案例分析各项</a:t>
            </a:r>
            <a:r>
              <a:rPr lang="en-US" altLang="zh-CN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1684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800-1F17-4844-BE1C-B3EA2D1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认识设计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DAE-8DFC-0B40-BE02-0D8B5948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设计的一般目的</a:t>
            </a:r>
            <a:endParaRPr lang="en-US" altLang="zh-CN" dirty="0"/>
          </a:p>
          <a:p>
            <a:r>
              <a:rPr lang="zh-CN" altLang="en-US" dirty="0"/>
              <a:t>复杂度来源</a:t>
            </a:r>
            <a:endParaRPr lang="en-US" altLang="zh-CN" dirty="0"/>
          </a:p>
          <a:p>
            <a:r>
              <a:rPr lang="zh-CN" altLang="en-US" dirty="0"/>
              <a:t>设计的层次</a:t>
            </a:r>
            <a:endParaRPr lang="en-US" altLang="zh-CN" dirty="0"/>
          </a:p>
          <a:p>
            <a:r>
              <a:rPr lang="zh-CN" altLang="en-US" dirty="0"/>
              <a:t>设计的原则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1211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75</TotalTime>
  <Words>479</Words>
  <Application>Microsoft Macintosh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关于研发设计的分享</vt:lpstr>
      <vt:lpstr>提纲</vt:lpstr>
      <vt:lpstr>一个案例</vt:lpstr>
      <vt:lpstr>认识设计</vt:lpstr>
      <vt:lpstr>设计的一般目的</vt:lpstr>
      <vt:lpstr>设计的一般目的</vt:lpstr>
      <vt:lpstr>认识设计</vt:lpstr>
      <vt:lpstr>复杂度来源</vt:lpstr>
      <vt:lpstr>认识设计</vt:lpstr>
      <vt:lpstr>设计的层次</vt:lpstr>
      <vt:lpstr>认识设计</vt:lpstr>
      <vt:lpstr>设计的原则</vt:lpstr>
      <vt:lpstr>提升设计能力的方法</vt:lpstr>
      <vt:lpstr>知识框架与持续学习</vt:lpstr>
      <vt:lpstr>知识框架与持续学习</vt:lpstr>
      <vt:lpstr>提升设计能力的方法</vt:lpstr>
      <vt:lpstr>问题场景 -&gt; pattern</vt:lpstr>
      <vt:lpstr>问题场景 -&gt; pattern</vt:lpstr>
      <vt:lpstr>提升设计能力的方法</vt:lpstr>
      <vt:lpstr>学习 -&gt; 思考、归纳总结</vt:lpstr>
      <vt:lpstr>提升设计能力的方法</vt:lpstr>
      <vt:lpstr>UML 工具</vt:lpstr>
      <vt:lpstr>提升设计能力的方法</vt:lpstr>
      <vt:lpstr>自测清单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关于研发设计的思考</dc:title>
  <dc:creator>封 飞</dc:creator>
  <cp:lastModifiedBy>封 飞</cp:lastModifiedBy>
  <cp:revision>102</cp:revision>
  <dcterms:created xsi:type="dcterms:W3CDTF">2022-01-04T09:29:57Z</dcterms:created>
  <dcterms:modified xsi:type="dcterms:W3CDTF">2022-01-04T10:45:39Z</dcterms:modified>
</cp:coreProperties>
</file>