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78" r:id="rId3"/>
    <p:sldId id="266" r:id="rId4"/>
    <p:sldId id="267" r:id="rId5"/>
    <p:sldId id="269" r:id="rId6"/>
    <p:sldId id="270" r:id="rId7"/>
    <p:sldId id="268" r:id="rId8"/>
    <p:sldId id="273" r:id="rId9"/>
    <p:sldId id="274" r:id="rId10"/>
    <p:sldId id="271" r:id="rId11"/>
    <p:sldId id="276" r:id="rId12"/>
    <p:sldId id="277" r:id="rId13"/>
    <p:sldId id="283" r:id="rId14"/>
    <p:sldId id="297" r:id="rId15"/>
    <p:sldId id="284" r:id="rId16"/>
    <p:sldId id="285" r:id="rId17"/>
    <p:sldId id="286" r:id="rId18"/>
    <p:sldId id="287" r:id="rId19"/>
    <p:sldId id="289" r:id="rId20"/>
    <p:sldId id="288" r:id="rId21"/>
    <p:sldId id="279" r:id="rId22"/>
    <p:sldId id="281" r:id="rId23"/>
    <p:sldId id="290" r:id="rId24"/>
    <p:sldId id="291" r:id="rId25"/>
    <p:sldId id="298" r:id="rId26"/>
    <p:sldId id="292" r:id="rId27"/>
    <p:sldId id="293" r:id="rId28"/>
    <p:sldId id="294" r:id="rId29"/>
    <p:sldId id="296" r:id="rId30"/>
    <p:sldId id="295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D9C4EFDA-B597-441B-AFCB-7E2A70317D8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6527220"/>
              </p:ext>
            </p:extLst>
          </p:nvPr>
        </p:nvGraphicFramePr>
        <p:xfrm>
          <a:off x="399011" y="281848"/>
          <a:ext cx="6545253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951">
                  <a:extLst>
                    <a:ext uri="{9D8B030D-6E8A-4147-A177-3AD203B41FA5}">
                      <a16:colId xmlns:a16="http://schemas.microsoft.com/office/drawing/2014/main" val="1568335029"/>
                    </a:ext>
                  </a:extLst>
                </a:gridCol>
                <a:gridCol w="1337095">
                  <a:extLst>
                    <a:ext uri="{9D8B030D-6E8A-4147-A177-3AD203B41FA5}">
                      <a16:colId xmlns:a16="http://schemas.microsoft.com/office/drawing/2014/main" val="2838438766"/>
                    </a:ext>
                  </a:extLst>
                </a:gridCol>
                <a:gridCol w="759124">
                  <a:extLst>
                    <a:ext uri="{9D8B030D-6E8A-4147-A177-3AD203B41FA5}">
                      <a16:colId xmlns:a16="http://schemas.microsoft.com/office/drawing/2014/main" val="2503297679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1573703765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47247610"/>
                    </a:ext>
                  </a:extLst>
                </a:gridCol>
                <a:gridCol w="1268083">
                  <a:extLst>
                    <a:ext uri="{9D8B030D-6E8A-4147-A177-3AD203B41FA5}">
                      <a16:colId xmlns:a16="http://schemas.microsoft.com/office/drawing/2014/main" val="4027747650"/>
                    </a:ext>
                  </a:extLst>
                </a:gridCol>
              </a:tblGrid>
              <a:tr h="215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PageTitle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Screen ID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박광희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593431"/>
                  </a:ext>
                </a:extLst>
              </a:tr>
              <a:tr h="236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Screen Path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2022.03.24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06496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3699650-B640-4839-BD7A-6E14BBB50390}"/>
              </a:ext>
            </a:extLst>
          </p:cNvPr>
          <p:cNvSpPr/>
          <p:nvPr userDrawn="1"/>
        </p:nvSpPr>
        <p:spPr>
          <a:xfrm>
            <a:off x="399011" y="897148"/>
            <a:ext cx="6545252" cy="575303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1FEB1-D74A-4B8D-A3FC-02E0FC04492A}"/>
              </a:ext>
            </a:extLst>
          </p:cNvPr>
          <p:cNvSpPr/>
          <p:nvPr userDrawn="1"/>
        </p:nvSpPr>
        <p:spPr>
          <a:xfrm>
            <a:off x="7039155" y="281848"/>
            <a:ext cx="1992701" cy="636833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4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1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3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3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5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1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781327B-31A9-47A6-BDD3-D5B1947ACB5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223F53-8B39-4DF9-ABE6-E8D48B45B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6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7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38440"/>
              </p:ext>
            </p:extLst>
          </p:nvPr>
        </p:nvGraphicFramePr>
        <p:xfrm>
          <a:off x="7071782" y="377019"/>
          <a:ext cx="1976423" cy="6262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Login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Login-In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9A7B7B-FC59-41F8-9244-74DEADCB44E5}"/>
              </a:ext>
            </a:extLst>
          </p:cNvPr>
          <p:cNvSpPr/>
          <p:nvPr/>
        </p:nvSpPr>
        <p:spPr>
          <a:xfrm>
            <a:off x="2761036" y="3182779"/>
            <a:ext cx="19764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아이디를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8EFE51-B8C4-4A71-9CEA-9AC1C0095076}"/>
              </a:ext>
            </a:extLst>
          </p:cNvPr>
          <p:cNvSpPr/>
          <p:nvPr/>
        </p:nvSpPr>
        <p:spPr>
          <a:xfrm>
            <a:off x="2761035" y="3558435"/>
            <a:ext cx="19764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비밀번호를 입력하세요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0DF1F8-9DF0-4039-B0E1-C95E83A63DAD}"/>
              </a:ext>
            </a:extLst>
          </p:cNvPr>
          <p:cNvSpPr/>
          <p:nvPr/>
        </p:nvSpPr>
        <p:spPr>
          <a:xfrm>
            <a:off x="4894634" y="3558435"/>
            <a:ext cx="670560" cy="257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7AF2F-DB77-4D28-B2DE-7C8D6EC0D665}"/>
              </a:ext>
            </a:extLst>
          </p:cNvPr>
          <p:cNvSpPr txBox="1"/>
          <p:nvPr/>
        </p:nvSpPr>
        <p:spPr>
          <a:xfrm>
            <a:off x="2578158" y="1992969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엘리베이터 통합점검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CB39BD-4DDD-4414-9053-317F2BADE9C9}"/>
              </a:ext>
            </a:extLst>
          </p:cNvPr>
          <p:cNvSpPr txBox="1"/>
          <p:nvPr/>
        </p:nvSpPr>
        <p:spPr>
          <a:xfrm>
            <a:off x="3304345" y="4036325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14891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40891"/>
              </p:ext>
            </p:extLst>
          </p:nvPr>
        </p:nvGraphicFramePr>
        <p:xfrm>
          <a:off x="7063073" y="333475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리스트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875EA2-588C-4168-AF96-F344B3EC4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99316"/>
              </p:ext>
            </p:extLst>
          </p:nvPr>
        </p:nvGraphicFramePr>
        <p:xfrm>
          <a:off x="1952329" y="1736398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7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1443245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823518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유지보수업체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경기도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업체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관리소장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업체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28265" y="323647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en-US" altLang="ko-KR" sz="1000" dirty="0"/>
              <a:t>1 2 3 4 5 6 &gt; &gt;&gt;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DDFA94-8A80-40A0-A6B3-D8A9CE4F2DDD}"/>
              </a:ext>
            </a:extLst>
          </p:cNvPr>
          <p:cNvSpPr/>
          <p:nvPr/>
        </p:nvSpPr>
        <p:spPr>
          <a:xfrm>
            <a:off x="6026332" y="1420692"/>
            <a:ext cx="786305" cy="217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5A95ED-DA17-4482-8971-F94315BE673C}"/>
              </a:ext>
            </a:extLst>
          </p:cNvPr>
          <p:cNvGrpSpPr/>
          <p:nvPr/>
        </p:nvGrpSpPr>
        <p:grpSpPr>
          <a:xfrm>
            <a:off x="1927715" y="1436714"/>
            <a:ext cx="585750" cy="215444"/>
            <a:chOff x="1272198" y="1910128"/>
            <a:chExt cx="426572" cy="215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B13B7D-2E28-4D60-BCE9-7EF909ECEA53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그룹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33481D2-EACF-4F5F-9475-B7B75DA83A3B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72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45638"/>
              </p:ext>
            </p:extLst>
          </p:nvPr>
        </p:nvGraphicFramePr>
        <p:xfrm>
          <a:off x="7054364" y="377019"/>
          <a:ext cx="1976423" cy="6262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CDEE3-DC29-45E3-AA5F-EB20E0F2916B}"/>
              </a:ext>
            </a:extLst>
          </p:cNvPr>
          <p:cNvSpPr txBox="1"/>
          <p:nvPr/>
        </p:nvSpPr>
        <p:spPr>
          <a:xfrm>
            <a:off x="1920542" y="1570757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● </a:t>
            </a:r>
            <a:r>
              <a:rPr lang="ko-KR" altLang="en-US" sz="1000" dirty="0" err="1"/>
              <a:t>엘리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베이트</a:t>
            </a:r>
            <a:r>
              <a:rPr lang="ko-KR" altLang="en-US" sz="1000" dirty="0"/>
              <a:t> 등록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2C1F41C-1276-487D-8248-DEC1369D1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22823"/>
              </p:ext>
            </p:extLst>
          </p:nvPr>
        </p:nvGraphicFramePr>
        <p:xfrm>
          <a:off x="2029335" y="1927315"/>
          <a:ext cx="4813086" cy="2225038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138070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3675016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</a:tblGrid>
              <a:tr h="34834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엘리베이터 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644963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06321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엘리베이터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승강기 안전공단에서 제공되어지는 모든 엘리베이터 정보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저장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ㅂ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542538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538578-82A9-47B6-A6D3-C0165CEBCD27}"/>
              </a:ext>
            </a:extLst>
          </p:cNvPr>
          <p:cNvSpPr/>
          <p:nvPr/>
        </p:nvSpPr>
        <p:spPr>
          <a:xfrm>
            <a:off x="3208983" y="1991569"/>
            <a:ext cx="2529965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F8D05D-7AE0-4212-96C3-A281C4F0792E}"/>
              </a:ext>
            </a:extLst>
          </p:cNvPr>
          <p:cNvSpPr/>
          <p:nvPr/>
        </p:nvSpPr>
        <p:spPr>
          <a:xfrm>
            <a:off x="5811443" y="2000279"/>
            <a:ext cx="943580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가져오기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C3EC6-B8C2-4C5D-BA1E-96B77BF9A0CA}"/>
              </a:ext>
            </a:extLst>
          </p:cNvPr>
          <p:cNvSpPr/>
          <p:nvPr/>
        </p:nvSpPr>
        <p:spPr>
          <a:xfrm>
            <a:off x="3202635" y="3056709"/>
            <a:ext cx="3552388" cy="931818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6844D7-2D31-48BF-BF01-FD06D9F078D1}"/>
              </a:ext>
            </a:extLst>
          </p:cNvPr>
          <p:cNvSpPr/>
          <p:nvPr/>
        </p:nvSpPr>
        <p:spPr>
          <a:xfrm>
            <a:off x="3501479" y="4443639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95DB1-9576-4C52-A51B-3729F05E62C9}"/>
              </a:ext>
            </a:extLst>
          </p:cNvPr>
          <p:cNvSpPr/>
          <p:nvPr/>
        </p:nvSpPr>
        <p:spPr>
          <a:xfrm>
            <a:off x="4422687" y="4443639"/>
            <a:ext cx="786305" cy="217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E6BB695-E8E8-4F9C-AE39-CD63CC5B4BCD}"/>
              </a:ext>
            </a:extLst>
          </p:cNvPr>
          <p:cNvGrpSpPr/>
          <p:nvPr/>
        </p:nvGrpSpPr>
        <p:grpSpPr>
          <a:xfrm>
            <a:off x="3213243" y="2363165"/>
            <a:ext cx="585750" cy="215444"/>
            <a:chOff x="1272198" y="1910128"/>
            <a:chExt cx="426572" cy="215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7F6EC9-43EC-48B7-AE7A-139D66395926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그룹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F1D0ACC2-7035-492F-BCE2-0561DD81D9D2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11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19"/>
          <a:ext cx="1976423" cy="6262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CDEE3-DC29-45E3-AA5F-EB20E0F2916B}"/>
              </a:ext>
            </a:extLst>
          </p:cNvPr>
          <p:cNvSpPr txBox="1"/>
          <p:nvPr/>
        </p:nvSpPr>
        <p:spPr>
          <a:xfrm>
            <a:off x="1920542" y="1570757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● </a:t>
            </a:r>
            <a:r>
              <a:rPr lang="ko-KR" altLang="en-US" sz="1000" dirty="0" err="1"/>
              <a:t>엘리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베이트</a:t>
            </a:r>
            <a:r>
              <a:rPr lang="ko-KR" altLang="en-US" sz="1000" dirty="0"/>
              <a:t> 수정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2C1F41C-1276-487D-8248-DEC1369D1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79928"/>
              </p:ext>
            </p:extLst>
          </p:nvPr>
        </p:nvGraphicFramePr>
        <p:xfrm>
          <a:off x="2029335" y="1927315"/>
          <a:ext cx="4813086" cy="2225038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138070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3675016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</a:tblGrid>
              <a:tr h="34834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엘리베이터 등록번호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644963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06321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엘리베이터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승강기 안전공단에서 제공되어지는 정보들 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표기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ㅂ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542538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538578-82A9-47B6-A6D3-C0165CEBCD27}"/>
              </a:ext>
            </a:extLst>
          </p:cNvPr>
          <p:cNvSpPr/>
          <p:nvPr/>
        </p:nvSpPr>
        <p:spPr>
          <a:xfrm>
            <a:off x="3217692" y="1991569"/>
            <a:ext cx="2529965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F8D05D-7AE0-4212-96C3-A281C4F0792E}"/>
              </a:ext>
            </a:extLst>
          </p:cNvPr>
          <p:cNvSpPr/>
          <p:nvPr/>
        </p:nvSpPr>
        <p:spPr>
          <a:xfrm>
            <a:off x="5811443" y="2008988"/>
            <a:ext cx="943580" cy="217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가져오기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C3EC6-B8C2-4C5D-BA1E-96B77BF9A0CA}"/>
              </a:ext>
            </a:extLst>
          </p:cNvPr>
          <p:cNvSpPr/>
          <p:nvPr/>
        </p:nvSpPr>
        <p:spPr>
          <a:xfrm>
            <a:off x="3202635" y="3056709"/>
            <a:ext cx="3552388" cy="931818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20763F-D215-44FD-8D70-4CFCD6DA8A37}"/>
              </a:ext>
            </a:extLst>
          </p:cNvPr>
          <p:cNvSpPr/>
          <p:nvPr/>
        </p:nvSpPr>
        <p:spPr>
          <a:xfrm>
            <a:off x="3276227" y="4302042"/>
            <a:ext cx="786305" cy="217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C44F3F-4B95-472B-AF31-E767D1CC57B0}"/>
              </a:ext>
            </a:extLst>
          </p:cNvPr>
          <p:cNvSpPr/>
          <p:nvPr/>
        </p:nvSpPr>
        <p:spPr>
          <a:xfrm>
            <a:off x="4197435" y="4302042"/>
            <a:ext cx="786305" cy="217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B443FA-7D6D-44B2-B115-16ECA26EB1F9}"/>
              </a:ext>
            </a:extLst>
          </p:cNvPr>
          <p:cNvSpPr/>
          <p:nvPr/>
        </p:nvSpPr>
        <p:spPr>
          <a:xfrm>
            <a:off x="5100569" y="4301205"/>
            <a:ext cx="786305" cy="217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437AAE4-DDF3-4490-9690-DBE73770D0AC}"/>
              </a:ext>
            </a:extLst>
          </p:cNvPr>
          <p:cNvGrpSpPr/>
          <p:nvPr/>
        </p:nvGrpSpPr>
        <p:grpSpPr>
          <a:xfrm>
            <a:off x="3207821" y="2337038"/>
            <a:ext cx="585750" cy="215444"/>
            <a:chOff x="1272198" y="1910128"/>
            <a:chExt cx="426572" cy="215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C09EA3-93BA-41DD-94E9-B5A7F631219B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그룹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E9C1AEB8-B9A3-47DA-BD79-F22EAE397AFE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77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95397" y="357620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en-US" altLang="ko-KR" sz="1000" dirty="0"/>
              <a:t>1 2 3 4 5 6 &gt; &gt;&gt;</a:t>
            </a:r>
            <a:endParaRPr lang="ko-KR" altLang="en-US" sz="10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103EB6D-6F62-46FB-BF5F-055FD784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0485"/>
              </p:ext>
            </p:extLst>
          </p:nvPr>
        </p:nvGraphicFramePr>
        <p:xfrm>
          <a:off x="1958501" y="1956313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7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836022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1578786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엘리베이트명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점검유효성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</a:rPr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C00000"/>
                          </a:solidFill>
                        </a:rPr>
                        <a:t>105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</a:rPr>
                        <a:t>동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</a:rPr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rgbClr val="C00000"/>
                          </a:solidFill>
                        </a:rPr>
                        <a:t>비정기</a:t>
                      </a:r>
                      <a:endParaRPr lang="ko-KR" alt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rgbClr val="C00000"/>
                          </a:solidFill>
                        </a:rPr>
                        <a:t>미통과</a:t>
                      </a:r>
                      <a:endParaRPr lang="ko-KR" alt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2A2DDD-2229-4B57-BA7D-2B5297EDEAE6}"/>
              </a:ext>
            </a:extLst>
          </p:cNvPr>
          <p:cNvGrpSpPr/>
          <p:nvPr/>
        </p:nvGrpSpPr>
        <p:grpSpPr>
          <a:xfrm>
            <a:off x="1983274" y="1657156"/>
            <a:ext cx="585750" cy="215444"/>
            <a:chOff x="1272198" y="1910128"/>
            <a:chExt cx="426572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955E1-B969-4BAF-ABD9-A844239C3F72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그룹</a:t>
              </a: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C68C31CB-D612-4D46-9FD3-B9FF170CF6DA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471E38-BB64-4B32-AC11-5A5B7BD261A4}"/>
              </a:ext>
            </a:extLst>
          </p:cNvPr>
          <p:cNvGrpSpPr/>
          <p:nvPr/>
        </p:nvGrpSpPr>
        <p:grpSpPr>
          <a:xfrm>
            <a:off x="2638696" y="1657156"/>
            <a:ext cx="585750" cy="215444"/>
            <a:chOff x="1272198" y="1910128"/>
            <a:chExt cx="426572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38F94F-7E5E-46FF-9F22-B1D149373CE7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상태</a:t>
              </a: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030687C3-EE20-40F1-BB10-C004DAA0B7E7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65D5E63-7D7B-4AA3-9FD6-E7F3C8C33183}"/>
              </a:ext>
            </a:extLst>
          </p:cNvPr>
          <p:cNvGrpSpPr/>
          <p:nvPr/>
        </p:nvGrpSpPr>
        <p:grpSpPr>
          <a:xfrm>
            <a:off x="4490167" y="1627593"/>
            <a:ext cx="2328642" cy="258388"/>
            <a:chOff x="3326674" y="4331027"/>
            <a:chExt cx="2328642" cy="258388"/>
          </a:xfrm>
        </p:grpSpPr>
        <p:pic>
          <p:nvPicPr>
            <p:cNvPr id="14" name="그래픽 13" descr="일일 일정표 윤곽선">
              <a:extLst>
                <a:ext uri="{FF2B5EF4-FFF2-40B4-BE49-F238E27FC236}">
                  <a16:creationId xmlns:a16="http://schemas.microsoft.com/office/drawing/2014/main" id="{B31D9BFF-A767-4300-B2AE-40015A655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3986" y="4333411"/>
              <a:ext cx="256004" cy="25600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8DA0EE-CA90-4F2D-9194-116BABCC93C1}"/>
                </a:ext>
              </a:extLst>
            </p:cNvPr>
            <p:cNvSpPr/>
            <p:nvPr/>
          </p:nvSpPr>
          <p:spPr>
            <a:xfrm>
              <a:off x="3326674" y="4356256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2022-03-11</a:t>
              </a:r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9" name="그래픽 28" descr="일일 일정표 윤곽선">
              <a:extLst>
                <a:ext uri="{FF2B5EF4-FFF2-40B4-BE49-F238E27FC236}">
                  <a16:creationId xmlns:a16="http://schemas.microsoft.com/office/drawing/2014/main" id="{0BBF8E80-CE60-4966-8AB6-33556E40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9312" y="4331027"/>
              <a:ext cx="256004" cy="25600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682FEB-9EFD-476E-AE70-003AA26ED5BB}"/>
                </a:ext>
              </a:extLst>
            </p:cNvPr>
            <p:cNvSpPr/>
            <p:nvPr/>
          </p:nvSpPr>
          <p:spPr>
            <a:xfrm>
              <a:off x="4572000" y="4353872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2022-03-11</a:t>
              </a:r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1F10FD-FE2F-4C7D-AC3E-0CBF6E5BB7E4}"/>
                </a:ext>
              </a:extLst>
            </p:cNvPr>
            <p:cNvCxnSpPr>
              <a:cxnSpLocks/>
            </p:cNvCxnSpPr>
            <p:nvPr/>
          </p:nvCxnSpPr>
          <p:spPr>
            <a:xfrm>
              <a:off x="4427408" y="4461413"/>
              <a:ext cx="88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732295-2F14-447F-B778-056EB556E054}"/>
              </a:ext>
            </a:extLst>
          </p:cNvPr>
          <p:cNvGrpSpPr/>
          <p:nvPr/>
        </p:nvGrpSpPr>
        <p:grpSpPr>
          <a:xfrm>
            <a:off x="5829385" y="2397512"/>
            <a:ext cx="457073" cy="195605"/>
            <a:chOff x="5820676" y="2397512"/>
            <a:chExt cx="457073" cy="195605"/>
          </a:xfrm>
        </p:grpSpPr>
        <p:pic>
          <p:nvPicPr>
            <p:cNvPr id="43" name="그래픽 42" descr="체크리스트 윤곽선">
              <a:extLst>
                <a:ext uri="{FF2B5EF4-FFF2-40B4-BE49-F238E27FC236}">
                  <a16:creationId xmlns:a16="http://schemas.microsoft.com/office/drawing/2014/main" id="{F8DFCDCE-2F0C-4E5B-A0A6-CE48B4893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4" name="그래픽 43" descr="문서 단색으로 채워진">
              <a:extLst>
                <a:ext uri="{FF2B5EF4-FFF2-40B4-BE49-F238E27FC236}">
                  <a16:creationId xmlns:a16="http://schemas.microsoft.com/office/drawing/2014/main" id="{52E732B9-CC0F-4BD0-BEF4-480007FC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4AC07C6-85C9-4956-BFEE-5DEA1F3A7BF1}"/>
              </a:ext>
            </a:extLst>
          </p:cNvPr>
          <p:cNvGrpSpPr/>
          <p:nvPr/>
        </p:nvGrpSpPr>
        <p:grpSpPr>
          <a:xfrm>
            <a:off x="5828464" y="2609751"/>
            <a:ext cx="457073" cy="195605"/>
            <a:chOff x="5820676" y="2397512"/>
            <a:chExt cx="457073" cy="195605"/>
          </a:xfrm>
        </p:grpSpPr>
        <p:pic>
          <p:nvPicPr>
            <p:cNvPr id="47" name="그래픽 46" descr="체크리스트 윤곽선">
              <a:extLst>
                <a:ext uri="{FF2B5EF4-FFF2-40B4-BE49-F238E27FC236}">
                  <a16:creationId xmlns:a16="http://schemas.microsoft.com/office/drawing/2014/main" id="{F5F27808-0674-49F4-A7D3-8E8B4342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8" name="그래픽 47" descr="문서 단색으로 채워진">
              <a:extLst>
                <a:ext uri="{FF2B5EF4-FFF2-40B4-BE49-F238E27FC236}">
                  <a16:creationId xmlns:a16="http://schemas.microsoft.com/office/drawing/2014/main" id="{0C278A01-03D2-4EA7-A1F4-52FA5D73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B9896E5-84F8-4316-BBBF-27CF0756275D}"/>
              </a:ext>
            </a:extLst>
          </p:cNvPr>
          <p:cNvGrpSpPr/>
          <p:nvPr/>
        </p:nvGrpSpPr>
        <p:grpSpPr>
          <a:xfrm>
            <a:off x="5828464" y="2178634"/>
            <a:ext cx="457073" cy="195605"/>
            <a:chOff x="5820676" y="2397512"/>
            <a:chExt cx="457073" cy="195605"/>
          </a:xfrm>
        </p:grpSpPr>
        <p:pic>
          <p:nvPicPr>
            <p:cNvPr id="50" name="그래픽 49" descr="체크리스트 윤곽선">
              <a:extLst>
                <a:ext uri="{FF2B5EF4-FFF2-40B4-BE49-F238E27FC236}">
                  <a16:creationId xmlns:a16="http://schemas.microsoft.com/office/drawing/2014/main" id="{9869D34B-969C-49BC-A0A2-2B5920F0D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51" name="그래픽 50" descr="문서 단색으로 채워진">
              <a:extLst>
                <a:ext uri="{FF2B5EF4-FFF2-40B4-BE49-F238E27FC236}">
                  <a16:creationId xmlns:a16="http://schemas.microsoft.com/office/drawing/2014/main" id="{207C490C-4CF8-4FFD-9FDD-80BFF630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86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95397" y="357620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en-US" altLang="ko-KR" sz="1000" dirty="0"/>
              <a:t>1 2 3 4 5 6 &gt; &gt;&gt;</a:t>
            </a:r>
            <a:endParaRPr lang="ko-KR" altLang="en-US" sz="10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103EB6D-6F62-46FB-BF5F-055FD7844C85}"/>
              </a:ext>
            </a:extLst>
          </p:cNvPr>
          <p:cNvGraphicFramePr>
            <a:graphicFrameLocks noGrp="1"/>
          </p:cNvGraphicFramePr>
          <p:nvPr/>
        </p:nvGraphicFramePr>
        <p:xfrm>
          <a:off x="1958501" y="1956313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7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836022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1578786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엘리베이트명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점검유효성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105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비정기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미통과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2A2DDD-2229-4B57-BA7D-2B5297EDEAE6}"/>
              </a:ext>
            </a:extLst>
          </p:cNvPr>
          <p:cNvGrpSpPr/>
          <p:nvPr/>
        </p:nvGrpSpPr>
        <p:grpSpPr>
          <a:xfrm>
            <a:off x="1983274" y="1657156"/>
            <a:ext cx="585750" cy="215444"/>
            <a:chOff x="1272198" y="1910128"/>
            <a:chExt cx="426572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955E1-B969-4BAF-ABD9-A844239C3F72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그룹</a:t>
              </a: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C68C31CB-D612-4D46-9FD3-B9FF170CF6DA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471E38-BB64-4B32-AC11-5A5B7BD261A4}"/>
              </a:ext>
            </a:extLst>
          </p:cNvPr>
          <p:cNvGrpSpPr/>
          <p:nvPr/>
        </p:nvGrpSpPr>
        <p:grpSpPr>
          <a:xfrm>
            <a:off x="2638696" y="1657156"/>
            <a:ext cx="585750" cy="215444"/>
            <a:chOff x="1272198" y="1910128"/>
            <a:chExt cx="426572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38F94F-7E5E-46FF-9F22-B1D149373CE7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상태</a:t>
              </a: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030687C3-EE20-40F1-BB10-C004DAA0B7E7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65D5E63-7D7B-4AA3-9FD6-E7F3C8C33183}"/>
              </a:ext>
            </a:extLst>
          </p:cNvPr>
          <p:cNvGrpSpPr/>
          <p:nvPr/>
        </p:nvGrpSpPr>
        <p:grpSpPr>
          <a:xfrm>
            <a:off x="4490167" y="1627593"/>
            <a:ext cx="2328642" cy="258388"/>
            <a:chOff x="3326674" y="4331027"/>
            <a:chExt cx="2328642" cy="258388"/>
          </a:xfrm>
        </p:grpSpPr>
        <p:pic>
          <p:nvPicPr>
            <p:cNvPr id="14" name="그래픽 13" descr="일일 일정표 윤곽선">
              <a:extLst>
                <a:ext uri="{FF2B5EF4-FFF2-40B4-BE49-F238E27FC236}">
                  <a16:creationId xmlns:a16="http://schemas.microsoft.com/office/drawing/2014/main" id="{B31D9BFF-A767-4300-B2AE-40015A655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3986" y="4333411"/>
              <a:ext cx="256004" cy="25600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8DA0EE-CA90-4F2D-9194-116BABCC93C1}"/>
                </a:ext>
              </a:extLst>
            </p:cNvPr>
            <p:cNvSpPr/>
            <p:nvPr/>
          </p:nvSpPr>
          <p:spPr>
            <a:xfrm>
              <a:off x="3326674" y="4356256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2022-03-11</a:t>
              </a:r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9" name="그래픽 28" descr="일일 일정표 윤곽선">
              <a:extLst>
                <a:ext uri="{FF2B5EF4-FFF2-40B4-BE49-F238E27FC236}">
                  <a16:creationId xmlns:a16="http://schemas.microsoft.com/office/drawing/2014/main" id="{0BBF8E80-CE60-4966-8AB6-33556E40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9312" y="4331027"/>
              <a:ext cx="256004" cy="25600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682FEB-9EFD-476E-AE70-003AA26ED5BB}"/>
                </a:ext>
              </a:extLst>
            </p:cNvPr>
            <p:cNvSpPr/>
            <p:nvPr/>
          </p:nvSpPr>
          <p:spPr>
            <a:xfrm>
              <a:off x="4572000" y="4353872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2022-03-11</a:t>
              </a:r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1F10FD-FE2F-4C7D-AC3E-0CBF6E5BB7E4}"/>
                </a:ext>
              </a:extLst>
            </p:cNvPr>
            <p:cNvCxnSpPr>
              <a:cxnSpLocks/>
            </p:cNvCxnSpPr>
            <p:nvPr/>
          </p:nvCxnSpPr>
          <p:spPr>
            <a:xfrm>
              <a:off x="4427408" y="4461413"/>
              <a:ext cx="88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732295-2F14-447F-B778-056EB556E054}"/>
              </a:ext>
            </a:extLst>
          </p:cNvPr>
          <p:cNvGrpSpPr/>
          <p:nvPr/>
        </p:nvGrpSpPr>
        <p:grpSpPr>
          <a:xfrm>
            <a:off x="5829385" y="2397512"/>
            <a:ext cx="457073" cy="195605"/>
            <a:chOff x="5820676" y="2397512"/>
            <a:chExt cx="457073" cy="195605"/>
          </a:xfrm>
        </p:grpSpPr>
        <p:pic>
          <p:nvPicPr>
            <p:cNvPr id="43" name="그래픽 42" descr="체크리스트 윤곽선">
              <a:extLst>
                <a:ext uri="{FF2B5EF4-FFF2-40B4-BE49-F238E27FC236}">
                  <a16:creationId xmlns:a16="http://schemas.microsoft.com/office/drawing/2014/main" id="{F8DFCDCE-2F0C-4E5B-A0A6-CE48B4893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4" name="그래픽 43" descr="문서 단색으로 채워진">
              <a:extLst>
                <a:ext uri="{FF2B5EF4-FFF2-40B4-BE49-F238E27FC236}">
                  <a16:creationId xmlns:a16="http://schemas.microsoft.com/office/drawing/2014/main" id="{52E732B9-CC0F-4BD0-BEF4-480007FC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4AC07C6-85C9-4956-BFEE-5DEA1F3A7BF1}"/>
              </a:ext>
            </a:extLst>
          </p:cNvPr>
          <p:cNvGrpSpPr/>
          <p:nvPr/>
        </p:nvGrpSpPr>
        <p:grpSpPr>
          <a:xfrm>
            <a:off x="5828464" y="2609751"/>
            <a:ext cx="457073" cy="195605"/>
            <a:chOff x="5820676" y="2397512"/>
            <a:chExt cx="457073" cy="195605"/>
          </a:xfrm>
        </p:grpSpPr>
        <p:pic>
          <p:nvPicPr>
            <p:cNvPr id="47" name="그래픽 46" descr="체크리스트 윤곽선">
              <a:extLst>
                <a:ext uri="{FF2B5EF4-FFF2-40B4-BE49-F238E27FC236}">
                  <a16:creationId xmlns:a16="http://schemas.microsoft.com/office/drawing/2014/main" id="{F5F27808-0674-49F4-A7D3-8E8B4342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8" name="그래픽 47" descr="문서 단색으로 채워진">
              <a:extLst>
                <a:ext uri="{FF2B5EF4-FFF2-40B4-BE49-F238E27FC236}">
                  <a16:creationId xmlns:a16="http://schemas.microsoft.com/office/drawing/2014/main" id="{0C278A01-03D2-4EA7-A1F4-52FA5D73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B9896E5-84F8-4316-BBBF-27CF0756275D}"/>
              </a:ext>
            </a:extLst>
          </p:cNvPr>
          <p:cNvGrpSpPr/>
          <p:nvPr/>
        </p:nvGrpSpPr>
        <p:grpSpPr>
          <a:xfrm>
            <a:off x="5828464" y="2178634"/>
            <a:ext cx="457073" cy="195605"/>
            <a:chOff x="5820676" y="2397512"/>
            <a:chExt cx="457073" cy="195605"/>
          </a:xfrm>
        </p:grpSpPr>
        <p:pic>
          <p:nvPicPr>
            <p:cNvPr id="50" name="그래픽 49" descr="체크리스트 윤곽선">
              <a:extLst>
                <a:ext uri="{FF2B5EF4-FFF2-40B4-BE49-F238E27FC236}">
                  <a16:creationId xmlns:a16="http://schemas.microsoft.com/office/drawing/2014/main" id="{9869D34B-969C-49BC-A0A2-2B5920F0D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51" name="그래픽 50" descr="문서 단색으로 채워진">
              <a:extLst>
                <a:ext uri="{FF2B5EF4-FFF2-40B4-BE49-F238E27FC236}">
                  <a16:creationId xmlns:a16="http://schemas.microsoft.com/office/drawing/2014/main" id="{207C490C-4CF8-4FFD-9FDD-80BFF630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63575DA-0DA2-4FA0-9FDB-22A68CE60863}"/>
              </a:ext>
            </a:extLst>
          </p:cNvPr>
          <p:cNvGrpSpPr/>
          <p:nvPr/>
        </p:nvGrpSpPr>
        <p:grpSpPr>
          <a:xfrm>
            <a:off x="1902685" y="1301931"/>
            <a:ext cx="3879074" cy="5340735"/>
            <a:chOff x="1723494" y="1093660"/>
            <a:chExt cx="3879074" cy="5340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3BDD94A-9859-4F33-8059-BF8B5D21FB65}"/>
                </a:ext>
              </a:extLst>
            </p:cNvPr>
            <p:cNvSpPr/>
            <p:nvPr/>
          </p:nvSpPr>
          <p:spPr>
            <a:xfrm>
              <a:off x="1723494" y="1093660"/>
              <a:ext cx="3879074" cy="53407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승강기 자체점검 결과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(2022.03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BE7E5DE-5CE6-40DD-90AB-41387BC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7767" y="1400873"/>
              <a:ext cx="3695941" cy="108231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586004-38DB-4485-A418-D0D3CE859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8526" y="2490361"/>
              <a:ext cx="3759910" cy="3822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904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95397" y="357620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en-US" altLang="ko-KR" sz="1000" dirty="0"/>
              <a:t>1 2 3 4 5 6 &gt; &gt;&gt;</a:t>
            </a:r>
            <a:endParaRPr lang="ko-KR" altLang="en-US" sz="10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103EB6D-6F62-46FB-BF5F-055FD7844C85}"/>
              </a:ext>
            </a:extLst>
          </p:cNvPr>
          <p:cNvGraphicFramePr>
            <a:graphicFrameLocks noGrp="1"/>
          </p:cNvGraphicFramePr>
          <p:nvPr/>
        </p:nvGraphicFramePr>
        <p:xfrm>
          <a:off x="1958501" y="1956313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7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836022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1578786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엘리베이트명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점검유효성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105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비정기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미통과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2A2DDD-2229-4B57-BA7D-2B5297EDEAE6}"/>
              </a:ext>
            </a:extLst>
          </p:cNvPr>
          <p:cNvGrpSpPr/>
          <p:nvPr/>
        </p:nvGrpSpPr>
        <p:grpSpPr>
          <a:xfrm>
            <a:off x="1983274" y="1657156"/>
            <a:ext cx="585750" cy="215444"/>
            <a:chOff x="1272198" y="1910128"/>
            <a:chExt cx="426572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955E1-B969-4BAF-ABD9-A844239C3F72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그룹</a:t>
              </a: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C68C31CB-D612-4D46-9FD3-B9FF170CF6DA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471E38-BB64-4B32-AC11-5A5B7BD261A4}"/>
              </a:ext>
            </a:extLst>
          </p:cNvPr>
          <p:cNvGrpSpPr/>
          <p:nvPr/>
        </p:nvGrpSpPr>
        <p:grpSpPr>
          <a:xfrm>
            <a:off x="2638696" y="1657156"/>
            <a:ext cx="585750" cy="215444"/>
            <a:chOff x="1272198" y="1910128"/>
            <a:chExt cx="426572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38F94F-7E5E-46FF-9F22-B1D149373CE7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상태</a:t>
              </a: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030687C3-EE20-40F1-BB10-C004DAA0B7E7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65D5E63-7D7B-4AA3-9FD6-E7F3C8C33183}"/>
              </a:ext>
            </a:extLst>
          </p:cNvPr>
          <p:cNvGrpSpPr/>
          <p:nvPr/>
        </p:nvGrpSpPr>
        <p:grpSpPr>
          <a:xfrm>
            <a:off x="4490167" y="1627593"/>
            <a:ext cx="2328642" cy="258388"/>
            <a:chOff x="3326674" y="4331027"/>
            <a:chExt cx="2328642" cy="258388"/>
          </a:xfrm>
        </p:grpSpPr>
        <p:pic>
          <p:nvPicPr>
            <p:cNvPr id="14" name="그래픽 13" descr="일일 일정표 윤곽선">
              <a:extLst>
                <a:ext uri="{FF2B5EF4-FFF2-40B4-BE49-F238E27FC236}">
                  <a16:creationId xmlns:a16="http://schemas.microsoft.com/office/drawing/2014/main" id="{B31D9BFF-A767-4300-B2AE-40015A655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3986" y="4333411"/>
              <a:ext cx="256004" cy="25600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8DA0EE-CA90-4F2D-9194-116BABCC93C1}"/>
                </a:ext>
              </a:extLst>
            </p:cNvPr>
            <p:cNvSpPr/>
            <p:nvPr/>
          </p:nvSpPr>
          <p:spPr>
            <a:xfrm>
              <a:off x="3326674" y="4356256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2022-03-11</a:t>
              </a:r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9" name="그래픽 28" descr="일일 일정표 윤곽선">
              <a:extLst>
                <a:ext uri="{FF2B5EF4-FFF2-40B4-BE49-F238E27FC236}">
                  <a16:creationId xmlns:a16="http://schemas.microsoft.com/office/drawing/2014/main" id="{0BBF8E80-CE60-4966-8AB6-33556E40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9312" y="4331027"/>
              <a:ext cx="256004" cy="25600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682FEB-9EFD-476E-AE70-003AA26ED5BB}"/>
                </a:ext>
              </a:extLst>
            </p:cNvPr>
            <p:cNvSpPr/>
            <p:nvPr/>
          </p:nvSpPr>
          <p:spPr>
            <a:xfrm>
              <a:off x="4572000" y="4353872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2022-03-11</a:t>
              </a:r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1F10FD-FE2F-4C7D-AC3E-0CBF6E5BB7E4}"/>
                </a:ext>
              </a:extLst>
            </p:cNvPr>
            <p:cNvCxnSpPr>
              <a:cxnSpLocks/>
            </p:cNvCxnSpPr>
            <p:nvPr/>
          </p:nvCxnSpPr>
          <p:spPr>
            <a:xfrm>
              <a:off x="4427408" y="4461413"/>
              <a:ext cx="88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732295-2F14-447F-B778-056EB556E054}"/>
              </a:ext>
            </a:extLst>
          </p:cNvPr>
          <p:cNvGrpSpPr/>
          <p:nvPr/>
        </p:nvGrpSpPr>
        <p:grpSpPr>
          <a:xfrm>
            <a:off x="5829385" y="2397512"/>
            <a:ext cx="457073" cy="195605"/>
            <a:chOff x="5820676" y="2397512"/>
            <a:chExt cx="457073" cy="195605"/>
          </a:xfrm>
        </p:grpSpPr>
        <p:pic>
          <p:nvPicPr>
            <p:cNvPr id="43" name="그래픽 42" descr="체크리스트 윤곽선">
              <a:extLst>
                <a:ext uri="{FF2B5EF4-FFF2-40B4-BE49-F238E27FC236}">
                  <a16:creationId xmlns:a16="http://schemas.microsoft.com/office/drawing/2014/main" id="{F8DFCDCE-2F0C-4E5B-A0A6-CE48B4893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4" name="그래픽 43" descr="문서 단색으로 채워진">
              <a:extLst>
                <a:ext uri="{FF2B5EF4-FFF2-40B4-BE49-F238E27FC236}">
                  <a16:creationId xmlns:a16="http://schemas.microsoft.com/office/drawing/2014/main" id="{52E732B9-CC0F-4BD0-BEF4-480007FC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4AC07C6-85C9-4956-BFEE-5DEA1F3A7BF1}"/>
              </a:ext>
            </a:extLst>
          </p:cNvPr>
          <p:cNvGrpSpPr/>
          <p:nvPr/>
        </p:nvGrpSpPr>
        <p:grpSpPr>
          <a:xfrm>
            <a:off x="5828464" y="2609751"/>
            <a:ext cx="457073" cy="195605"/>
            <a:chOff x="5820676" y="2397512"/>
            <a:chExt cx="457073" cy="195605"/>
          </a:xfrm>
        </p:grpSpPr>
        <p:pic>
          <p:nvPicPr>
            <p:cNvPr id="47" name="그래픽 46" descr="체크리스트 윤곽선">
              <a:extLst>
                <a:ext uri="{FF2B5EF4-FFF2-40B4-BE49-F238E27FC236}">
                  <a16:creationId xmlns:a16="http://schemas.microsoft.com/office/drawing/2014/main" id="{F5F27808-0674-49F4-A7D3-8E8B4342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8" name="그래픽 47" descr="문서 단색으로 채워진">
              <a:extLst>
                <a:ext uri="{FF2B5EF4-FFF2-40B4-BE49-F238E27FC236}">
                  <a16:creationId xmlns:a16="http://schemas.microsoft.com/office/drawing/2014/main" id="{0C278A01-03D2-4EA7-A1F4-52FA5D73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B9896E5-84F8-4316-BBBF-27CF0756275D}"/>
              </a:ext>
            </a:extLst>
          </p:cNvPr>
          <p:cNvGrpSpPr/>
          <p:nvPr/>
        </p:nvGrpSpPr>
        <p:grpSpPr>
          <a:xfrm>
            <a:off x="5828464" y="2178634"/>
            <a:ext cx="457073" cy="195605"/>
            <a:chOff x="5820676" y="2397512"/>
            <a:chExt cx="457073" cy="195605"/>
          </a:xfrm>
        </p:grpSpPr>
        <p:pic>
          <p:nvPicPr>
            <p:cNvPr id="50" name="그래픽 49" descr="체크리스트 윤곽선">
              <a:extLst>
                <a:ext uri="{FF2B5EF4-FFF2-40B4-BE49-F238E27FC236}">
                  <a16:creationId xmlns:a16="http://schemas.microsoft.com/office/drawing/2014/main" id="{9869D34B-969C-49BC-A0A2-2B5920F0D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51" name="그래픽 50" descr="문서 단색으로 채워진">
              <a:extLst>
                <a:ext uri="{FF2B5EF4-FFF2-40B4-BE49-F238E27FC236}">
                  <a16:creationId xmlns:a16="http://schemas.microsoft.com/office/drawing/2014/main" id="{207C490C-4CF8-4FFD-9FDD-80BFF630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3BDD94A-9859-4F33-8059-BF8B5D21FB65}"/>
              </a:ext>
            </a:extLst>
          </p:cNvPr>
          <p:cNvSpPr/>
          <p:nvPr/>
        </p:nvSpPr>
        <p:spPr>
          <a:xfrm>
            <a:off x="1374722" y="1236816"/>
            <a:ext cx="4733976" cy="496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승강기 점검 중 접점상태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2022.3.22 13:40:40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1984C45-0CED-4E51-95B9-939E2A96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30791"/>
              </p:ext>
            </p:extLst>
          </p:nvPr>
        </p:nvGraphicFramePr>
        <p:xfrm>
          <a:off x="1469791" y="1663536"/>
          <a:ext cx="4573170" cy="448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78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563107196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3948392605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3387052070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2963818351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2287408998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3749258860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2012756326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2751940068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2667198479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555902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60166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849868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47844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448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001052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09833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849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15486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744353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4621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917447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899419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29077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4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17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76028" y="3406510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en-US" altLang="ko-KR" sz="1000" dirty="0"/>
              <a:t>1 2 3 4 5 6 &gt; &gt;&gt;</a:t>
            </a:r>
            <a:endParaRPr lang="ko-KR" altLang="en-US" sz="1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31760B-5972-4306-A973-A48E46463867}"/>
              </a:ext>
            </a:extLst>
          </p:cNvPr>
          <p:cNvGrpSpPr/>
          <p:nvPr/>
        </p:nvGrpSpPr>
        <p:grpSpPr>
          <a:xfrm>
            <a:off x="1983274" y="1627593"/>
            <a:ext cx="4835535" cy="258388"/>
            <a:chOff x="1983274" y="1627593"/>
            <a:chExt cx="4835535" cy="25838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32A2DDD-2229-4B57-BA7D-2B5297EDEAE6}"/>
                </a:ext>
              </a:extLst>
            </p:cNvPr>
            <p:cNvGrpSpPr/>
            <p:nvPr/>
          </p:nvGrpSpPr>
          <p:grpSpPr>
            <a:xfrm>
              <a:off x="1983274" y="1657156"/>
              <a:ext cx="585750" cy="215444"/>
              <a:chOff x="1272198" y="1910128"/>
              <a:chExt cx="426572" cy="21544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A955E1-B969-4BAF-ABD9-A844239C3F72}"/>
                  </a:ext>
                </a:extLst>
              </p:cNvPr>
              <p:cNvSpPr txBox="1"/>
              <p:nvPr/>
            </p:nvSpPr>
            <p:spPr>
              <a:xfrm>
                <a:off x="1272198" y="1910128"/>
                <a:ext cx="426572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그룹</a:t>
                </a: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C68C31CB-D612-4D46-9FD3-B9FF170CF6DA}"/>
                  </a:ext>
                </a:extLst>
              </p:cNvPr>
              <p:cNvSpPr/>
              <p:nvPr/>
            </p:nvSpPr>
            <p:spPr>
              <a:xfrm rot="10800000">
                <a:off x="1603641" y="1989369"/>
                <a:ext cx="67024" cy="55593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B471E38-BB64-4B32-AC11-5A5B7BD261A4}"/>
                </a:ext>
              </a:extLst>
            </p:cNvPr>
            <p:cNvGrpSpPr/>
            <p:nvPr/>
          </p:nvGrpSpPr>
          <p:grpSpPr>
            <a:xfrm>
              <a:off x="2638696" y="1657156"/>
              <a:ext cx="940598" cy="212947"/>
              <a:chOff x="1272198" y="1910128"/>
              <a:chExt cx="426572" cy="33855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38F94F-7E5E-46FF-9F22-B1D149373CE7}"/>
                  </a:ext>
                </a:extLst>
              </p:cNvPr>
              <p:cNvSpPr txBox="1"/>
              <p:nvPr/>
            </p:nvSpPr>
            <p:spPr>
              <a:xfrm>
                <a:off x="1272198" y="1910128"/>
                <a:ext cx="42657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엘리베이터</a:t>
                </a:r>
              </a:p>
            </p:txBody>
          </p:sp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030687C3-EE20-40F1-BB10-C004DAA0B7E7}"/>
                  </a:ext>
                </a:extLst>
              </p:cNvPr>
              <p:cNvSpPr/>
              <p:nvPr/>
            </p:nvSpPr>
            <p:spPr>
              <a:xfrm rot="10800000">
                <a:off x="1636189" y="2014919"/>
                <a:ext cx="43925" cy="93475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65D5E63-7D7B-4AA3-9FD6-E7F3C8C33183}"/>
                </a:ext>
              </a:extLst>
            </p:cNvPr>
            <p:cNvGrpSpPr/>
            <p:nvPr/>
          </p:nvGrpSpPr>
          <p:grpSpPr>
            <a:xfrm>
              <a:off x="4490167" y="1627593"/>
              <a:ext cx="2328642" cy="258388"/>
              <a:chOff x="3326674" y="4331027"/>
              <a:chExt cx="2328642" cy="258388"/>
            </a:xfrm>
          </p:grpSpPr>
          <p:pic>
            <p:nvPicPr>
              <p:cNvPr id="14" name="그래픽 13" descr="일일 일정표 윤곽선">
                <a:extLst>
                  <a:ext uri="{FF2B5EF4-FFF2-40B4-BE49-F238E27FC236}">
                    <a16:creationId xmlns:a16="http://schemas.microsoft.com/office/drawing/2014/main" id="{B31D9BFF-A767-4300-B2AE-40015A655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53986" y="4333411"/>
                <a:ext cx="256004" cy="256004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A8DA0EE-CA90-4F2D-9194-116BABCC93C1}"/>
                  </a:ext>
                </a:extLst>
              </p:cNvPr>
              <p:cNvSpPr/>
              <p:nvPr/>
            </p:nvSpPr>
            <p:spPr>
              <a:xfrm>
                <a:off x="3326674" y="4356256"/>
                <a:ext cx="808418" cy="212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2022-03-11</a:t>
                </a:r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pic>
            <p:nvPicPr>
              <p:cNvPr id="29" name="그래픽 28" descr="일일 일정표 윤곽선">
                <a:extLst>
                  <a:ext uri="{FF2B5EF4-FFF2-40B4-BE49-F238E27FC236}">
                    <a16:creationId xmlns:a16="http://schemas.microsoft.com/office/drawing/2014/main" id="{0BBF8E80-CE60-4966-8AB6-33556E40E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9312" y="4331027"/>
                <a:ext cx="256004" cy="2560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4682FEB-9EFD-476E-AE70-003AA26ED5BB}"/>
                  </a:ext>
                </a:extLst>
              </p:cNvPr>
              <p:cNvSpPr/>
              <p:nvPr/>
            </p:nvSpPr>
            <p:spPr>
              <a:xfrm>
                <a:off x="4572000" y="4353872"/>
                <a:ext cx="808418" cy="212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2022-03-11</a:t>
                </a:r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E1F10FD-FE2F-4C7D-AC3E-0CBF6E5BB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7408" y="4461413"/>
                <a:ext cx="889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5FF15C8-FFA3-46EE-9163-6D10CC26C44C}"/>
              </a:ext>
            </a:extLst>
          </p:cNvPr>
          <p:cNvSpPr txBox="1"/>
          <p:nvPr/>
        </p:nvSpPr>
        <p:spPr>
          <a:xfrm>
            <a:off x="2286000" y="32465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dirty="0">
                <a:solidFill>
                  <a:schemeClr val="bg1"/>
                </a:solidFill>
              </a:rPr>
              <a:t>일자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66E6D2C-2503-49EA-A04B-BEA1255B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33176"/>
              </p:ext>
            </p:extLst>
          </p:nvPr>
        </p:nvGraphicFramePr>
        <p:xfrm>
          <a:off x="1958500" y="1993890"/>
          <a:ext cx="484094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563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978699809"/>
                    </a:ext>
                  </a:extLst>
                </a:gridCol>
                <a:gridCol w="562774">
                  <a:extLst>
                    <a:ext uri="{9D8B030D-6E8A-4147-A177-3AD203B41FA5}">
                      <a16:colId xmlns:a16="http://schemas.microsoft.com/office/drawing/2014/main" val="149813493"/>
                    </a:ext>
                  </a:extLst>
                </a:gridCol>
                <a:gridCol w="1925923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엘리베이트명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교체내용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도어열림처리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105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김동구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도어닫힘</a:t>
                      </a:r>
                      <a:r>
                        <a:rPr lang="ko-KR" altLang="en-US" sz="800" dirty="0"/>
                        <a:t> 재시작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이동한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인버터 재시작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67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76028" y="3406510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en-US" altLang="ko-KR" sz="1000" dirty="0"/>
              <a:t>1 2 3 4 5 6 &gt; &gt;&gt;</a:t>
            </a:r>
            <a:endParaRPr lang="ko-KR" altLang="en-US" sz="1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31760B-5972-4306-A973-A48E46463867}"/>
              </a:ext>
            </a:extLst>
          </p:cNvPr>
          <p:cNvGrpSpPr/>
          <p:nvPr/>
        </p:nvGrpSpPr>
        <p:grpSpPr>
          <a:xfrm>
            <a:off x="1983274" y="1627593"/>
            <a:ext cx="4835535" cy="258388"/>
            <a:chOff x="1983274" y="1627593"/>
            <a:chExt cx="4835535" cy="25838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32A2DDD-2229-4B57-BA7D-2B5297EDEAE6}"/>
                </a:ext>
              </a:extLst>
            </p:cNvPr>
            <p:cNvGrpSpPr/>
            <p:nvPr/>
          </p:nvGrpSpPr>
          <p:grpSpPr>
            <a:xfrm>
              <a:off x="1983274" y="1657156"/>
              <a:ext cx="585750" cy="215444"/>
              <a:chOff x="1272198" y="1910128"/>
              <a:chExt cx="426572" cy="21544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A955E1-B969-4BAF-ABD9-A844239C3F72}"/>
                  </a:ext>
                </a:extLst>
              </p:cNvPr>
              <p:cNvSpPr txBox="1"/>
              <p:nvPr/>
            </p:nvSpPr>
            <p:spPr>
              <a:xfrm>
                <a:off x="1272198" y="1910128"/>
                <a:ext cx="426572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그룹</a:t>
                </a: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C68C31CB-D612-4D46-9FD3-B9FF170CF6DA}"/>
                  </a:ext>
                </a:extLst>
              </p:cNvPr>
              <p:cNvSpPr/>
              <p:nvPr/>
            </p:nvSpPr>
            <p:spPr>
              <a:xfrm rot="10800000">
                <a:off x="1603641" y="1989369"/>
                <a:ext cx="67024" cy="55593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B471E38-BB64-4B32-AC11-5A5B7BD261A4}"/>
                </a:ext>
              </a:extLst>
            </p:cNvPr>
            <p:cNvGrpSpPr/>
            <p:nvPr/>
          </p:nvGrpSpPr>
          <p:grpSpPr>
            <a:xfrm>
              <a:off x="2638696" y="1657156"/>
              <a:ext cx="940598" cy="212947"/>
              <a:chOff x="1272198" y="1910128"/>
              <a:chExt cx="426572" cy="33855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38F94F-7E5E-46FF-9F22-B1D149373CE7}"/>
                  </a:ext>
                </a:extLst>
              </p:cNvPr>
              <p:cNvSpPr txBox="1"/>
              <p:nvPr/>
            </p:nvSpPr>
            <p:spPr>
              <a:xfrm>
                <a:off x="1272198" y="1910128"/>
                <a:ext cx="42657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엘리베이터</a:t>
                </a:r>
              </a:p>
            </p:txBody>
          </p:sp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030687C3-EE20-40F1-BB10-C004DAA0B7E7}"/>
                  </a:ext>
                </a:extLst>
              </p:cNvPr>
              <p:cNvSpPr/>
              <p:nvPr/>
            </p:nvSpPr>
            <p:spPr>
              <a:xfrm rot="10800000">
                <a:off x="1636189" y="2014919"/>
                <a:ext cx="43925" cy="93475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65D5E63-7D7B-4AA3-9FD6-E7F3C8C33183}"/>
                </a:ext>
              </a:extLst>
            </p:cNvPr>
            <p:cNvGrpSpPr/>
            <p:nvPr/>
          </p:nvGrpSpPr>
          <p:grpSpPr>
            <a:xfrm>
              <a:off x="4490167" y="1627593"/>
              <a:ext cx="2328642" cy="258388"/>
              <a:chOff x="3326674" y="4331027"/>
              <a:chExt cx="2328642" cy="258388"/>
            </a:xfrm>
          </p:grpSpPr>
          <p:pic>
            <p:nvPicPr>
              <p:cNvPr id="14" name="그래픽 13" descr="일일 일정표 윤곽선">
                <a:extLst>
                  <a:ext uri="{FF2B5EF4-FFF2-40B4-BE49-F238E27FC236}">
                    <a16:creationId xmlns:a16="http://schemas.microsoft.com/office/drawing/2014/main" id="{B31D9BFF-A767-4300-B2AE-40015A655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53986" y="4333411"/>
                <a:ext cx="256004" cy="256004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A8DA0EE-CA90-4F2D-9194-116BABCC93C1}"/>
                  </a:ext>
                </a:extLst>
              </p:cNvPr>
              <p:cNvSpPr/>
              <p:nvPr/>
            </p:nvSpPr>
            <p:spPr>
              <a:xfrm>
                <a:off x="3326674" y="4356256"/>
                <a:ext cx="808418" cy="212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2022-03-11</a:t>
                </a:r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pic>
            <p:nvPicPr>
              <p:cNvPr id="29" name="그래픽 28" descr="일일 일정표 윤곽선">
                <a:extLst>
                  <a:ext uri="{FF2B5EF4-FFF2-40B4-BE49-F238E27FC236}">
                    <a16:creationId xmlns:a16="http://schemas.microsoft.com/office/drawing/2014/main" id="{0BBF8E80-CE60-4966-8AB6-33556E40E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9312" y="4331027"/>
                <a:ext cx="256004" cy="2560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4682FEB-9EFD-476E-AE70-003AA26ED5BB}"/>
                  </a:ext>
                </a:extLst>
              </p:cNvPr>
              <p:cNvSpPr/>
              <p:nvPr/>
            </p:nvSpPr>
            <p:spPr>
              <a:xfrm>
                <a:off x="4572000" y="4353872"/>
                <a:ext cx="808418" cy="212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2022-03-11</a:t>
                </a:r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E1F10FD-FE2F-4C7D-AC3E-0CBF6E5BB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7408" y="4461413"/>
                <a:ext cx="889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5FF15C8-FFA3-46EE-9163-6D10CC26C44C}"/>
              </a:ext>
            </a:extLst>
          </p:cNvPr>
          <p:cNvSpPr txBox="1"/>
          <p:nvPr/>
        </p:nvSpPr>
        <p:spPr>
          <a:xfrm>
            <a:off x="2286000" y="32465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800" dirty="0">
                <a:solidFill>
                  <a:schemeClr val="bg1"/>
                </a:solidFill>
              </a:rPr>
              <a:t>일자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2C9A0E45-431E-407C-A66E-7DC14F78F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78443"/>
              </p:ext>
            </p:extLst>
          </p:nvPr>
        </p:nvGraphicFramePr>
        <p:xfrm>
          <a:off x="1958500" y="1956313"/>
          <a:ext cx="484094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563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978699809"/>
                    </a:ext>
                  </a:extLst>
                </a:gridCol>
                <a:gridCol w="562774">
                  <a:extLst>
                    <a:ext uri="{9D8B030D-6E8A-4147-A177-3AD203B41FA5}">
                      <a16:colId xmlns:a16="http://schemas.microsoft.com/office/drawing/2014/main" val="149813493"/>
                    </a:ext>
                  </a:extLst>
                </a:gridCol>
                <a:gridCol w="1925923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엘리베이트명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처리내용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도어열림처리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105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김동구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도어닫힘</a:t>
                      </a:r>
                      <a:r>
                        <a:rPr lang="ko-KR" altLang="en-US" sz="800" dirty="0"/>
                        <a:t> 재시작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이동한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인버터 재시작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알림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875EA2-588C-4168-AF96-F344B3EC4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43297"/>
              </p:ext>
            </p:extLst>
          </p:nvPr>
        </p:nvGraphicFramePr>
        <p:xfrm>
          <a:off x="1952329" y="1736398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608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949234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1343654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시스템점검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2022.03.13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2022.03.13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엘리베이터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고장처리 요망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2022.03.13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28265" y="323647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en-US" altLang="ko-KR" sz="1000" dirty="0"/>
              <a:t>1 2 3 4 5 6 &gt; &gt;&gt;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DDFA94-8A80-40A0-A6B3-D8A9CE4F2DDD}"/>
              </a:ext>
            </a:extLst>
          </p:cNvPr>
          <p:cNvSpPr/>
          <p:nvPr/>
        </p:nvSpPr>
        <p:spPr>
          <a:xfrm>
            <a:off x="6026332" y="1420692"/>
            <a:ext cx="786305" cy="217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83747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알림등록</a:t>
            </a:r>
            <a:endParaRPr lang="ko-KR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7F787-F089-45A0-AB7E-28D89C123652}"/>
              </a:ext>
            </a:extLst>
          </p:cNvPr>
          <p:cNvSpPr txBox="1"/>
          <p:nvPr/>
        </p:nvSpPr>
        <p:spPr>
          <a:xfrm>
            <a:off x="1920542" y="157075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● </a:t>
            </a:r>
            <a:r>
              <a:rPr lang="ko-KR" altLang="en-US" sz="1000" dirty="0" err="1"/>
              <a:t>알림등록</a:t>
            </a:r>
            <a:endParaRPr lang="ko-KR" altLang="en-US" sz="10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9D044C7-59C5-416D-A65E-7AD7F696D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3105"/>
              </p:ext>
            </p:extLst>
          </p:nvPr>
        </p:nvGraphicFramePr>
        <p:xfrm>
          <a:off x="2005724" y="1968139"/>
          <a:ext cx="4813086" cy="226834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7740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3535679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</a:tblGrid>
              <a:tr h="34834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manager001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644963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06321"/>
                  </a:ext>
                </a:extLst>
              </a:tr>
              <a:tr h="960405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  <a:tr h="374232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예약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0902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A42E4F-B6F2-4BCD-9F85-8291CA510CC7}"/>
              </a:ext>
            </a:extLst>
          </p:cNvPr>
          <p:cNvSpPr/>
          <p:nvPr/>
        </p:nvSpPr>
        <p:spPr>
          <a:xfrm>
            <a:off x="3344510" y="2360020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A8CB8D-F536-4BCE-BE35-50F0AD002669}"/>
              </a:ext>
            </a:extLst>
          </p:cNvPr>
          <p:cNvSpPr/>
          <p:nvPr/>
        </p:nvSpPr>
        <p:spPr>
          <a:xfrm>
            <a:off x="3341975" y="2747224"/>
            <a:ext cx="3372334" cy="1006843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6995A8-EE52-422E-9B0A-36854AC2BE0E}"/>
              </a:ext>
            </a:extLst>
          </p:cNvPr>
          <p:cNvSpPr/>
          <p:nvPr/>
        </p:nvSpPr>
        <p:spPr>
          <a:xfrm>
            <a:off x="3656059" y="4401311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발송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F1816D-7DC3-4300-8BAA-184C7DB83F8F}"/>
              </a:ext>
            </a:extLst>
          </p:cNvPr>
          <p:cNvSpPr/>
          <p:nvPr/>
        </p:nvSpPr>
        <p:spPr>
          <a:xfrm>
            <a:off x="4572000" y="4401311"/>
            <a:ext cx="786305" cy="217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EDFC234-EC20-4909-83DB-4F0305B26BBF}"/>
              </a:ext>
            </a:extLst>
          </p:cNvPr>
          <p:cNvGrpSpPr/>
          <p:nvPr/>
        </p:nvGrpSpPr>
        <p:grpSpPr>
          <a:xfrm>
            <a:off x="3341975" y="2058255"/>
            <a:ext cx="585750" cy="215444"/>
            <a:chOff x="1272198" y="1910128"/>
            <a:chExt cx="426572" cy="2154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9EC94E-ECDF-4655-8A0C-F1EF28583BE7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그룹</a:t>
              </a: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864B6F70-0FCB-4F49-84E0-EC294F0E3409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래픽 29" descr="일일 일정표 윤곽선">
            <a:extLst>
              <a:ext uri="{FF2B5EF4-FFF2-40B4-BE49-F238E27FC236}">
                <a16:creationId xmlns:a16="http://schemas.microsoft.com/office/drawing/2014/main" id="{78B7E69A-2963-4860-8B9C-4722EA394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200" y="3918895"/>
            <a:ext cx="256004" cy="25600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6E298A-57FA-4996-A8E2-AFF37305EC86}"/>
              </a:ext>
            </a:extLst>
          </p:cNvPr>
          <p:cNvSpPr/>
          <p:nvPr/>
        </p:nvSpPr>
        <p:spPr>
          <a:xfrm>
            <a:off x="3392888" y="3941740"/>
            <a:ext cx="808418" cy="21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2022-03-11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8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D8395-0A79-4803-971C-4C9458A7044B}"/>
              </a:ext>
            </a:extLst>
          </p:cNvPr>
          <p:cNvSpPr txBox="1"/>
          <p:nvPr/>
        </p:nvSpPr>
        <p:spPr>
          <a:xfrm>
            <a:off x="3155586" y="2403564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중앙 통합 관리</a:t>
            </a:r>
          </a:p>
        </p:txBody>
      </p:sp>
    </p:spTree>
    <p:extLst>
      <p:ext uri="{BB962C8B-B14F-4D97-AF65-F5344CB8AC3E}">
        <p14:creationId xmlns:p14="http://schemas.microsoft.com/office/powerpoint/2010/main" val="224347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60612"/>
              </p:ext>
            </p:extLst>
          </p:nvPr>
        </p:nvGraphicFramePr>
        <p:xfrm>
          <a:off x="7071782" y="377020"/>
          <a:ext cx="1976423" cy="609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통계 정보는 확인후 처리</a:t>
                      </a:r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알림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accent1"/>
              </a:solidFill>
            </a:endParaRPr>
          </a:p>
          <a:p>
            <a:r>
              <a:rPr lang="ko-KR" altLang="en-US" sz="900" dirty="0">
                <a:solidFill>
                  <a:schemeClr val="accent1"/>
                </a:solidFill>
              </a:rPr>
              <a:t>통계</a:t>
            </a:r>
            <a:endParaRPr lang="en-US" altLang="ko-KR" sz="900" dirty="0">
              <a:solidFill>
                <a:schemeClr val="accent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280240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D8395-0A79-4803-971C-4C9458A7044B}"/>
              </a:ext>
            </a:extLst>
          </p:cNvPr>
          <p:cNvSpPr txBox="1"/>
          <p:nvPr/>
        </p:nvSpPr>
        <p:spPr>
          <a:xfrm>
            <a:off x="3068501" y="2751907"/>
            <a:ext cx="3336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그룹 관리자 관리 </a:t>
            </a:r>
          </a:p>
        </p:txBody>
      </p:sp>
    </p:spTree>
    <p:extLst>
      <p:ext uri="{BB962C8B-B14F-4D97-AF65-F5344CB8AC3E}">
        <p14:creationId xmlns:p14="http://schemas.microsoft.com/office/powerpoint/2010/main" val="2517445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19"/>
          <a:ext cx="1976423" cy="6176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오늘의 점검현황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그래프 필터링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점검완료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/>
                        <a:t>미적합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/>
                        <a:t>미점검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이달의 점검현황 </a:t>
                      </a:r>
                      <a:r>
                        <a:rPr lang="ko-KR" altLang="en-US" sz="800" dirty="0" err="1"/>
                        <a:t>필터리부분은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자동변경 형태로 제공여부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관리자모드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대시보드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엘리베이터관리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엘리베이트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부품교체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대시보드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D7B9C-33F8-4683-92BF-F93ACC20BD4D}"/>
              </a:ext>
            </a:extLst>
          </p:cNvPr>
          <p:cNvSpPr txBox="1"/>
          <p:nvPr/>
        </p:nvSpPr>
        <p:spPr>
          <a:xfrm>
            <a:off x="3341815" y="149732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오늘의 점검현황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B5BFE3-6686-484A-BD69-54A34E70C41D}"/>
              </a:ext>
            </a:extLst>
          </p:cNvPr>
          <p:cNvSpPr/>
          <p:nvPr/>
        </p:nvSpPr>
        <p:spPr>
          <a:xfrm>
            <a:off x="2375164" y="2005452"/>
            <a:ext cx="975360" cy="975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점검중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건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C160A2C-C067-4617-A010-FBAAAAE5B4F2}"/>
              </a:ext>
            </a:extLst>
          </p:cNvPr>
          <p:cNvSpPr/>
          <p:nvPr/>
        </p:nvSpPr>
        <p:spPr>
          <a:xfrm>
            <a:off x="3865099" y="2005452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점검완료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건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1DF1569-A471-4B0F-B6A7-D7911F4DCE3C}"/>
              </a:ext>
            </a:extLst>
          </p:cNvPr>
          <p:cNvSpPr/>
          <p:nvPr/>
        </p:nvSpPr>
        <p:spPr>
          <a:xfrm>
            <a:off x="5355034" y="2005452"/>
            <a:ext cx="975360" cy="9753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부적합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13EF18-C7FC-439E-8A3E-7CB8625F5DAA}"/>
              </a:ext>
            </a:extLst>
          </p:cNvPr>
          <p:cNvSpPr txBox="1"/>
          <p:nvPr/>
        </p:nvSpPr>
        <p:spPr>
          <a:xfrm>
            <a:off x="3482732" y="345512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이달의 점검현황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D6B2D1-0B2F-4CC3-A81B-3224CD04C6C1}"/>
              </a:ext>
            </a:extLst>
          </p:cNvPr>
          <p:cNvSpPr/>
          <p:nvPr/>
        </p:nvSpPr>
        <p:spPr>
          <a:xfrm>
            <a:off x="2052946" y="3944746"/>
            <a:ext cx="4765864" cy="1428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091247-4632-486C-8BA8-E8A50C59380A}"/>
              </a:ext>
            </a:extLst>
          </p:cNvPr>
          <p:cNvSpPr/>
          <p:nvPr/>
        </p:nvSpPr>
        <p:spPr>
          <a:xfrm>
            <a:off x="2052946" y="5419878"/>
            <a:ext cx="4765864" cy="215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1 2 3 4 5 6 7 8 9 10 11 12 13 14 15 16 17 18 19 20 21 22 23 24 25 26 27 28 29 30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ABCF8A-52B6-4964-ABE8-FFB4D2334DE8}"/>
              </a:ext>
            </a:extLst>
          </p:cNvPr>
          <p:cNvSpPr/>
          <p:nvPr/>
        </p:nvSpPr>
        <p:spPr>
          <a:xfrm>
            <a:off x="2133600" y="4423954"/>
            <a:ext cx="60960" cy="9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15096E-5277-4BDD-BE7C-5EA6AC5BCB4C}"/>
              </a:ext>
            </a:extLst>
          </p:cNvPr>
          <p:cNvSpPr/>
          <p:nvPr/>
        </p:nvSpPr>
        <p:spPr>
          <a:xfrm>
            <a:off x="2251164" y="4846316"/>
            <a:ext cx="45719" cy="53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91EA5A-BCE8-48C9-A9E9-C531492ED476}"/>
              </a:ext>
            </a:extLst>
          </p:cNvPr>
          <p:cNvGrpSpPr/>
          <p:nvPr/>
        </p:nvGrpSpPr>
        <p:grpSpPr>
          <a:xfrm>
            <a:off x="6226628" y="3627726"/>
            <a:ext cx="570339" cy="260059"/>
            <a:chOff x="1862356" y="897622"/>
            <a:chExt cx="2231472" cy="2600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C9ED13E-7A6C-4588-AD57-A664F0D5D931}"/>
                </a:ext>
              </a:extLst>
            </p:cNvPr>
            <p:cNvSpPr/>
            <p:nvPr/>
          </p:nvSpPr>
          <p:spPr>
            <a:xfrm>
              <a:off x="1862356" y="897622"/>
              <a:ext cx="2231472" cy="260059"/>
            </a:xfrm>
            <a:prstGeom prst="rect">
              <a:avLst/>
            </a:prstGeom>
            <a:noFill/>
            <a:ln>
              <a:solidFill>
                <a:srgbClr val="64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순서도: 병합 33">
              <a:extLst>
                <a:ext uri="{FF2B5EF4-FFF2-40B4-BE49-F238E27FC236}">
                  <a16:creationId xmlns:a16="http://schemas.microsoft.com/office/drawing/2014/main" id="{C3F883AE-E0E8-406E-921E-F1E3C3FC4BA3}"/>
                </a:ext>
              </a:extLst>
            </p:cNvPr>
            <p:cNvSpPr/>
            <p:nvPr/>
          </p:nvSpPr>
          <p:spPr>
            <a:xfrm>
              <a:off x="3199320" y="949877"/>
              <a:ext cx="878251" cy="170606"/>
            </a:xfrm>
            <a:prstGeom prst="flowChartMerg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9307CA-24D1-4BD9-8E1C-85B1D15C09DB}"/>
              </a:ext>
            </a:extLst>
          </p:cNvPr>
          <p:cNvSpPr/>
          <p:nvPr/>
        </p:nvSpPr>
        <p:spPr>
          <a:xfrm>
            <a:off x="2362298" y="4632961"/>
            <a:ext cx="45719" cy="73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5F1C5D-D09B-422E-B234-A9199E171E10}"/>
              </a:ext>
            </a:extLst>
          </p:cNvPr>
          <p:cNvSpPr/>
          <p:nvPr/>
        </p:nvSpPr>
        <p:spPr>
          <a:xfrm>
            <a:off x="2479862" y="4646019"/>
            <a:ext cx="45719" cy="73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D3003D3-8641-4D5D-88D1-5882F5030849}"/>
              </a:ext>
            </a:extLst>
          </p:cNvPr>
          <p:cNvSpPr/>
          <p:nvPr/>
        </p:nvSpPr>
        <p:spPr>
          <a:xfrm>
            <a:off x="5070273" y="1576249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0B5A064-8642-4F46-BBF8-4C6FBA6C8860}"/>
              </a:ext>
            </a:extLst>
          </p:cNvPr>
          <p:cNvSpPr/>
          <p:nvPr/>
        </p:nvSpPr>
        <p:spPr>
          <a:xfrm>
            <a:off x="6122542" y="3434926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F7AE155-8535-49D2-9FCF-1BCEBF631FF2}"/>
              </a:ext>
            </a:extLst>
          </p:cNvPr>
          <p:cNvSpPr/>
          <p:nvPr/>
        </p:nvSpPr>
        <p:spPr>
          <a:xfrm>
            <a:off x="1894417" y="3834563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31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63073" y="333475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관리자모드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대시보드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엘리베이터관리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엘리베이트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부품교체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리스트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875EA2-588C-4168-AF96-F344B3EC4B91}"/>
              </a:ext>
            </a:extLst>
          </p:cNvPr>
          <p:cNvGraphicFramePr>
            <a:graphicFrameLocks noGrp="1"/>
          </p:cNvGraphicFramePr>
          <p:nvPr/>
        </p:nvGraphicFramePr>
        <p:xfrm>
          <a:off x="1952329" y="1736398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7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1443245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823518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유지보수업체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경기도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업체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관리소장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업체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28265" y="323647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3 4 5 6 &gt; 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DDFA94-8A80-40A0-A6B3-D8A9CE4F2DDD}"/>
              </a:ext>
            </a:extLst>
          </p:cNvPr>
          <p:cNvSpPr/>
          <p:nvPr/>
        </p:nvSpPr>
        <p:spPr>
          <a:xfrm>
            <a:off x="6026332" y="1420692"/>
            <a:ext cx="786305" cy="217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5648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관리자모드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대시보드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엘리베이터관리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엘리베이트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부품교체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95397" y="357620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3 4 5 6 &gt; 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103EB6D-6F62-46FB-BF5F-055FD7844C85}"/>
              </a:ext>
            </a:extLst>
          </p:cNvPr>
          <p:cNvGraphicFramePr>
            <a:graphicFrameLocks noGrp="1"/>
          </p:cNvGraphicFramePr>
          <p:nvPr/>
        </p:nvGraphicFramePr>
        <p:xfrm>
          <a:off x="1958501" y="1956313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7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836022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1578786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엘리베이트명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점검유효성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105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비정기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미통과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471E38-BB64-4B32-AC11-5A5B7BD261A4}"/>
              </a:ext>
            </a:extLst>
          </p:cNvPr>
          <p:cNvGrpSpPr/>
          <p:nvPr/>
        </p:nvGrpSpPr>
        <p:grpSpPr>
          <a:xfrm>
            <a:off x="2960905" y="1674574"/>
            <a:ext cx="585750" cy="215444"/>
            <a:chOff x="1272198" y="1910128"/>
            <a:chExt cx="426572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38F94F-7E5E-46FF-9F22-B1D149373CE7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상태</a:t>
              </a: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030687C3-EE20-40F1-BB10-C004DAA0B7E7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65D5E63-7D7B-4AA3-9FD6-E7F3C8C33183}"/>
              </a:ext>
            </a:extLst>
          </p:cNvPr>
          <p:cNvGrpSpPr/>
          <p:nvPr/>
        </p:nvGrpSpPr>
        <p:grpSpPr>
          <a:xfrm>
            <a:off x="4490167" y="1627593"/>
            <a:ext cx="2328642" cy="258388"/>
            <a:chOff x="3326674" y="4331027"/>
            <a:chExt cx="2328642" cy="258388"/>
          </a:xfrm>
        </p:grpSpPr>
        <p:pic>
          <p:nvPicPr>
            <p:cNvPr id="14" name="그래픽 13" descr="일일 일정표 윤곽선">
              <a:extLst>
                <a:ext uri="{FF2B5EF4-FFF2-40B4-BE49-F238E27FC236}">
                  <a16:creationId xmlns:a16="http://schemas.microsoft.com/office/drawing/2014/main" id="{B31D9BFF-A767-4300-B2AE-40015A655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3986" y="4333411"/>
              <a:ext cx="256004" cy="25600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8DA0EE-CA90-4F2D-9194-116BABCC93C1}"/>
                </a:ext>
              </a:extLst>
            </p:cNvPr>
            <p:cNvSpPr/>
            <p:nvPr/>
          </p:nvSpPr>
          <p:spPr>
            <a:xfrm>
              <a:off x="3326674" y="4356256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2022-03-11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9" name="그래픽 28" descr="일일 일정표 윤곽선">
              <a:extLst>
                <a:ext uri="{FF2B5EF4-FFF2-40B4-BE49-F238E27FC236}">
                  <a16:creationId xmlns:a16="http://schemas.microsoft.com/office/drawing/2014/main" id="{0BBF8E80-CE60-4966-8AB6-33556E40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9312" y="4331027"/>
              <a:ext cx="256004" cy="25600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682FEB-9EFD-476E-AE70-003AA26ED5BB}"/>
                </a:ext>
              </a:extLst>
            </p:cNvPr>
            <p:cNvSpPr/>
            <p:nvPr/>
          </p:nvSpPr>
          <p:spPr>
            <a:xfrm>
              <a:off x="4572000" y="4353872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2022-03-11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1F10FD-FE2F-4C7D-AC3E-0CBF6E5BB7E4}"/>
                </a:ext>
              </a:extLst>
            </p:cNvPr>
            <p:cNvCxnSpPr>
              <a:cxnSpLocks/>
            </p:cNvCxnSpPr>
            <p:nvPr/>
          </p:nvCxnSpPr>
          <p:spPr>
            <a:xfrm>
              <a:off x="4427408" y="4461413"/>
              <a:ext cx="88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732295-2F14-447F-B778-056EB556E054}"/>
              </a:ext>
            </a:extLst>
          </p:cNvPr>
          <p:cNvGrpSpPr/>
          <p:nvPr/>
        </p:nvGrpSpPr>
        <p:grpSpPr>
          <a:xfrm>
            <a:off x="5829385" y="2397512"/>
            <a:ext cx="457073" cy="195605"/>
            <a:chOff x="5820676" y="2397512"/>
            <a:chExt cx="457073" cy="195605"/>
          </a:xfrm>
        </p:grpSpPr>
        <p:pic>
          <p:nvPicPr>
            <p:cNvPr id="43" name="그래픽 42" descr="체크리스트 윤곽선">
              <a:extLst>
                <a:ext uri="{FF2B5EF4-FFF2-40B4-BE49-F238E27FC236}">
                  <a16:creationId xmlns:a16="http://schemas.microsoft.com/office/drawing/2014/main" id="{F8DFCDCE-2F0C-4E5B-A0A6-CE48B4893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4" name="그래픽 43" descr="문서 단색으로 채워진">
              <a:extLst>
                <a:ext uri="{FF2B5EF4-FFF2-40B4-BE49-F238E27FC236}">
                  <a16:creationId xmlns:a16="http://schemas.microsoft.com/office/drawing/2014/main" id="{52E732B9-CC0F-4BD0-BEF4-480007FC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4AC07C6-85C9-4956-BFEE-5DEA1F3A7BF1}"/>
              </a:ext>
            </a:extLst>
          </p:cNvPr>
          <p:cNvGrpSpPr/>
          <p:nvPr/>
        </p:nvGrpSpPr>
        <p:grpSpPr>
          <a:xfrm>
            <a:off x="5828464" y="2609751"/>
            <a:ext cx="457073" cy="195605"/>
            <a:chOff x="5820676" y="2397512"/>
            <a:chExt cx="457073" cy="195605"/>
          </a:xfrm>
        </p:grpSpPr>
        <p:pic>
          <p:nvPicPr>
            <p:cNvPr id="47" name="그래픽 46" descr="체크리스트 윤곽선">
              <a:extLst>
                <a:ext uri="{FF2B5EF4-FFF2-40B4-BE49-F238E27FC236}">
                  <a16:creationId xmlns:a16="http://schemas.microsoft.com/office/drawing/2014/main" id="{F5F27808-0674-49F4-A7D3-8E8B4342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8" name="그래픽 47" descr="문서 단색으로 채워진">
              <a:extLst>
                <a:ext uri="{FF2B5EF4-FFF2-40B4-BE49-F238E27FC236}">
                  <a16:creationId xmlns:a16="http://schemas.microsoft.com/office/drawing/2014/main" id="{0C278A01-03D2-4EA7-A1F4-52FA5D73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B9896E5-84F8-4316-BBBF-27CF0756275D}"/>
              </a:ext>
            </a:extLst>
          </p:cNvPr>
          <p:cNvGrpSpPr/>
          <p:nvPr/>
        </p:nvGrpSpPr>
        <p:grpSpPr>
          <a:xfrm>
            <a:off x="5828464" y="2178634"/>
            <a:ext cx="457073" cy="195605"/>
            <a:chOff x="5820676" y="2397512"/>
            <a:chExt cx="457073" cy="195605"/>
          </a:xfrm>
        </p:grpSpPr>
        <p:pic>
          <p:nvPicPr>
            <p:cNvPr id="50" name="그래픽 49" descr="체크리스트 윤곽선">
              <a:extLst>
                <a:ext uri="{FF2B5EF4-FFF2-40B4-BE49-F238E27FC236}">
                  <a16:creationId xmlns:a16="http://schemas.microsoft.com/office/drawing/2014/main" id="{9869D34B-969C-49BC-A0A2-2B5920F0D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51" name="그래픽 50" descr="문서 단색으로 채워진">
              <a:extLst>
                <a:ext uri="{FF2B5EF4-FFF2-40B4-BE49-F238E27FC236}">
                  <a16:creationId xmlns:a16="http://schemas.microsoft.com/office/drawing/2014/main" id="{207C490C-4CF8-4FFD-9FDD-80BFF630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1ECFCDF-6AE5-4A55-BB46-344C4620E647}"/>
              </a:ext>
            </a:extLst>
          </p:cNvPr>
          <p:cNvSpPr txBox="1"/>
          <p:nvPr/>
        </p:nvSpPr>
        <p:spPr>
          <a:xfrm>
            <a:off x="1942733" y="1681995"/>
            <a:ext cx="940598" cy="2129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엘리베이터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9D75DAAA-6C83-45EE-BF86-EB6F13C7FD81}"/>
              </a:ext>
            </a:extLst>
          </p:cNvPr>
          <p:cNvSpPr/>
          <p:nvPr/>
        </p:nvSpPr>
        <p:spPr>
          <a:xfrm rot="10800000">
            <a:off x="2732462" y="1757525"/>
            <a:ext cx="92034" cy="5559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273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관리자모드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대시보드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엘리베이터관리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엘리베이트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부품교체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95397" y="357620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3 4 5 6 &gt; 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103EB6D-6F62-46FB-BF5F-055FD7844C85}"/>
              </a:ext>
            </a:extLst>
          </p:cNvPr>
          <p:cNvGraphicFramePr>
            <a:graphicFrameLocks noGrp="1"/>
          </p:cNvGraphicFramePr>
          <p:nvPr/>
        </p:nvGraphicFramePr>
        <p:xfrm>
          <a:off x="1958501" y="1956313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7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836022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1578786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엘리베이트명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점검유효성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105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비정기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미통과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2A2DDD-2229-4B57-BA7D-2B5297EDEAE6}"/>
              </a:ext>
            </a:extLst>
          </p:cNvPr>
          <p:cNvGrpSpPr/>
          <p:nvPr/>
        </p:nvGrpSpPr>
        <p:grpSpPr>
          <a:xfrm>
            <a:off x="1983274" y="1657156"/>
            <a:ext cx="585750" cy="215444"/>
            <a:chOff x="1272198" y="1910128"/>
            <a:chExt cx="426572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955E1-B969-4BAF-ABD9-A844239C3F72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그룹</a:t>
              </a: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C68C31CB-D612-4D46-9FD3-B9FF170CF6DA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471E38-BB64-4B32-AC11-5A5B7BD261A4}"/>
              </a:ext>
            </a:extLst>
          </p:cNvPr>
          <p:cNvGrpSpPr/>
          <p:nvPr/>
        </p:nvGrpSpPr>
        <p:grpSpPr>
          <a:xfrm>
            <a:off x="2638696" y="1657156"/>
            <a:ext cx="585750" cy="215444"/>
            <a:chOff x="1272198" y="1910128"/>
            <a:chExt cx="426572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38F94F-7E5E-46FF-9F22-B1D149373CE7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상태</a:t>
              </a: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030687C3-EE20-40F1-BB10-C004DAA0B7E7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65D5E63-7D7B-4AA3-9FD6-E7F3C8C33183}"/>
              </a:ext>
            </a:extLst>
          </p:cNvPr>
          <p:cNvGrpSpPr/>
          <p:nvPr/>
        </p:nvGrpSpPr>
        <p:grpSpPr>
          <a:xfrm>
            <a:off x="4490167" y="1627593"/>
            <a:ext cx="2328642" cy="258388"/>
            <a:chOff x="3326674" y="4331027"/>
            <a:chExt cx="2328642" cy="258388"/>
          </a:xfrm>
        </p:grpSpPr>
        <p:pic>
          <p:nvPicPr>
            <p:cNvPr id="14" name="그래픽 13" descr="일일 일정표 윤곽선">
              <a:extLst>
                <a:ext uri="{FF2B5EF4-FFF2-40B4-BE49-F238E27FC236}">
                  <a16:creationId xmlns:a16="http://schemas.microsoft.com/office/drawing/2014/main" id="{B31D9BFF-A767-4300-B2AE-40015A655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3986" y="4333411"/>
              <a:ext cx="256004" cy="25600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8DA0EE-CA90-4F2D-9194-116BABCC93C1}"/>
                </a:ext>
              </a:extLst>
            </p:cNvPr>
            <p:cNvSpPr/>
            <p:nvPr/>
          </p:nvSpPr>
          <p:spPr>
            <a:xfrm>
              <a:off x="3326674" y="4356256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2022-03-11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9" name="그래픽 28" descr="일일 일정표 윤곽선">
              <a:extLst>
                <a:ext uri="{FF2B5EF4-FFF2-40B4-BE49-F238E27FC236}">
                  <a16:creationId xmlns:a16="http://schemas.microsoft.com/office/drawing/2014/main" id="{0BBF8E80-CE60-4966-8AB6-33556E40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9312" y="4331027"/>
              <a:ext cx="256004" cy="25600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682FEB-9EFD-476E-AE70-003AA26ED5BB}"/>
                </a:ext>
              </a:extLst>
            </p:cNvPr>
            <p:cNvSpPr/>
            <p:nvPr/>
          </p:nvSpPr>
          <p:spPr>
            <a:xfrm>
              <a:off x="4572000" y="4353872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2022-03-11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1F10FD-FE2F-4C7D-AC3E-0CBF6E5BB7E4}"/>
                </a:ext>
              </a:extLst>
            </p:cNvPr>
            <p:cNvCxnSpPr>
              <a:cxnSpLocks/>
            </p:cNvCxnSpPr>
            <p:nvPr/>
          </p:nvCxnSpPr>
          <p:spPr>
            <a:xfrm>
              <a:off x="4427408" y="4461413"/>
              <a:ext cx="88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732295-2F14-447F-B778-056EB556E054}"/>
              </a:ext>
            </a:extLst>
          </p:cNvPr>
          <p:cNvGrpSpPr/>
          <p:nvPr/>
        </p:nvGrpSpPr>
        <p:grpSpPr>
          <a:xfrm>
            <a:off x="5829385" y="2397512"/>
            <a:ext cx="457073" cy="195605"/>
            <a:chOff x="5820676" y="2397512"/>
            <a:chExt cx="457073" cy="195605"/>
          </a:xfrm>
        </p:grpSpPr>
        <p:pic>
          <p:nvPicPr>
            <p:cNvPr id="43" name="그래픽 42" descr="체크리스트 윤곽선">
              <a:extLst>
                <a:ext uri="{FF2B5EF4-FFF2-40B4-BE49-F238E27FC236}">
                  <a16:creationId xmlns:a16="http://schemas.microsoft.com/office/drawing/2014/main" id="{F8DFCDCE-2F0C-4E5B-A0A6-CE48B4893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4" name="그래픽 43" descr="문서 단색으로 채워진">
              <a:extLst>
                <a:ext uri="{FF2B5EF4-FFF2-40B4-BE49-F238E27FC236}">
                  <a16:creationId xmlns:a16="http://schemas.microsoft.com/office/drawing/2014/main" id="{52E732B9-CC0F-4BD0-BEF4-480007FC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4AC07C6-85C9-4956-BFEE-5DEA1F3A7BF1}"/>
              </a:ext>
            </a:extLst>
          </p:cNvPr>
          <p:cNvGrpSpPr/>
          <p:nvPr/>
        </p:nvGrpSpPr>
        <p:grpSpPr>
          <a:xfrm>
            <a:off x="5828464" y="2609751"/>
            <a:ext cx="457073" cy="195605"/>
            <a:chOff x="5820676" y="2397512"/>
            <a:chExt cx="457073" cy="195605"/>
          </a:xfrm>
        </p:grpSpPr>
        <p:pic>
          <p:nvPicPr>
            <p:cNvPr id="47" name="그래픽 46" descr="체크리스트 윤곽선">
              <a:extLst>
                <a:ext uri="{FF2B5EF4-FFF2-40B4-BE49-F238E27FC236}">
                  <a16:creationId xmlns:a16="http://schemas.microsoft.com/office/drawing/2014/main" id="{F5F27808-0674-49F4-A7D3-8E8B4342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8" name="그래픽 47" descr="문서 단색으로 채워진">
              <a:extLst>
                <a:ext uri="{FF2B5EF4-FFF2-40B4-BE49-F238E27FC236}">
                  <a16:creationId xmlns:a16="http://schemas.microsoft.com/office/drawing/2014/main" id="{0C278A01-03D2-4EA7-A1F4-52FA5D73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B9896E5-84F8-4316-BBBF-27CF0756275D}"/>
              </a:ext>
            </a:extLst>
          </p:cNvPr>
          <p:cNvGrpSpPr/>
          <p:nvPr/>
        </p:nvGrpSpPr>
        <p:grpSpPr>
          <a:xfrm>
            <a:off x="5828464" y="2178634"/>
            <a:ext cx="457073" cy="195605"/>
            <a:chOff x="5820676" y="2397512"/>
            <a:chExt cx="457073" cy="195605"/>
          </a:xfrm>
        </p:grpSpPr>
        <p:pic>
          <p:nvPicPr>
            <p:cNvPr id="50" name="그래픽 49" descr="체크리스트 윤곽선">
              <a:extLst>
                <a:ext uri="{FF2B5EF4-FFF2-40B4-BE49-F238E27FC236}">
                  <a16:creationId xmlns:a16="http://schemas.microsoft.com/office/drawing/2014/main" id="{9869D34B-969C-49BC-A0A2-2B5920F0D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51" name="그래픽 50" descr="문서 단색으로 채워진">
              <a:extLst>
                <a:ext uri="{FF2B5EF4-FFF2-40B4-BE49-F238E27FC236}">
                  <a16:creationId xmlns:a16="http://schemas.microsoft.com/office/drawing/2014/main" id="{207C490C-4CF8-4FFD-9FDD-80BFF630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5DAA8C-B0E0-4796-AB93-6C88B5C25E2B}"/>
              </a:ext>
            </a:extLst>
          </p:cNvPr>
          <p:cNvSpPr/>
          <p:nvPr/>
        </p:nvSpPr>
        <p:spPr>
          <a:xfrm>
            <a:off x="1705699" y="1121024"/>
            <a:ext cx="3879074" cy="5340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승강기 자체점검 결과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(2022.03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411467B-F420-4363-B57B-987ACB5F84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972" y="1428237"/>
            <a:ext cx="3695941" cy="108231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D12E38D-BA3F-4D48-91B1-E2C66E6C8E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0731" y="2517725"/>
            <a:ext cx="3759910" cy="3822728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63575DA-0DA2-4FA0-9FDB-22A68CE60863}"/>
              </a:ext>
            </a:extLst>
          </p:cNvPr>
          <p:cNvGrpSpPr/>
          <p:nvPr/>
        </p:nvGrpSpPr>
        <p:grpSpPr>
          <a:xfrm>
            <a:off x="1697732" y="1088571"/>
            <a:ext cx="3879074" cy="5340735"/>
            <a:chOff x="1723494" y="1093660"/>
            <a:chExt cx="3879074" cy="5340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3BDD94A-9859-4F33-8059-BF8B5D21FB65}"/>
                </a:ext>
              </a:extLst>
            </p:cNvPr>
            <p:cNvSpPr/>
            <p:nvPr/>
          </p:nvSpPr>
          <p:spPr>
            <a:xfrm>
              <a:off x="1723494" y="1093660"/>
              <a:ext cx="3879074" cy="53407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승강기 자체점검 결과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(2022.03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BE7E5DE-5CE6-40DD-90AB-41387BC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7767" y="1400873"/>
              <a:ext cx="3695941" cy="108231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8586004-38DB-4485-A418-D0D3CE859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8526" y="2490361"/>
              <a:ext cx="3759910" cy="3822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435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관리자모드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대시보드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엘리베이터관리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엘리베이트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부품교체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95397" y="357620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3 4 5 6 &gt; 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103EB6D-6F62-46FB-BF5F-055FD7844C85}"/>
              </a:ext>
            </a:extLst>
          </p:cNvPr>
          <p:cNvGraphicFramePr>
            <a:graphicFrameLocks noGrp="1"/>
          </p:cNvGraphicFramePr>
          <p:nvPr/>
        </p:nvGraphicFramePr>
        <p:xfrm>
          <a:off x="1958501" y="1956313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7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836022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1578786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엘리베이트명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점검유효성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105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비정기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미통과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2A2DDD-2229-4B57-BA7D-2B5297EDEAE6}"/>
              </a:ext>
            </a:extLst>
          </p:cNvPr>
          <p:cNvGrpSpPr/>
          <p:nvPr/>
        </p:nvGrpSpPr>
        <p:grpSpPr>
          <a:xfrm>
            <a:off x="1983274" y="1657156"/>
            <a:ext cx="585750" cy="215444"/>
            <a:chOff x="1272198" y="1910128"/>
            <a:chExt cx="426572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955E1-B969-4BAF-ABD9-A844239C3F72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그룹</a:t>
              </a: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C68C31CB-D612-4D46-9FD3-B9FF170CF6DA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471E38-BB64-4B32-AC11-5A5B7BD261A4}"/>
              </a:ext>
            </a:extLst>
          </p:cNvPr>
          <p:cNvGrpSpPr/>
          <p:nvPr/>
        </p:nvGrpSpPr>
        <p:grpSpPr>
          <a:xfrm>
            <a:off x="2638696" y="1657156"/>
            <a:ext cx="585750" cy="215444"/>
            <a:chOff x="1272198" y="1910128"/>
            <a:chExt cx="426572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38F94F-7E5E-46FF-9F22-B1D149373CE7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상태</a:t>
              </a: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030687C3-EE20-40F1-BB10-C004DAA0B7E7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65D5E63-7D7B-4AA3-9FD6-E7F3C8C33183}"/>
              </a:ext>
            </a:extLst>
          </p:cNvPr>
          <p:cNvGrpSpPr/>
          <p:nvPr/>
        </p:nvGrpSpPr>
        <p:grpSpPr>
          <a:xfrm>
            <a:off x="4490167" y="1627593"/>
            <a:ext cx="2328642" cy="258388"/>
            <a:chOff x="3326674" y="4331027"/>
            <a:chExt cx="2328642" cy="258388"/>
          </a:xfrm>
        </p:grpSpPr>
        <p:pic>
          <p:nvPicPr>
            <p:cNvPr id="14" name="그래픽 13" descr="일일 일정표 윤곽선">
              <a:extLst>
                <a:ext uri="{FF2B5EF4-FFF2-40B4-BE49-F238E27FC236}">
                  <a16:creationId xmlns:a16="http://schemas.microsoft.com/office/drawing/2014/main" id="{B31D9BFF-A767-4300-B2AE-40015A655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3986" y="4333411"/>
              <a:ext cx="256004" cy="25600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8DA0EE-CA90-4F2D-9194-116BABCC93C1}"/>
                </a:ext>
              </a:extLst>
            </p:cNvPr>
            <p:cNvSpPr/>
            <p:nvPr/>
          </p:nvSpPr>
          <p:spPr>
            <a:xfrm>
              <a:off x="3326674" y="4356256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2022-03-11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9" name="그래픽 28" descr="일일 일정표 윤곽선">
              <a:extLst>
                <a:ext uri="{FF2B5EF4-FFF2-40B4-BE49-F238E27FC236}">
                  <a16:creationId xmlns:a16="http://schemas.microsoft.com/office/drawing/2014/main" id="{0BBF8E80-CE60-4966-8AB6-33556E40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9312" y="4331027"/>
              <a:ext cx="256004" cy="25600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682FEB-9EFD-476E-AE70-003AA26ED5BB}"/>
                </a:ext>
              </a:extLst>
            </p:cNvPr>
            <p:cNvSpPr/>
            <p:nvPr/>
          </p:nvSpPr>
          <p:spPr>
            <a:xfrm>
              <a:off x="4572000" y="4353872"/>
              <a:ext cx="808418" cy="21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2022-03-11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1F10FD-FE2F-4C7D-AC3E-0CBF6E5BB7E4}"/>
                </a:ext>
              </a:extLst>
            </p:cNvPr>
            <p:cNvCxnSpPr>
              <a:cxnSpLocks/>
            </p:cNvCxnSpPr>
            <p:nvPr/>
          </p:nvCxnSpPr>
          <p:spPr>
            <a:xfrm>
              <a:off x="4427408" y="4461413"/>
              <a:ext cx="88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732295-2F14-447F-B778-056EB556E054}"/>
              </a:ext>
            </a:extLst>
          </p:cNvPr>
          <p:cNvGrpSpPr/>
          <p:nvPr/>
        </p:nvGrpSpPr>
        <p:grpSpPr>
          <a:xfrm>
            <a:off x="5829385" y="2397512"/>
            <a:ext cx="457073" cy="195605"/>
            <a:chOff x="5820676" y="2397512"/>
            <a:chExt cx="457073" cy="195605"/>
          </a:xfrm>
        </p:grpSpPr>
        <p:pic>
          <p:nvPicPr>
            <p:cNvPr id="43" name="그래픽 42" descr="체크리스트 윤곽선">
              <a:extLst>
                <a:ext uri="{FF2B5EF4-FFF2-40B4-BE49-F238E27FC236}">
                  <a16:creationId xmlns:a16="http://schemas.microsoft.com/office/drawing/2014/main" id="{F8DFCDCE-2F0C-4E5B-A0A6-CE48B4893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4" name="그래픽 43" descr="문서 단색으로 채워진">
              <a:extLst>
                <a:ext uri="{FF2B5EF4-FFF2-40B4-BE49-F238E27FC236}">
                  <a16:creationId xmlns:a16="http://schemas.microsoft.com/office/drawing/2014/main" id="{52E732B9-CC0F-4BD0-BEF4-480007FC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4AC07C6-85C9-4956-BFEE-5DEA1F3A7BF1}"/>
              </a:ext>
            </a:extLst>
          </p:cNvPr>
          <p:cNvGrpSpPr/>
          <p:nvPr/>
        </p:nvGrpSpPr>
        <p:grpSpPr>
          <a:xfrm>
            <a:off x="5828464" y="2609751"/>
            <a:ext cx="457073" cy="195605"/>
            <a:chOff x="5820676" y="2397512"/>
            <a:chExt cx="457073" cy="195605"/>
          </a:xfrm>
        </p:grpSpPr>
        <p:pic>
          <p:nvPicPr>
            <p:cNvPr id="47" name="그래픽 46" descr="체크리스트 윤곽선">
              <a:extLst>
                <a:ext uri="{FF2B5EF4-FFF2-40B4-BE49-F238E27FC236}">
                  <a16:creationId xmlns:a16="http://schemas.microsoft.com/office/drawing/2014/main" id="{F5F27808-0674-49F4-A7D3-8E8B4342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48" name="그래픽 47" descr="문서 단색으로 채워진">
              <a:extLst>
                <a:ext uri="{FF2B5EF4-FFF2-40B4-BE49-F238E27FC236}">
                  <a16:creationId xmlns:a16="http://schemas.microsoft.com/office/drawing/2014/main" id="{0C278A01-03D2-4EA7-A1F4-52FA5D73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B9896E5-84F8-4316-BBBF-27CF0756275D}"/>
              </a:ext>
            </a:extLst>
          </p:cNvPr>
          <p:cNvGrpSpPr/>
          <p:nvPr/>
        </p:nvGrpSpPr>
        <p:grpSpPr>
          <a:xfrm>
            <a:off x="5828464" y="2178634"/>
            <a:ext cx="457073" cy="195605"/>
            <a:chOff x="5820676" y="2397512"/>
            <a:chExt cx="457073" cy="195605"/>
          </a:xfrm>
        </p:grpSpPr>
        <p:pic>
          <p:nvPicPr>
            <p:cNvPr id="50" name="그래픽 49" descr="체크리스트 윤곽선">
              <a:extLst>
                <a:ext uri="{FF2B5EF4-FFF2-40B4-BE49-F238E27FC236}">
                  <a16:creationId xmlns:a16="http://schemas.microsoft.com/office/drawing/2014/main" id="{9869D34B-969C-49BC-A0A2-2B5920F0D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0676" y="2397514"/>
              <a:ext cx="195603" cy="195603"/>
            </a:xfrm>
            <a:prstGeom prst="rect">
              <a:avLst/>
            </a:prstGeom>
          </p:spPr>
        </p:pic>
        <p:pic>
          <p:nvPicPr>
            <p:cNvPr id="51" name="그래픽 50" descr="문서 단색으로 채워진">
              <a:extLst>
                <a:ext uri="{FF2B5EF4-FFF2-40B4-BE49-F238E27FC236}">
                  <a16:creationId xmlns:a16="http://schemas.microsoft.com/office/drawing/2014/main" id="{207C490C-4CF8-4FFD-9FDD-80BFF630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6082144" y="2397512"/>
              <a:ext cx="195605" cy="195605"/>
            </a:xfrm>
            <a:prstGeom prst="rect">
              <a:avLst/>
            </a:prstGeom>
          </p:spPr>
        </p:pic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3BDD94A-9859-4F33-8059-BF8B5D21FB65}"/>
              </a:ext>
            </a:extLst>
          </p:cNvPr>
          <p:cNvSpPr/>
          <p:nvPr/>
        </p:nvSpPr>
        <p:spPr>
          <a:xfrm>
            <a:off x="1392597" y="1088570"/>
            <a:ext cx="4733976" cy="496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승강기 점검 중 접점상태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1984C45-0CED-4E51-95B9-939E2A968242}"/>
              </a:ext>
            </a:extLst>
          </p:cNvPr>
          <p:cNvGraphicFramePr>
            <a:graphicFrameLocks noGrp="1"/>
          </p:cNvGraphicFramePr>
          <p:nvPr/>
        </p:nvGraphicFramePr>
        <p:xfrm>
          <a:off x="1497872" y="1445777"/>
          <a:ext cx="4573170" cy="448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78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563107196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3948392605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3387052070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2963818351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2287408998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3749258860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2012756326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2751940068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2667198479"/>
                    </a:ext>
                  </a:extLst>
                </a:gridCol>
                <a:gridCol w="304878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555902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60166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849868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47844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448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001052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09833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849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15486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744353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4621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917447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899419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29077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ON</a:t>
                      </a:r>
                      <a:endParaRPr lang="ko-KR" altLang="en-US" sz="800" dirty="0"/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4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279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관리자모드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대시보드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엘리베이터관리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엘리베이트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부품교체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부품교체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76028" y="3406510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3 4 5 6 &gt; 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31760B-5972-4306-A973-A48E46463867}"/>
              </a:ext>
            </a:extLst>
          </p:cNvPr>
          <p:cNvGrpSpPr/>
          <p:nvPr/>
        </p:nvGrpSpPr>
        <p:grpSpPr>
          <a:xfrm>
            <a:off x="1941450" y="1627593"/>
            <a:ext cx="4877359" cy="258388"/>
            <a:chOff x="1941450" y="1627593"/>
            <a:chExt cx="4877359" cy="25838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B471E38-BB64-4B32-AC11-5A5B7BD261A4}"/>
                </a:ext>
              </a:extLst>
            </p:cNvPr>
            <p:cNvGrpSpPr/>
            <p:nvPr/>
          </p:nvGrpSpPr>
          <p:grpSpPr>
            <a:xfrm>
              <a:off x="1941450" y="1645991"/>
              <a:ext cx="940598" cy="212947"/>
              <a:chOff x="955989" y="1892377"/>
              <a:chExt cx="426572" cy="33855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38F94F-7E5E-46FF-9F22-B1D149373CE7}"/>
                  </a:ext>
                </a:extLst>
              </p:cNvPr>
              <p:cNvSpPr txBox="1"/>
              <p:nvPr/>
            </p:nvSpPr>
            <p:spPr>
              <a:xfrm>
                <a:off x="955989" y="1892377"/>
                <a:ext cx="42657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엘리베이터</a:t>
                </a:r>
              </a:p>
            </p:txBody>
          </p:sp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030687C3-EE20-40F1-BB10-C004DAA0B7E7}"/>
                  </a:ext>
                </a:extLst>
              </p:cNvPr>
              <p:cNvSpPr/>
              <p:nvPr/>
            </p:nvSpPr>
            <p:spPr>
              <a:xfrm rot="10800000">
                <a:off x="1318534" y="1995870"/>
                <a:ext cx="43925" cy="93475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65D5E63-7D7B-4AA3-9FD6-E7F3C8C33183}"/>
                </a:ext>
              </a:extLst>
            </p:cNvPr>
            <p:cNvGrpSpPr/>
            <p:nvPr/>
          </p:nvGrpSpPr>
          <p:grpSpPr>
            <a:xfrm>
              <a:off x="4490167" y="1627593"/>
              <a:ext cx="2328642" cy="258388"/>
              <a:chOff x="3326674" y="4331027"/>
              <a:chExt cx="2328642" cy="258388"/>
            </a:xfrm>
          </p:grpSpPr>
          <p:pic>
            <p:nvPicPr>
              <p:cNvPr id="14" name="그래픽 13" descr="일일 일정표 윤곽선">
                <a:extLst>
                  <a:ext uri="{FF2B5EF4-FFF2-40B4-BE49-F238E27FC236}">
                    <a16:creationId xmlns:a16="http://schemas.microsoft.com/office/drawing/2014/main" id="{B31D9BFF-A767-4300-B2AE-40015A655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53986" y="4333411"/>
                <a:ext cx="256004" cy="256004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A8DA0EE-CA90-4F2D-9194-116BABCC93C1}"/>
                  </a:ext>
                </a:extLst>
              </p:cNvPr>
              <p:cNvSpPr/>
              <p:nvPr/>
            </p:nvSpPr>
            <p:spPr>
              <a:xfrm>
                <a:off x="3326674" y="4356256"/>
                <a:ext cx="808418" cy="212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2022-03-11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9" name="그래픽 28" descr="일일 일정표 윤곽선">
                <a:extLst>
                  <a:ext uri="{FF2B5EF4-FFF2-40B4-BE49-F238E27FC236}">
                    <a16:creationId xmlns:a16="http://schemas.microsoft.com/office/drawing/2014/main" id="{0BBF8E80-CE60-4966-8AB6-33556E40E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9312" y="4331027"/>
                <a:ext cx="256004" cy="2560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4682FEB-9EFD-476E-AE70-003AA26ED5BB}"/>
                  </a:ext>
                </a:extLst>
              </p:cNvPr>
              <p:cNvSpPr/>
              <p:nvPr/>
            </p:nvSpPr>
            <p:spPr>
              <a:xfrm>
                <a:off x="4572000" y="4353872"/>
                <a:ext cx="808418" cy="212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2022-03-11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E1F10FD-FE2F-4C7D-AC3E-0CBF6E5BB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7408" y="4461413"/>
                <a:ext cx="889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5FF15C8-FFA3-46EE-9163-6D10CC26C44C}"/>
              </a:ext>
            </a:extLst>
          </p:cNvPr>
          <p:cNvSpPr txBox="1"/>
          <p:nvPr/>
        </p:nvSpPr>
        <p:spPr>
          <a:xfrm>
            <a:off x="2286000" y="32465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일자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66E6D2C-2503-49EA-A04B-BEA1255BE664}"/>
              </a:ext>
            </a:extLst>
          </p:cNvPr>
          <p:cNvGraphicFramePr>
            <a:graphicFrameLocks noGrp="1"/>
          </p:cNvGraphicFramePr>
          <p:nvPr/>
        </p:nvGraphicFramePr>
        <p:xfrm>
          <a:off x="1958500" y="1993890"/>
          <a:ext cx="484094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563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978699809"/>
                    </a:ext>
                  </a:extLst>
                </a:gridCol>
                <a:gridCol w="562774">
                  <a:extLst>
                    <a:ext uri="{9D8B030D-6E8A-4147-A177-3AD203B41FA5}">
                      <a16:colId xmlns:a16="http://schemas.microsoft.com/office/drawing/2014/main" val="149813493"/>
                    </a:ext>
                  </a:extLst>
                </a:gridCol>
                <a:gridCol w="1925923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엘리베이트명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교체내용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도어열림처리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105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김동구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도어닫힘</a:t>
                      </a:r>
                      <a:r>
                        <a:rPr lang="ko-KR" altLang="en-US" sz="800" dirty="0"/>
                        <a:t> 재시작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이동한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인버터 재시작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19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관리자모드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대시보드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엘리베이터관리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엘리베이트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부품교체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76028" y="3406510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3 4 5 6 &gt; 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31760B-5972-4306-A973-A48E46463867}"/>
              </a:ext>
            </a:extLst>
          </p:cNvPr>
          <p:cNvGrpSpPr/>
          <p:nvPr/>
        </p:nvGrpSpPr>
        <p:grpSpPr>
          <a:xfrm>
            <a:off x="1960013" y="1627593"/>
            <a:ext cx="4867505" cy="258388"/>
            <a:chOff x="1951304" y="1627593"/>
            <a:chExt cx="4867505" cy="25838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B471E38-BB64-4B32-AC11-5A5B7BD261A4}"/>
                </a:ext>
              </a:extLst>
            </p:cNvPr>
            <p:cNvGrpSpPr/>
            <p:nvPr/>
          </p:nvGrpSpPr>
          <p:grpSpPr>
            <a:xfrm>
              <a:off x="1951304" y="1637539"/>
              <a:ext cx="940599" cy="212947"/>
              <a:chOff x="960456" y="1878940"/>
              <a:chExt cx="426572" cy="33855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38F94F-7E5E-46FF-9F22-B1D149373CE7}"/>
                  </a:ext>
                </a:extLst>
              </p:cNvPr>
              <p:cNvSpPr txBox="1"/>
              <p:nvPr/>
            </p:nvSpPr>
            <p:spPr>
              <a:xfrm>
                <a:off x="960456" y="1878940"/>
                <a:ext cx="42657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엘리베이터</a:t>
                </a:r>
              </a:p>
            </p:txBody>
          </p:sp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030687C3-EE20-40F1-BB10-C004DAA0B7E7}"/>
                  </a:ext>
                </a:extLst>
              </p:cNvPr>
              <p:cNvSpPr/>
              <p:nvPr/>
            </p:nvSpPr>
            <p:spPr>
              <a:xfrm rot="10800000">
                <a:off x="1320244" y="2014918"/>
                <a:ext cx="43925" cy="93475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65D5E63-7D7B-4AA3-9FD6-E7F3C8C33183}"/>
                </a:ext>
              </a:extLst>
            </p:cNvPr>
            <p:cNvGrpSpPr/>
            <p:nvPr/>
          </p:nvGrpSpPr>
          <p:grpSpPr>
            <a:xfrm>
              <a:off x="4490167" y="1627593"/>
              <a:ext cx="2328642" cy="258388"/>
              <a:chOff x="3326674" y="4331027"/>
              <a:chExt cx="2328642" cy="258388"/>
            </a:xfrm>
          </p:grpSpPr>
          <p:pic>
            <p:nvPicPr>
              <p:cNvPr id="14" name="그래픽 13" descr="일일 일정표 윤곽선">
                <a:extLst>
                  <a:ext uri="{FF2B5EF4-FFF2-40B4-BE49-F238E27FC236}">
                    <a16:creationId xmlns:a16="http://schemas.microsoft.com/office/drawing/2014/main" id="{B31D9BFF-A767-4300-B2AE-40015A655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53986" y="4333411"/>
                <a:ext cx="256004" cy="256004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A8DA0EE-CA90-4F2D-9194-116BABCC93C1}"/>
                  </a:ext>
                </a:extLst>
              </p:cNvPr>
              <p:cNvSpPr/>
              <p:nvPr/>
            </p:nvSpPr>
            <p:spPr>
              <a:xfrm>
                <a:off x="3326674" y="4356256"/>
                <a:ext cx="808418" cy="212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2022-03-11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9" name="그래픽 28" descr="일일 일정표 윤곽선">
                <a:extLst>
                  <a:ext uri="{FF2B5EF4-FFF2-40B4-BE49-F238E27FC236}">
                    <a16:creationId xmlns:a16="http://schemas.microsoft.com/office/drawing/2014/main" id="{0BBF8E80-CE60-4966-8AB6-33556E40E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9312" y="4331027"/>
                <a:ext cx="256004" cy="2560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4682FEB-9EFD-476E-AE70-003AA26ED5BB}"/>
                  </a:ext>
                </a:extLst>
              </p:cNvPr>
              <p:cNvSpPr/>
              <p:nvPr/>
            </p:nvSpPr>
            <p:spPr>
              <a:xfrm>
                <a:off x="4572000" y="4353872"/>
                <a:ext cx="808418" cy="212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rPr>
                  <a:t>2022-03-11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E1F10FD-FE2F-4C7D-AC3E-0CBF6E5BB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7408" y="4461413"/>
                <a:ext cx="889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5FF15C8-FFA3-46EE-9163-6D10CC26C44C}"/>
              </a:ext>
            </a:extLst>
          </p:cNvPr>
          <p:cNvSpPr txBox="1"/>
          <p:nvPr/>
        </p:nvSpPr>
        <p:spPr>
          <a:xfrm>
            <a:off x="2286000" y="32521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일자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2C9A0E45-431E-407C-A66E-7DC14F78FB57}"/>
              </a:ext>
            </a:extLst>
          </p:cNvPr>
          <p:cNvGraphicFramePr>
            <a:graphicFrameLocks noGrp="1"/>
          </p:cNvGraphicFramePr>
          <p:nvPr/>
        </p:nvGraphicFramePr>
        <p:xfrm>
          <a:off x="1958500" y="1956313"/>
          <a:ext cx="484094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563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3978699809"/>
                    </a:ext>
                  </a:extLst>
                </a:gridCol>
                <a:gridCol w="562774">
                  <a:extLst>
                    <a:ext uri="{9D8B030D-6E8A-4147-A177-3AD203B41FA5}">
                      <a16:colId xmlns:a16="http://schemas.microsoft.com/office/drawing/2014/main" val="149813493"/>
                    </a:ext>
                  </a:extLst>
                </a:gridCol>
                <a:gridCol w="1925923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엘리베이트명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처리내용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도어열림처리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105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김동구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도어닫힘</a:t>
                      </a:r>
                      <a:r>
                        <a:rPr lang="ko-KR" altLang="en-US" sz="800" dirty="0"/>
                        <a:t> 재시작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108</a:t>
                      </a:r>
                      <a:r>
                        <a:rPr lang="ko-KR" altLang="en-US" sz="800" dirty="0"/>
                        <a:t>동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호기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2022.03.22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이동한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인버터 재시작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22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관리자모드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대시보드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엘리베이터관리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엘리베이트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부품교체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875EA2-588C-4168-AF96-F344B3EC4B91}"/>
              </a:ext>
            </a:extLst>
          </p:cNvPr>
          <p:cNvGraphicFramePr>
            <a:graphicFrameLocks noGrp="1"/>
          </p:cNvGraphicFramePr>
          <p:nvPr/>
        </p:nvGraphicFramePr>
        <p:xfrm>
          <a:off x="1952329" y="1736398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608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949234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674191763"/>
                    </a:ext>
                  </a:extLst>
                </a:gridCol>
                <a:gridCol w="1343654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시스템점검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2022.03.13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2022.03.13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엘리베이터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고장처리 요망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2022.03.13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28265" y="323647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3 4 5 6 &gt; 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DDFA94-8A80-40A0-A6B3-D8A9CE4F2DDD}"/>
              </a:ext>
            </a:extLst>
          </p:cNvPr>
          <p:cNvSpPr/>
          <p:nvPr/>
        </p:nvSpPr>
        <p:spPr>
          <a:xfrm>
            <a:off x="6026332" y="1420692"/>
            <a:ext cx="786305" cy="217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69527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1841"/>
              </p:ext>
            </p:extLst>
          </p:nvPr>
        </p:nvGraphicFramePr>
        <p:xfrm>
          <a:off x="7071782" y="377019"/>
          <a:ext cx="1976423" cy="6176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오늘의 점검현황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그래프 필터링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점검완료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/>
                        <a:t>미적합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/>
                        <a:t>미점검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이달의 점검현황 </a:t>
                      </a:r>
                      <a:r>
                        <a:rPr lang="ko-KR" altLang="en-US" sz="800" dirty="0" err="1"/>
                        <a:t>필터리부분은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자동변경 형태로 제공여부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대시보드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대시보드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D7B9C-33F8-4683-92BF-F93ACC20BD4D}"/>
              </a:ext>
            </a:extLst>
          </p:cNvPr>
          <p:cNvSpPr txBox="1"/>
          <p:nvPr/>
        </p:nvSpPr>
        <p:spPr>
          <a:xfrm>
            <a:off x="1827261" y="151689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오늘의 점검현황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B5BFE3-6686-484A-BD69-54A34E70C41D}"/>
              </a:ext>
            </a:extLst>
          </p:cNvPr>
          <p:cNvSpPr/>
          <p:nvPr/>
        </p:nvSpPr>
        <p:spPr>
          <a:xfrm>
            <a:off x="2375164" y="2005452"/>
            <a:ext cx="975360" cy="975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점검중</a:t>
            </a:r>
            <a:endParaRPr lang="en-US" altLang="ko-KR" sz="900" dirty="0"/>
          </a:p>
          <a:p>
            <a:pPr algn="ctr"/>
            <a:r>
              <a:rPr lang="en-US" altLang="ko-KR" sz="900" dirty="0"/>
              <a:t>14</a:t>
            </a:r>
            <a:r>
              <a:rPr lang="ko-KR" altLang="en-US" sz="900" dirty="0"/>
              <a:t>건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C160A2C-C067-4617-A010-FBAAAAE5B4F2}"/>
              </a:ext>
            </a:extLst>
          </p:cNvPr>
          <p:cNvSpPr/>
          <p:nvPr/>
        </p:nvSpPr>
        <p:spPr>
          <a:xfrm>
            <a:off x="3865099" y="2005452"/>
            <a:ext cx="975360" cy="975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점검완료</a:t>
            </a:r>
            <a:endParaRPr lang="en-US" altLang="ko-KR" sz="900" dirty="0"/>
          </a:p>
          <a:p>
            <a:pPr algn="ctr"/>
            <a:r>
              <a:rPr lang="en-US" altLang="ko-KR" sz="900" dirty="0"/>
              <a:t>14</a:t>
            </a:r>
            <a:r>
              <a:rPr lang="ko-KR" altLang="en-US" sz="900" dirty="0"/>
              <a:t>건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1DF1569-A471-4B0F-B6A7-D7911F4DCE3C}"/>
              </a:ext>
            </a:extLst>
          </p:cNvPr>
          <p:cNvSpPr/>
          <p:nvPr/>
        </p:nvSpPr>
        <p:spPr>
          <a:xfrm>
            <a:off x="5355034" y="2005452"/>
            <a:ext cx="975360" cy="9753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부적합</a:t>
            </a:r>
            <a:endParaRPr lang="en-US" altLang="ko-KR" sz="900" dirty="0"/>
          </a:p>
          <a:p>
            <a:pPr algn="ctr"/>
            <a:r>
              <a:rPr lang="en-US" altLang="ko-KR" sz="900" dirty="0"/>
              <a:t>14</a:t>
            </a:r>
            <a:r>
              <a:rPr lang="ko-KR" altLang="en-US" sz="900" dirty="0"/>
              <a:t>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13EF18-C7FC-439E-8A3E-7CB8625F5DAA}"/>
              </a:ext>
            </a:extLst>
          </p:cNvPr>
          <p:cNvSpPr txBox="1"/>
          <p:nvPr/>
        </p:nvSpPr>
        <p:spPr>
          <a:xfrm>
            <a:off x="1964227" y="350087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이달의 점검현황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D6B2D1-0B2F-4CC3-A81B-3224CD04C6C1}"/>
              </a:ext>
            </a:extLst>
          </p:cNvPr>
          <p:cNvSpPr/>
          <p:nvPr/>
        </p:nvSpPr>
        <p:spPr>
          <a:xfrm>
            <a:off x="2052946" y="3944746"/>
            <a:ext cx="4765864" cy="1428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091247-4632-486C-8BA8-E8A50C59380A}"/>
              </a:ext>
            </a:extLst>
          </p:cNvPr>
          <p:cNvSpPr/>
          <p:nvPr/>
        </p:nvSpPr>
        <p:spPr>
          <a:xfrm>
            <a:off x="2052946" y="5419878"/>
            <a:ext cx="4765864" cy="215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1 2 3 4 5 6 7 8 9 10 11 12 13 14 15 16 17 18 19 20 21 22 23 24 25 26 27 28 29 30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ABCF8A-52B6-4964-ABE8-FFB4D2334DE8}"/>
              </a:ext>
            </a:extLst>
          </p:cNvPr>
          <p:cNvSpPr/>
          <p:nvPr/>
        </p:nvSpPr>
        <p:spPr>
          <a:xfrm>
            <a:off x="2133600" y="4423954"/>
            <a:ext cx="60960" cy="9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15096E-5277-4BDD-BE7C-5EA6AC5BCB4C}"/>
              </a:ext>
            </a:extLst>
          </p:cNvPr>
          <p:cNvSpPr/>
          <p:nvPr/>
        </p:nvSpPr>
        <p:spPr>
          <a:xfrm>
            <a:off x="2251164" y="4846316"/>
            <a:ext cx="45719" cy="53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9307CA-24D1-4BD9-8E1C-85B1D15C09DB}"/>
              </a:ext>
            </a:extLst>
          </p:cNvPr>
          <p:cNvSpPr/>
          <p:nvPr/>
        </p:nvSpPr>
        <p:spPr>
          <a:xfrm>
            <a:off x="2362298" y="4632961"/>
            <a:ext cx="45719" cy="73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5F1C5D-D09B-422E-B234-A9199E171E10}"/>
              </a:ext>
            </a:extLst>
          </p:cNvPr>
          <p:cNvSpPr/>
          <p:nvPr/>
        </p:nvSpPr>
        <p:spPr>
          <a:xfrm>
            <a:off x="2479862" y="4646019"/>
            <a:ext cx="45719" cy="73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D3003D3-8641-4D5D-88D1-5882F5030849}"/>
              </a:ext>
            </a:extLst>
          </p:cNvPr>
          <p:cNvSpPr/>
          <p:nvPr/>
        </p:nvSpPr>
        <p:spPr>
          <a:xfrm>
            <a:off x="3689234" y="1619395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0B5A064-8642-4F46-BBF8-4C6FBA6C8860}"/>
              </a:ext>
            </a:extLst>
          </p:cNvPr>
          <p:cNvSpPr/>
          <p:nvPr/>
        </p:nvSpPr>
        <p:spPr>
          <a:xfrm>
            <a:off x="6057195" y="3451861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F7AE155-8535-49D2-9FCF-1BCEBF631FF2}"/>
              </a:ext>
            </a:extLst>
          </p:cNvPr>
          <p:cNvSpPr/>
          <p:nvPr/>
        </p:nvSpPr>
        <p:spPr>
          <a:xfrm>
            <a:off x="1894417" y="3834563"/>
            <a:ext cx="175865" cy="1758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91D326C-AB34-4EC8-B6FA-0874AF91A1A1}"/>
              </a:ext>
            </a:extLst>
          </p:cNvPr>
          <p:cNvGrpSpPr/>
          <p:nvPr/>
        </p:nvGrpSpPr>
        <p:grpSpPr>
          <a:xfrm>
            <a:off x="6233060" y="3619119"/>
            <a:ext cx="585750" cy="215444"/>
            <a:chOff x="1272198" y="1910128"/>
            <a:chExt cx="426572" cy="2154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281EAD-CB58-4240-9A26-968A222325C9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필터</a:t>
              </a: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677B1ED-5D9A-418F-A564-11A2FADB8821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6807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20"/>
          <a:ext cx="1976423" cy="619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31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183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84604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검색필터링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그룸별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 err="1"/>
                        <a:t>이름등</a:t>
                      </a:r>
                      <a:r>
                        <a:rPr lang="ko-KR" altLang="en-US" sz="800" dirty="0"/>
                        <a:t> 통합검색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191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90549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관리자모드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대시보드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엘리베이터관리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엘리베이트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점검현황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부품교체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고장처리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알림등록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7F787-F089-45A0-AB7E-28D89C123652}"/>
              </a:ext>
            </a:extLst>
          </p:cNvPr>
          <p:cNvSpPr txBox="1"/>
          <p:nvPr/>
        </p:nvSpPr>
        <p:spPr>
          <a:xfrm>
            <a:off x="1920542" y="157075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알림등록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9D044C7-59C5-416D-A65E-7AD7F696D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9187"/>
              </p:ext>
            </p:extLst>
          </p:nvPr>
        </p:nvGraphicFramePr>
        <p:xfrm>
          <a:off x="2005724" y="1968139"/>
          <a:ext cx="4813086" cy="192000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7740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3535679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06321"/>
                  </a:ext>
                </a:extLst>
              </a:tr>
              <a:tr h="960405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  <a:tr h="374232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예약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0902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A42E4F-B6F2-4BCD-9F85-8291CA510CC7}"/>
              </a:ext>
            </a:extLst>
          </p:cNvPr>
          <p:cNvSpPr/>
          <p:nvPr/>
        </p:nvSpPr>
        <p:spPr>
          <a:xfrm>
            <a:off x="3344510" y="2011690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A8CB8D-F536-4BCE-BE35-50F0AD002669}"/>
              </a:ext>
            </a:extLst>
          </p:cNvPr>
          <p:cNvSpPr/>
          <p:nvPr/>
        </p:nvSpPr>
        <p:spPr>
          <a:xfrm>
            <a:off x="3341975" y="2398894"/>
            <a:ext cx="3372334" cy="1006843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6995A8-EE52-422E-9B0A-36854AC2BE0E}"/>
              </a:ext>
            </a:extLst>
          </p:cNvPr>
          <p:cNvSpPr/>
          <p:nvPr/>
        </p:nvSpPr>
        <p:spPr>
          <a:xfrm>
            <a:off x="3542846" y="4235843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발송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F1816D-7DC3-4300-8BAA-184C7DB83F8F}"/>
              </a:ext>
            </a:extLst>
          </p:cNvPr>
          <p:cNvSpPr/>
          <p:nvPr/>
        </p:nvSpPr>
        <p:spPr>
          <a:xfrm>
            <a:off x="4458787" y="4235843"/>
            <a:ext cx="786305" cy="217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pic>
        <p:nvPicPr>
          <p:cNvPr id="30" name="그래픽 29" descr="일일 일정표 윤곽선">
            <a:extLst>
              <a:ext uri="{FF2B5EF4-FFF2-40B4-BE49-F238E27FC236}">
                <a16:creationId xmlns:a16="http://schemas.microsoft.com/office/drawing/2014/main" id="{78B7E69A-2963-4860-8B9C-4722EA394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200" y="3570565"/>
            <a:ext cx="256004" cy="25600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6E298A-57FA-4996-A8E2-AFF37305EC86}"/>
              </a:ext>
            </a:extLst>
          </p:cNvPr>
          <p:cNvSpPr/>
          <p:nvPr/>
        </p:nvSpPr>
        <p:spPr>
          <a:xfrm>
            <a:off x="3392888" y="3593410"/>
            <a:ext cx="808418" cy="21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2022-03-11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226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D8395-0A79-4803-971C-4C9458A7044B}"/>
              </a:ext>
            </a:extLst>
          </p:cNvPr>
          <p:cNvSpPr txBox="1"/>
          <p:nvPr/>
        </p:nvSpPr>
        <p:spPr>
          <a:xfrm>
            <a:off x="2791705" y="2725781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유지보수업체 모드</a:t>
            </a:r>
          </a:p>
        </p:txBody>
      </p:sp>
    </p:spTree>
    <p:extLst>
      <p:ext uri="{BB962C8B-B14F-4D97-AF65-F5344CB8AC3E}">
        <p14:creationId xmlns:p14="http://schemas.microsoft.com/office/powerpoint/2010/main" val="31647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36244"/>
              </p:ext>
            </p:extLst>
          </p:nvPr>
        </p:nvGraphicFramePr>
        <p:xfrm>
          <a:off x="7071782" y="377019"/>
          <a:ext cx="1976423" cy="6262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검색기능 추가</a:t>
                      </a:r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회원리스트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회원관리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회원리스트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MemberList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회원관리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875EA2-588C-4168-AF96-F344B3EC4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77637"/>
              </p:ext>
            </p:extLst>
          </p:nvPr>
        </p:nvGraphicFramePr>
        <p:xfrm>
          <a:off x="1958500" y="1724299"/>
          <a:ext cx="4860308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715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976998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1150865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1150865">
                  <a:extLst>
                    <a:ext uri="{9D8B030D-6E8A-4147-A177-3AD203B41FA5}">
                      <a16:colId xmlns:a16="http://schemas.microsoft.com/office/drawing/2014/main" val="1618648069"/>
                    </a:ext>
                  </a:extLst>
                </a:gridCol>
                <a:gridCol w="1150865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권한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관리소장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관리소장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95396" y="302068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en-US" altLang="ko-KR" sz="1000" dirty="0"/>
              <a:t>1 2 3 4 5 6 &gt; &gt;&gt;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DDFA94-8A80-40A0-A6B3-D8A9CE4F2DDD}"/>
              </a:ext>
            </a:extLst>
          </p:cNvPr>
          <p:cNvSpPr/>
          <p:nvPr/>
        </p:nvSpPr>
        <p:spPr>
          <a:xfrm>
            <a:off x="6026332" y="1420692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회원등록</a:t>
            </a:r>
          </a:p>
        </p:txBody>
      </p:sp>
    </p:spTree>
    <p:extLst>
      <p:ext uri="{BB962C8B-B14F-4D97-AF65-F5344CB8AC3E}">
        <p14:creationId xmlns:p14="http://schemas.microsoft.com/office/powerpoint/2010/main" val="327845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19"/>
          <a:ext cx="1976423" cy="6262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회원관리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CDEE3-DC29-45E3-AA5F-EB20E0F2916B}"/>
              </a:ext>
            </a:extLst>
          </p:cNvPr>
          <p:cNvSpPr txBox="1"/>
          <p:nvPr/>
        </p:nvSpPr>
        <p:spPr>
          <a:xfrm>
            <a:off x="1920542" y="157075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● 회원등록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2C1F41C-1276-487D-8248-DEC1369D1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80026"/>
              </p:ext>
            </p:extLst>
          </p:nvPr>
        </p:nvGraphicFramePr>
        <p:xfrm>
          <a:off x="2005724" y="1968139"/>
          <a:ext cx="4813086" cy="259950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7740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3535679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</a:tblGrid>
              <a:tr h="34834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644963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패스워드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06321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542538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538578-82A9-47B6-A6D3-C0165CEBCD27}"/>
              </a:ext>
            </a:extLst>
          </p:cNvPr>
          <p:cNvSpPr/>
          <p:nvPr/>
        </p:nvSpPr>
        <p:spPr>
          <a:xfrm>
            <a:off x="3344510" y="2026407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ED2060-C987-4C23-BFAD-46556687AD3E}"/>
              </a:ext>
            </a:extLst>
          </p:cNvPr>
          <p:cNvSpPr/>
          <p:nvPr/>
        </p:nvSpPr>
        <p:spPr>
          <a:xfrm>
            <a:off x="3344510" y="2360020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F8D05D-7AE0-4212-96C3-A281C4F0792E}"/>
              </a:ext>
            </a:extLst>
          </p:cNvPr>
          <p:cNvSpPr/>
          <p:nvPr/>
        </p:nvSpPr>
        <p:spPr>
          <a:xfrm>
            <a:off x="6032505" y="2035117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증복검사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96AFC0-669A-4EED-9164-A015C86EFD0E}"/>
              </a:ext>
            </a:extLst>
          </p:cNvPr>
          <p:cNvSpPr/>
          <p:nvPr/>
        </p:nvSpPr>
        <p:spPr>
          <a:xfrm>
            <a:off x="3341975" y="3037447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C3EC6-B8C2-4C5D-BA1E-96B77BF9A0CA}"/>
              </a:ext>
            </a:extLst>
          </p:cNvPr>
          <p:cNvSpPr/>
          <p:nvPr/>
        </p:nvSpPr>
        <p:spPr>
          <a:xfrm>
            <a:off x="3341975" y="3478070"/>
            <a:ext cx="3372334" cy="1006843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6844D7-2D31-48BF-BF01-FD06D9F078D1}"/>
              </a:ext>
            </a:extLst>
          </p:cNvPr>
          <p:cNvSpPr/>
          <p:nvPr/>
        </p:nvSpPr>
        <p:spPr>
          <a:xfrm>
            <a:off x="3423098" y="4792230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95DB1-9576-4C52-A51B-3729F05E62C9}"/>
              </a:ext>
            </a:extLst>
          </p:cNvPr>
          <p:cNvSpPr/>
          <p:nvPr/>
        </p:nvSpPr>
        <p:spPr>
          <a:xfrm>
            <a:off x="4344306" y="4792230"/>
            <a:ext cx="786305" cy="217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180AE26-CD32-4486-8959-9F096E4EC1C0}"/>
              </a:ext>
            </a:extLst>
          </p:cNvPr>
          <p:cNvGrpSpPr/>
          <p:nvPr/>
        </p:nvGrpSpPr>
        <p:grpSpPr>
          <a:xfrm>
            <a:off x="3350684" y="2719258"/>
            <a:ext cx="585750" cy="215444"/>
            <a:chOff x="1272198" y="1910128"/>
            <a:chExt cx="426572" cy="21544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AA80D5-1CCE-469E-A523-8B95E8D779C1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그룹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72324985-6E69-4A79-899D-048CEE60DA27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11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19"/>
          <a:ext cx="1976423" cy="6262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회원관리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CDEE3-DC29-45E3-AA5F-EB20E0F2916B}"/>
              </a:ext>
            </a:extLst>
          </p:cNvPr>
          <p:cNvSpPr txBox="1"/>
          <p:nvPr/>
        </p:nvSpPr>
        <p:spPr>
          <a:xfrm>
            <a:off x="1920542" y="157075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● 회원수정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2C1F41C-1276-487D-8248-DEC1369D1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09588"/>
              </p:ext>
            </p:extLst>
          </p:nvPr>
        </p:nvGraphicFramePr>
        <p:xfrm>
          <a:off x="2005724" y="1968139"/>
          <a:ext cx="4813086" cy="259950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7740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3535679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</a:tblGrid>
              <a:tr h="34834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manager001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644963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패스워드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06321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그룹선택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관리소장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542538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ㄴㅁㅇㄻㄴㅇㄻㄴㅇㄻㄴㅇㄻㄴㅇㄹ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ED2060-C987-4C23-BFAD-46556687AD3E}"/>
              </a:ext>
            </a:extLst>
          </p:cNvPr>
          <p:cNvSpPr/>
          <p:nvPr/>
        </p:nvSpPr>
        <p:spPr>
          <a:xfrm>
            <a:off x="3344510" y="2360020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96AFC0-669A-4EED-9164-A015C86EFD0E}"/>
              </a:ext>
            </a:extLst>
          </p:cNvPr>
          <p:cNvSpPr/>
          <p:nvPr/>
        </p:nvSpPr>
        <p:spPr>
          <a:xfrm>
            <a:off x="3341975" y="3037447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C3EC6-B8C2-4C5D-BA1E-96B77BF9A0CA}"/>
              </a:ext>
            </a:extLst>
          </p:cNvPr>
          <p:cNvSpPr/>
          <p:nvPr/>
        </p:nvSpPr>
        <p:spPr>
          <a:xfrm>
            <a:off x="3341975" y="3478070"/>
            <a:ext cx="3372334" cy="1006843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01080C-740C-4DE1-A2C5-621E6C8C7595}"/>
              </a:ext>
            </a:extLst>
          </p:cNvPr>
          <p:cNvSpPr/>
          <p:nvPr/>
        </p:nvSpPr>
        <p:spPr>
          <a:xfrm>
            <a:off x="3423098" y="4792230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02C563-8A0B-4C62-8D23-27F25DAF7A6A}"/>
              </a:ext>
            </a:extLst>
          </p:cNvPr>
          <p:cNvSpPr/>
          <p:nvPr/>
        </p:nvSpPr>
        <p:spPr>
          <a:xfrm>
            <a:off x="4344306" y="4792230"/>
            <a:ext cx="786305" cy="217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F02D97-886F-4396-8DDD-7E0C5AD34D5C}"/>
              </a:ext>
            </a:extLst>
          </p:cNvPr>
          <p:cNvSpPr/>
          <p:nvPr/>
        </p:nvSpPr>
        <p:spPr>
          <a:xfrm>
            <a:off x="5247440" y="4791393"/>
            <a:ext cx="786305" cy="217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52B874-7835-4EE1-8FB1-65BE54C00C0F}"/>
              </a:ext>
            </a:extLst>
          </p:cNvPr>
          <p:cNvGrpSpPr/>
          <p:nvPr/>
        </p:nvGrpSpPr>
        <p:grpSpPr>
          <a:xfrm>
            <a:off x="3350684" y="2719258"/>
            <a:ext cx="585750" cy="215444"/>
            <a:chOff x="1272198" y="1910128"/>
            <a:chExt cx="426572" cy="215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6C2DB9-CBE9-4469-B179-F782F1058CD8}"/>
                </a:ext>
              </a:extLst>
            </p:cNvPr>
            <p:cNvSpPr txBox="1"/>
            <p:nvPr/>
          </p:nvSpPr>
          <p:spPr>
            <a:xfrm>
              <a:off x="1272198" y="1910128"/>
              <a:ext cx="42657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그룹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22774F2-0E47-4180-8F4A-4D927BBB1DFA}"/>
                </a:ext>
              </a:extLst>
            </p:cNvPr>
            <p:cNvSpPr/>
            <p:nvPr/>
          </p:nvSpPr>
          <p:spPr>
            <a:xfrm rot="10800000">
              <a:off x="1603641" y="1989369"/>
              <a:ext cx="67024" cy="5559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19"/>
          <a:ext cx="1976423" cy="6262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그룹리스트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그룹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리스트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Group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그룹관리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875EA2-588C-4168-AF96-F344B3EC4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1527"/>
              </p:ext>
            </p:extLst>
          </p:nvPr>
        </p:nvGraphicFramePr>
        <p:xfrm>
          <a:off x="1958500" y="1724299"/>
          <a:ext cx="4854136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629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1278489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  <a:gridCol w="1506009">
                  <a:extLst>
                    <a:ext uri="{9D8B030D-6E8A-4147-A177-3AD203B41FA5}">
                      <a16:colId xmlns:a16="http://schemas.microsoft.com/office/drawing/2014/main" val="1584246500"/>
                    </a:ext>
                  </a:extLst>
                </a:gridCol>
                <a:gridCol w="1506009">
                  <a:extLst>
                    <a:ext uri="{9D8B030D-6E8A-4147-A177-3AD203B41FA5}">
                      <a16:colId xmlns:a16="http://schemas.microsoft.com/office/drawing/2014/main" val="3364371955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그룹명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72321"/>
                  </a:ext>
                </a:extLst>
              </a:tr>
              <a:tr h="19447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과천시 </a:t>
                      </a:r>
                      <a:r>
                        <a:rPr lang="ko-KR" altLang="en-US" sz="800" dirty="0" err="1"/>
                        <a:t>과천로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7142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</a:t>
                      </a:r>
                      <a:r>
                        <a:rPr lang="ko-KR" altLang="en-US" sz="800" dirty="0"/>
                        <a:t>아파트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서울시 강남구 </a:t>
                      </a:r>
                      <a:r>
                        <a:rPr lang="ko-KR" altLang="en-US" sz="800" dirty="0" err="1"/>
                        <a:t>강남동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82565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3101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4594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EDF2EF-39E7-4DB5-96A5-B90A6E52CA33}"/>
              </a:ext>
            </a:extLst>
          </p:cNvPr>
          <p:cNvSpPr txBox="1"/>
          <p:nvPr/>
        </p:nvSpPr>
        <p:spPr>
          <a:xfrm>
            <a:off x="5595396" y="302068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/>
              <a:t>&lt;</a:t>
            </a:r>
            <a:r>
              <a:rPr lang="ko-KR" altLang="en-US" sz="1000" dirty="0"/>
              <a:t> </a:t>
            </a:r>
            <a:r>
              <a:rPr lang="en-US" altLang="ko-KR" sz="1000" dirty="0"/>
              <a:t>1 2 3 4 5 6 &gt; &gt;&gt;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DDFA94-8A80-40A0-A6B3-D8A9CE4F2DDD}"/>
              </a:ext>
            </a:extLst>
          </p:cNvPr>
          <p:cNvSpPr/>
          <p:nvPr/>
        </p:nvSpPr>
        <p:spPr>
          <a:xfrm>
            <a:off x="6026332" y="1420692"/>
            <a:ext cx="786305" cy="217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그룹등록</a:t>
            </a:r>
          </a:p>
        </p:txBody>
      </p:sp>
    </p:spTree>
    <p:extLst>
      <p:ext uri="{BB962C8B-B14F-4D97-AF65-F5344CB8AC3E}">
        <p14:creationId xmlns:p14="http://schemas.microsoft.com/office/powerpoint/2010/main" val="276909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19"/>
          <a:ext cx="1976423" cy="6262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그룹등록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CDEE3-DC29-45E3-AA5F-EB20E0F2916B}"/>
              </a:ext>
            </a:extLst>
          </p:cNvPr>
          <p:cNvSpPr txBox="1"/>
          <p:nvPr/>
        </p:nvSpPr>
        <p:spPr>
          <a:xfrm>
            <a:off x="1920542" y="157075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● 그룹등록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2C1F41C-1276-487D-8248-DEC1369D1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59356"/>
              </p:ext>
            </p:extLst>
          </p:nvPr>
        </p:nvGraphicFramePr>
        <p:xfrm>
          <a:off x="2005724" y="1968139"/>
          <a:ext cx="4813086" cy="1872341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7740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3535679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</a:tblGrid>
              <a:tr h="34834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644963"/>
                  </a:ext>
                </a:extLst>
              </a:tr>
              <a:tr h="169817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06321"/>
                  </a:ext>
                </a:extLst>
              </a:tr>
              <a:tr h="542538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538578-82A9-47B6-A6D3-C0165CEBCD27}"/>
              </a:ext>
            </a:extLst>
          </p:cNvPr>
          <p:cNvSpPr/>
          <p:nvPr/>
        </p:nvSpPr>
        <p:spPr>
          <a:xfrm>
            <a:off x="3344510" y="2026407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ED2060-C987-4C23-BFAD-46556687AD3E}"/>
              </a:ext>
            </a:extLst>
          </p:cNvPr>
          <p:cNvSpPr/>
          <p:nvPr/>
        </p:nvSpPr>
        <p:spPr>
          <a:xfrm>
            <a:off x="3344510" y="2360020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C3EC6-B8C2-4C5D-BA1E-96B77BF9A0CA}"/>
              </a:ext>
            </a:extLst>
          </p:cNvPr>
          <p:cNvSpPr/>
          <p:nvPr/>
        </p:nvSpPr>
        <p:spPr>
          <a:xfrm>
            <a:off x="3344510" y="2768309"/>
            <a:ext cx="3372334" cy="1006843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6844D7-2D31-48BF-BF01-FD06D9F078D1}"/>
              </a:ext>
            </a:extLst>
          </p:cNvPr>
          <p:cNvSpPr/>
          <p:nvPr/>
        </p:nvSpPr>
        <p:spPr>
          <a:xfrm>
            <a:off x="3484058" y="4219310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95DB1-9576-4C52-A51B-3729F05E62C9}"/>
              </a:ext>
            </a:extLst>
          </p:cNvPr>
          <p:cNvSpPr/>
          <p:nvPr/>
        </p:nvSpPr>
        <p:spPr>
          <a:xfrm>
            <a:off x="4405266" y="4219310"/>
            <a:ext cx="786305" cy="217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DB6CAA9-11BC-4F5D-9D99-CFC8DD4C8279}"/>
              </a:ext>
            </a:extLst>
          </p:cNvPr>
          <p:cNvSpPr/>
          <p:nvPr/>
        </p:nvSpPr>
        <p:spPr>
          <a:xfrm>
            <a:off x="6050492" y="2368730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주소검색</a:t>
            </a:r>
          </a:p>
        </p:txBody>
      </p:sp>
    </p:spTree>
    <p:extLst>
      <p:ext uri="{BB962C8B-B14F-4D97-AF65-F5344CB8AC3E}">
        <p14:creationId xmlns:p14="http://schemas.microsoft.com/office/powerpoint/2010/main" val="95568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8986F6-0E47-4CA9-A3D0-4EF805642BF1}"/>
              </a:ext>
            </a:extLst>
          </p:cNvPr>
          <p:cNvSpPr/>
          <p:nvPr/>
        </p:nvSpPr>
        <p:spPr>
          <a:xfrm>
            <a:off x="470263" y="992571"/>
            <a:ext cx="1329711" cy="475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18C92DB-8B02-457D-B5C3-C9FC6DC9F900}"/>
              </a:ext>
            </a:extLst>
          </p:cNvPr>
          <p:cNvGraphicFramePr>
            <a:graphicFrameLocks noGrp="1"/>
          </p:cNvGraphicFramePr>
          <p:nvPr/>
        </p:nvGraphicFramePr>
        <p:xfrm>
          <a:off x="7071782" y="377019"/>
          <a:ext cx="1976423" cy="6262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56">
                  <a:extLst>
                    <a:ext uri="{9D8B030D-6E8A-4147-A177-3AD203B41FA5}">
                      <a16:colId xmlns:a16="http://schemas.microsoft.com/office/drawing/2014/main" val="3303499119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3097013156"/>
                    </a:ext>
                  </a:extLst>
                </a:gridCol>
              </a:tblGrid>
              <a:tr h="2499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1805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6891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3870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26497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951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1817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192754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57885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01720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0628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703363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6230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190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638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69698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0216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195"/>
                  </a:ext>
                </a:extLst>
              </a:tr>
              <a:tr h="2058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1609"/>
                  </a:ext>
                </a:extLst>
              </a:tr>
              <a:tr h="235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08122"/>
                  </a:ext>
                </a:extLst>
              </a:tr>
              <a:tr h="676368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87866"/>
                  </a:ext>
                </a:extLst>
              </a:tr>
              <a:tr h="2058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bg1"/>
                          </a:solidFill>
                        </a:rPr>
                        <a:t>Ralated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01913"/>
                  </a:ext>
                </a:extLst>
              </a:tr>
              <a:tr h="12178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0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A8A6EA-9C0E-465D-8F92-5DB7899F82EA}"/>
              </a:ext>
            </a:extLst>
          </p:cNvPr>
          <p:cNvSpPr txBox="1"/>
          <p:nvPr/>
        </p:nvSpPr>
        <p:spPr>
          <a:xfrm>
            <a:off x="1308985" y="288744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564A-3474-4526-9BF8-D150EEAB4301}"/>
              </a:ext>
            </a:extLst>
          </p:cNvPr>
          <p:cNvSpPr txBox="1"/>
          <p:nvPr/>
        </p:nvSpPr>
        <p:spPr>
          <a:xfrm>
            <a:off x="1308984" y="517547"/>
            <a:ext cx="350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00FA-7E98-4AD5-ADE6-3286D7D1911A}"/>
              </a:ext>
            </a:extLst>
          </p:cNvPr>
          <p:cNvSpPr txBox="1"/>
          <p:nvPr/>
        </p:nvSpPr>
        <p:spPr>
          <a:xfrm>
            <a:off x="3407748" y="271326"/>
            <a:ext cx="132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Home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6131D-468E-4EF4-8887-9009C3CB04E8}"/>
              </a:ext>
            </a:extLst>
          </p:cNvPr>
          <p:cNvSpPr/>
          <p:nvPr/>
        </p:nvSpPr>
        <p:spPr>
          <a:xfrm>
            <a:off x="542629" y="1088571"/>
            <a:ext cx="1140823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관리자모드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5F85-7E7A-41EB-B544-55F33CD8A6A8}"/>
              </a:ext>
            </a:extLst>
          </p:cNvPr>
          <p:cNvSpPr txBox="1"/>
          <p:nvPr/>
        </p:nvSpPr>
        <p:spPr>
          <a:xfrm>
            <a:off x="470263" y="157624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8B17E-3A1D-4C2E-9CFD-C7152960F932}"/>
              </a:ext>
            </a:extLst>
          </p:cNvPr>
          <p:cNvSpPr txBox="1"/>
          <p:nvPr/>
        </p:nvSpPr>
        <p:spPr>
          <a:xfrm>
            <a:off x="1077163" y="158614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56C3E4-0B89-4CA9-B47C-DA460BFED00B}"/>
              </a:ext>
            </a:extLst>
          </p:cNvPr>
          <p:cNvCxnSpPr>
            <a:cxnSpLocks/>
          </p:cNvCxnSpPr>
          <p:nvPr/>
        </p:nvCxnSpPr>
        <p:spPr>
          <a:xfrm>
            <a:off x="1085872" y="1627593"/>
            <a:ext cx="0" cy="10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55F07-D3D8-4C80-9AC5-0EE955B96C01}"/>
              </a:ext>
            </a:extLst>
          </p:cNvPr>
          <p:cNvSpPr/>
          <p:nvPr/>
        </p:nvSpPr>
        <p:spPr>
          <a:xfrm>
            <a:off x="564706" y="1777845"/>
            <a:ext cx="1140823" cy="374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대시보드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회원리스트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엘리베이터관리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그룹관리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엘리베이트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점검현황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부품교체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-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고장처리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알림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통계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A7952-0EB9-433A-92F5-20FA450BF16F}"/>
              </a:ext>
            </a:extLst>
          </p:cNvPr>
          <p:cNvSpPr/>
          <p:nvPr/>
        </p:nvSpPr>
        <p:spPr>
          <a:xfrm>
            <a:off x="1869331" y="1001280"/>
            <a:ext cx="4949479" cy="35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그룹수정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CDEE3-DC29-45E3-AA5F-EB20E0F2916B}"/>
              </a:ext>
            </a:extLst>
          </p:cNvPr>
          <p:cNvSpPr txBox="1"/>
          <p:nvPr/>
        </p:nvSpPr>
        <p:spPr>
          <a:xfrm>
            <a:off x="1920542" y="157075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● 그룹수정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2C1F41C-1276-487D-8248-DEC1369D1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86650"/>
              </p:ext>
            </p:extLst>
          </p:nvPr>
        </p:nvGraphicFramePr>
        <p:xfrm>
          <a:off x="2005724" y="1968139"/>
          <a:ext cx="4813086" cy="188540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77407">
                  <a:extLst>
                    <a:ext uri="{9D8B030D-6E8A-4147-A177-3AD203B41FA5}">
                      <a16:colId xmlns:a16="http://schemas.microsoft.com/office/drawing/2014/main" val="206071596"/>
                    </a:ext>
                  </a:extLst>
                </a:gridCol>
                <a:gridCol w="3535679">
                  <a:extLst>
                    <a:ext uri="{9D8B030D-6E8A-4147-A177-3AD203B41FA5}">
                      <a16:colId xmlns:a16="http://schemas.microsoft.com/office/drawing/2014/main" val="3196381504"/>
                    </a:ext>
                  </a:extLst>
                </a:gridCol>
              </a:tblGrid>
              <a:tr h="34834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64496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06321"/>
                  </a:ext>
                </a:extLst>
              </a:tr>
              <a:tr h="542538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1197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538578-82A9-47B6-A6D3-C0165CEBCD27}"/>
              </a:ext>
            </a:extLst>
          </p:cNvPr>
          <p:cNvSpPr/>
          <p:nvPr/>
        </p:nvSpPr>
        <p:spPr>
          <a:xfrm>
            <a:off x="3344510" y="2026407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과천 아파트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ED2060-C987-4C23-BFAD-46556687AD3E}"/>
              </a:ext>
            </a:extLst>
          </p:cNvPr>
          <p:cNvSpPr/>
          <p:nvPr/>
        </p:nvSpPr>
        <p:spPr>
          <a:xfrm>
            <a:off x="3344510" y="2360020"/>
            <a:ext cx="2657538" cy="235132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C3EC6-B8C2-4C5D-BA1E-96B77BF9A0CA}"/>
              </a:ext>
            </a:extLst>
          </p:cNvPr>
          <p:cNvSpPr/>
          <p:nvPr/>
        </p:nvSpPr>
        <p:spPr>
          <a:xfrm>
            <a:off x="3344510" y="2768309"/>
            <a:ext cx="3372334" cy="1006843"/>
          </a:xfrm>
          <a:prstGeom prst="rect">
            <a:avLst/>
          </a:prstGeom>
          <a:noFill/>
          <a:ln>
            <a:solidFill>
              <a:srgbClr val="64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DB6CAA9-11BC-4F5D-9D99-CFC8DD4C8279}"/>
              </a:ext>
            </a:extLst>
          </p:cNvPr>
          <p:cNvSpPr/>
          <p:nvPr/>
        </p:nvSpPr>
        <p:spPr>
          <a:xfrm>
            <a:off x="6050492" y="2368730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주소검색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70FCCA-F468-4088-85B5-FB48A206DC0F}"/>
              </a:ext>
            </a:extLst>
          </p:cNvPr>
          <p:cNvSpPr/>
          <p:nvPr/>
        </p:nvSpPr>
        <p:spPr>
          <a:xfrm>
            <a:off x="3284936" y="4232370"/>
            <a:ext cx="786305" cy="2177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0D5E20-61DF-4A59-AEA1-A0F4833A1642}"/>
              </a:ext>
            </a:extLst>
          </p:cNvPr>
          <p:cNvSpPr/>
          <p:nvPr/>
        </p:nvSpPr>
        <p:spPr>
          <a:xfrm>
            <a:off x="4206144" y="4232370"/>
            <a:ext cx="786305" cy="217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1D5222-0BBE-40C0-92A7-750A0969CA76}"/>
              </a:ext>
            </a:extLst>
          </p:cNvPr>
          <p:cNvSpPr/>
          <p:nvPr/>
        </p:nvSpPr>
        <p:spPr>
          <a:xfrm>
            <a:off x="5109278" y="4231533"/>
            <a:ext cx="786305" cy="217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45139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3136</TotalTime>
  <Words>2663</Words>
  <Application>Microsoft Office PowerPoint</Application>
  <PresentationFormat>화면 슬라이드 쇼(4:3)</PresentationFormat>
  <Paragraphs>2046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neopark</dc:creator>
  <cp:lastModifiedBy>neopark</cp:lastModifiedBy>
  <cp:revision>17</cp:revision>
  <dcterms:created xsi:type="dcterms:W3CDTF">2021-12-20T23:55:46Z</dcterms:created>
  <dcterms:modified xsi:type="dcterms:W3CDTF">2022-03-23T06:21:32Z</dcterms:modified>
</cp:coreProperties>
</file>