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Libre Franklin"/>
      <p:regular r:id="rId25"/>
      <p:bold r:id="rId26"/>
      <p:italic r:id="rId27"/>
      <p:boldItalic r:id="rId28"/>
    </p:embeddedFont>
    <p:embeddedFont>
      <p:font typeface="Franklin Gothic"/>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ranklinGothic-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418a4734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7418a4734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37418a4734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7418a4734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7418a4734d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7418a4734d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AswiniKumar55/Nutrion_agent" TargetMode="Externa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github.com/neopentane7/ResearchG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RESEARCH </a:t>
            </a:r>
            <a:r>
              <a:rPr b="1" lang="en-US">
                <a:solidFill>
                  <a:schemeClr val="accent1"/>
                </a:solidFill>
                <a:latin typeface="Arial"/>
                <a:ea typeface="Arial"/>
                <a:cs typeface="Arial"/>
                <a:sym typeface="Arial"/>
              </a:rPr>
              <a:t>AGENT</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1482AB"/>
                </a:solidFill>
              </a:rPr>
              <a:t>IBM INTERNSHIP </a:t>
            </a:r>
            <a:r>
              <a:rPr b="1" i="0" lang="en-US" sz="3200" u="none" cap="none" strike="noStrike">
                <a:solidFill>
                  <a:srgbClr val="1482AB"/>
                </a:solidFill>
                <a:latin typeface="Arial"/>
                <a:ea typeface="Arial"/>
                <a:cs typeface="Arial"/>
                <a:sym typeface="Arial"/>
              </a:rPr>
              <a:t>PROJECT</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3117529" y="4586365"/>
            <a:ext cx="7980300" cy="153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 ABHIK KUMAR MOHANTA</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Presidency University</a:t>
            </a:r>
            <a:r>
              <a:rPr b="1" lang="en-US" sz="2000">
                <a:solidFill>
                  <a:srgbClr val="1482AB"/>
                </a:solidFill>
              </a:rPr>
              <a:t>, Bengaluru. CSE DEPARTMENT</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153" name="Google Shape;153;p22"/>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54" name="Google Shape;154;p22" title="Screenshot 2025-08-02 201159.png"/>
          <p:cNvPicPr preferRelativeResize="0"/>
          <p:nvPr/>
        </p:nvPicPr>
        <p:blipFill>
          <a:blip r:embed="rId3">
            <a:alphaModFix/>
          </a:blip>
          <a:stretch>
            <a:fillRect/>
          </a:stretch>
        </p:blipFill>
        <p:spPr>
          <a:xfrm>
            <a:off x="1159875" y="1232550"/>
            <a:ext cx="9111676" cy="5222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161" name="Google Shape;161;p23"/>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62" name="Google Shape;162;p23" title="Screenshot 2025-08-02 201159.png"/>
          <p:cNvPicPr preferRelativeResize="0"/>
          <p:nvPr/>
        </p:nvPicPr>
        <p:blipFill>
          <a:blip r:embed="rId3">
            <a:alphaModFix/>
          </a:blip>
          <a:stretch>
            <a:fillRect/>
          </a:stretch>
        </p:blipFill>
        <p:spPr>
          <a:xfrm>
            <a:off x="1543179" y="1302025"/>
            <a:ext cx="8528290" cy="4888546"/>
          </a:xfrm>
          <a:prstGeom prst="rect">
            <a:avLst/>
          </a:prstGeom>
          <a:noFill/>
          <a:ln>
            <a:noFill/>
          </a:ln>
        </p:spPr>
      </p:pic>
      <p:pic>
        <p:nvPicPr>
          <p:cNvPr id="163" name="Google Shape;163;p23" title="Screenshot 2025-08-02 201214.png"/>
          <p:cNvPicPr preferRelativeResize="0"/>
          <p:nvPr/>
        </p:nvPicPr>
        <p:blipFill>
          <a:blip r:embed="rId4">
            <a:alphaModFix/>
          </a:blip>
          <a:stretch>
            <a:fillRect/>
          </a:stretch>
        </p:blipFill>
        <p:spPr>
          <a:xfrm>
            <a:off x="1461950" y="1432086"/>
            <a:ext cx="8690748" cy="46284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69" name="Google Shape;169;p24"/>
          <p:cNvPicPr preferRelativeResize="0"/>
          <p:nvPr/>
        </p:nvPicPr>
        <p:blipFill>
          <a:blip r:embed="rId3">
            <a:alphaModFix/>
          </a:blip>
          <a:stretch>
            <a:fillRect/>
          </a:stretch>
        </p:blipFill>
        <p:spPr>
          <a:xfrm>
            <a:off x="1067600" y="1432402"/>
            <a:ext cx="9498158" cy="532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75" name="Google Shape;175;p25"/>
          <p:cNvSpPr txBox="1"/>
          <p:nvPr/>
        </p:nvSpPr>
        <p:spPr>
          <a:xfrm>
            <a:off x="2712275" y="1559382"/>
            <a:ext cx="39370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2"/>
                </a:solidFill>
                <a:latin typeface="Calibri"/>
                <a:ea typeface="Calibri"/>
                <a:cs typeface="Calibri"/>
                <a:sym typeface="Calibri"/>
              </a:rPr>
              <a:t>Deployed AI Agent</a:t>
            </a:r>
            <a:endParaRPr/>
          </a:p>
        </p:txBody>
      </p:sp>
      <p:pic>
        <p:nvPicPr>
          <p:cNvPr id="176" name="Google Shape;176;p25"/>
          <p:cNvPicPr preferRelativeResize="0"/>
          <p:nvPr/>
        </p:nvPicPr>
        <p:blipFill>
          <a:blip r:embed="rId3">
            <a:alphaModFix/>
          </a:blip>
          <a:stretch>
            <a:fillRect/>
          </a:stretch>
        </p:blipFill>
        <p:spPr>
          <a:xfrm>
            <a:off x="2172950" y="2258777"/>
            <a:ext cx="8272977" cy="44705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82" name="Google Shape;182;p2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solidFill>
                  <a:srgbClr val="404040"/>
                </a:solidFill>
                <a:latin typeface="Calibri"/>
                <a:ea typeface="Calibri"/>
                <a:cs typeface="Calibri"/>
                <a:sym typeface="Calibri"/>
              </a:rPr>
              <a:t>This agent streamlines the research and development process by automating repetitive tasks like data extraction and citation management. Its capabilities include generating reports, suggesting hypotheses, and drafting sections of research papers, ultimately leading to greater efficiency, accuracy, and innovation in both academic and industrial settings.</a:t>
            </a:r>
            <a:endParaRPr sz="2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64420" lvl="0" marL="306000" rtl="0" algn="l">
              <a:spcBef>
                <a:spcPts val="1160"/>
              </a:spcBef>
              <a:spcAft>
                <a:spcPts val="0"/>
              </a:spcAft>
              <a:buSzPts val="2576"/>
              <a:buChar char="◼"/>
            </a:pPr>
            <a:r>
              <a:rPr lang="en-US" sz="2800">
                <a:latin typeface="Calibri"/>
                <a:ea typeface="Calibri"/>
                <a:cs typeface="Calibri"/>
                <a:sym typeface="Calibri"/>
              </a:rPr>
              <a:t>Cross-language research capabilities.</a:t>
            </a:r>
            <a:endParaRPr sz="2800">
              <a:latin typeface="Calibri"/>
              <a:ea typeface="Calibri"/>
              <a:cs typeface="Calibri"/>
              <a:sym typeface="Calibri"/>
            </a:endParaRPr>
          </a:p>
          <a:p>
            <a:pPr indent="-364420" lvl="0" marL="306000" rtl="0" algn="l">
              <a:spcBef>
                <a:spcPts val="1160"/>
              </a:spcBef>
              <a:spcAft>
                <a:spcPts val="0"/>
              </a:spcAft>
              <a:buSzPts val="2576"/>
              <a:buChar char="◼"/>
            </a:pPr>
            <a:r>
              <a:rPr lang="en-US" sz="2800">
                <a:latin typeface="Calibri"/>
                <a:ea typeface="Calibri"/>
                <a:cs typeface="Calibri"/>
                <a:sym typeface="Calibri"/>
              </a:rPr>
              <a:t>Voice-command-enabled research assistant.</a:t>
            </a:r>
            <a:endParaRPr sz="2800">
              <a:latin typeface="Calibri"/>
              <a:ea typeface="Calibri"/>
              <a:cs typeface="Calibri"/>
              <a:sym typeface="Calibri"/>
            </a:endParaRPr>
          </a:p>
          <a:p>
            <a:pPr indent="-364420" lvl="0" marL="306000" rtl="0" algn="l">
              <a:spcBef>
                <a:spcPts val="1160"/>
              </a:spcBef>
              <a:spcAft>
                <a:spcPts val="0"/>
              </a:spcAft>
              <a:buSzPts val="2576"/>
              <a:buChar char="◼"/>
            </a:pPr>
            <a:r>
              <a:rPr lang="en-US" sz="2800">
                <a:latin typeface="Calibri"/>
                <a:ea typeface="Calibri"/>
                <a:cs typeface="Calibri"/>
                <a:sym typeface="Calibri"/>
              </a:rPr>
              <a:t>Features for real-time teamwork on research projects.</a:t>
            </a:r>
            <a:endParaRPr sz="2800">
              <a:latin typeface="Calibri"/>
              <a:ea typeface="Calibri"/>
              <a:cs typeface="Calibri"/>
              <a:sym typeface="Calibri"/>
            </a:endParaRPr>
          </a:p>
          <a:p>
            <a:pPr indent="-364420" lvl="0" marL="306000" rtl="0" algn="l">
              <a:spcBef>
                <a:spcPts val="1160"/>
              </a:spcBef>
              <a:spcAft>
                <a:spcPts val="0"/>
              </a:spcAft>
              <a:buSzPts val="2576"/>
              <a:buChar char="◼"/>
            </a:pPr>
            <a:r>
              <a:rPr lang="en-US" sz="2800">
                <a:latin typeface="Calibri"/>
                <a:ea typeface="Calibri"/>
                <a:cs typeface="Calibri"/>
                <a:sym typeface="Calibri"/>
              </a:rPr>
              <a:t>The ability to identify undiscovered research areas and new subjects.</a:t>
            </a:r>
            <a:endParaRPr sz="2800">
              <a:latin typeface="Calibri"/>
              <a:ea typeface="Calibri"/>
              <a:cs typeface="Calibri"/>
              <a:sym typeface="Calibri"/>
            </a:endParaRPr>
          </a:p>
          <a:p>
            <a:pPr indent="-364420" lvl="0" marL="306000" rtl="0" algn="l">
              <a:spcBef>
                <a:spcPts val="1160"/>
              </a:spcBef>
              <a:spcAft>
                <a:spcPts val="0"/>
              </a:spcAft>
              <a:buSzPts val="2576"/>
              <a:buChar char="◼"/>
            </a:pPr>
            <a:r>
              <a:rPr lang="en-US" sz="2800">
                <a:latin typeface="Calibri"/>
                <a:ea typeface="Calibri"/>
                <a:cs typeface="Calibri"/>
                <a:sym typeface="Calibri"/>
              </a:rPr>
              <a:t>Direct integration with academic and publishing platforms.</a:t>
            </a:r>
            <a:endParaRPr sz="2800">
              <a:latin typeface="Calibri"/>
              <a:ea typeface="Calibri"/>
              <a:cs typeface="Calibri"/>
              <a:sym typeface="Calibri"/>
            </a:endParaRPr>
          </a:p>
          <a:p>
            <a:pPr indent="-364420" lvl="0" marL="306000" rtl="0" algn="l">
              <a:spcBef>
                <a:spcPts val="1160"/>
              </a:spcBef>
              <a:spcAft>
                <a:spcPts val="0"/>
              </a:spcAft>
              <a:buSzPts val="2576"/>
              <a:buChar char="◼"/>
            </a:pPr>
            <a:r>
              <a:rPr lang="en-US" sz="2800">
                <a:latin typeface="Calibri"/>
                <a:ea typeface="Calibri"/>
                <a:cs typeface="Calibri"/>
                <a:sym typeface="Calibri"/>
              </a:rPr>
              <a:t>Assistance with the drafting of research papers using AI.</a:t>
            </a:r>
            <a:endParaRPr sz="2800">
              <a:latin typeface="Calibri"/>
              <a:ea typeface="Calibri"/>
              <a:cs typeface="Calibri"/>
              <a:sym typeface="Calibri"/>
            </a:endParaRPr>
          </a:p>
          <a:p>
            <a:pPr indent="0" lvl="0" marL="306000" rtl="0" algn="l">
              <a:lnSpc>
                <a:spcPct val="110000"/>
              </a:lnSpc>
              <a:spcBef>
                <a:spcPts val="1160"/>
              </a:spcBef>
              <a:spcAft>
                <a:spcPts val="0"/>
              </a:spcAft>
              <a:buNone/>
            </a:pPr>
            <a:r>
              <a:t/>
            </a:r>
            <a:endParaRPr sz="2800">
              <a:latin typeface="Calibri"/>
              <a:ea typeface="Calibri"/>
              <a:cs typeface="Calibri"/>
              <a:sym typeface="Calibri"/>
            </a:endParaRPr>
          </a:p>
        </p:txBody>
      </p:sp>
      <p:sp>
        <p:nvSpPr>
          <p:cNvPr id="188" name="Google Shape;188;p27"/>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sp>
        <p:nvSpPr>
          <p:cNvPr id="194" name="Google Shape;194;p2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t/>
            </a:r>
            <a:endParaRPr/>
          </a:p>
        </p:txBody>
      </p:sp>
      <p:pic>
        <p:nvPicPr>
          <p:cNvPr id="195" name="Google Shape;195;p28" title="Screenshot 2025-07-24 174930.png"/>
          <p:cNvPicPr preferRelativeResize="0"/>
          <p:nvPr/>
        </p:nvPicPr>
        <p:blipFill>
          <a:blip r:embed="rId3">
            <a:alphaModFix/>
          </a:blip>
          <a:stretch>
            <a:fillRect/>
          </a:stretch>
        </p:blipFill>
        <p:spPr>
          <a:xfrm>
            <a:off x="2024062" y="1232450"/>
            <a:ext cx="8143875" cy="5032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p:nvPr/>
        </p:nvSpPr>
        <p:spPr>
          <a:xfrm>
            <a:off x="416967" y="3031897"/>
            <a:ext cx="37584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201" name="Google Shape;201;p29" title="IBMDesign20250802-30-s80mon_page-0001.jpg"/>
          <p:cNvPicPr preferRelativeResize="0"/>
          <p:nvPr/>
        </p:nvPicPr>
        <p:blipFill>
          <a:blip r:embed="rId3">
            <a:alphaModFix/>
          </a:blip>
          <a:stretch>
            <a:fillRect/>
          </a:stretch>
        </p:blipFill>
        <p:spPr>
          <a:xfrm>
            <a:off x="2073680" y="829875"/>
            <a:ext cx="7711832" cy="59591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p:nvPr/>
        </p:nvSpPr>
        <p:spPr>
          <a:xfrm>
            <a:off x="416967" y="3031897"/>
            <a:ext cx="63133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Libre Franklin"/>
                <a:ea typeface="Libre Franklin"/>
                <a:cs typeface="Libre Franklin"/>
                <a:sym typeface="Libre Franklin"/>
                <a:hlinkClick r:id="rId3"/>
              </a:rPr>
              <a:t>t</a:t>
            </a:r>
            <a:endParaRPr sz="1800">
              <a:solidFill>
                <a:schemeClr val="dk1"/>
              </a:solidFill>
              <a:latin typeface="Libre Franklin"/>
              <a:ea typeface="Libre Franklin"/>
              <a:cs typeface="Libre Franklin"/>
              <a:sym typeface="Libre Franklin"/>
            </a:endParaRPr>
          </a:p>
        </p:txBody>
      </p:sp>
      <p:pic>
        <p:nvPicPr>
          <p:cNvPr id="207" name="Google Shape;207;p30" title="IBMDesign20250802-32-y4xd00_page-0001.jpg"/>
          <p:cNvPicPr preferRelativeResize="0"/>
          <p:nvPr/>
        </p:nvPicPr>
        <p:blipFill>
          <a:blip r:embed="rId4">
            <a:alphaModFix/>
          </a:blip>
          <a:stretch>
            <a:fillRect/>
          </a:stretch>
        </p:blipFill>
        <p:spPr>
          <a:xfrm>
            <a:off x="2675175" y="1123175"/>
            <a:ext cx="6395924" cy="49422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213" name="Google Shape;213;p3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GITHUB LINK: </a:t>
            </a:r>
            <a:r>
              <a:rPr lang="en-US" sz="1100" u="sng">
                <a:solidFill>
                  <a:schemeClr val="hlink"/>
                </a:solidFill>
                <a:latin typeface="Arial"/>
                <a:ea typeface="Arial"/>
                <a:cs typeface="Arial"/>
                <a:sym typeface="Arial"/>
                <a:hlinkClick r:id="rId3"/>
              </a:rPr>
              <a:t>neopentane7/ResearchGPT: An intelligent research assistant designed to streamline academic and scientific research. Built and deployed on IBM watsonx.ai, this agent automates literature reviews and knowledge synthesis.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49573" y="1461920"/>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IBM Certifications</a:t>
            </a:r>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latin typeface="Arial"/>
                <a:ea typeface="Arial"/>
                <a:cs typeface="Arial"/>
                <a:sym typeface="Arial"/>
              </a:rPr>
              <a:t>Problem:</a:t>
            </a:r>
            <a:r>
              <a:rPr lang="en-US" sz="2200">
                <a:solidFill>
                  <a:schemeClr val="dk1"/>
                </a:solidFill>
                <a:latin typeface="Arial"/>
                <a:ea typeface="Arial"/>
                <a:cs typeface="Arial"/>
                <a:sym typeface="Arial"/>
              </a:rPr>
              <a:t> Researchers, students, and professionals are overwhelmed by the rapid proliferation of academic and technical information, making it difficult and inefficient to manually stay updated on new publications and research trends.</a:t>
            </a:r>
            <a:endParaRPr sz="22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latin typeface="Arial"/>
                <a:ea typeface="Arial"/>
                <a:cs typeface="Arial"/>
                <a:sym typeface="Arial"/>
              </a:rPr>
              <a:t>Solution:</a:t>
            </a:r>
            <a:r>
              <a:rPr lang="en-US" sz="2200">
                <a:solidFill>
                  <a:schemeClr val="dk1"/>
                </a:solidFill>
                <a:latin typeface="Arial"/>
                <a:ea typeface="Arial"/>
                <a:cs typeface="Arial"/>
                <a:sym typeface="Arial"/>
              </a:rPr>
              <a:t> An AI Research Agent, powered by Natural Language Processing (NLP) and Retrieval-Augmented Generation (RAG), automates key research tasks. The agent provides capabilities to perform literature reviews, generate insightful summaries, identify potential research gaps, and recommend relevant papers, datasets, or collaborators to its users.</a:t>
            </a:r>
            <a:endParaRPr sz="2200">
              <a:solidFill>
                <a:schemeClr val="dk1"/>
              </a:solidFill>
              <a:latin typeface="Arial"/>
              <a:ea typeface="Arial"/>
              <a:cs typeface="Arial"/>
              <a:sym typeface="Arial"/>
            </a:endParaRPr>
          </a:p>
          <a:p>
            <a:pPr indent="0" lvl="0" marL="0" rtl="0" algn="l">
              <a:lnSpc>
                <a:spcPct val="110000"/>
              </a:lnSpc>
              <a:spcBef>
                <a:spcPts val="1200"/>
              </a:spcBef>
              <a:spcAft>
                <a:spcPts val="0"/>
              </a:spcAft>
              <a:buSzPts val="2576"/>
              <a:buNone/>
            </a:pPr>
            <a:br>
              <a:rPr lang="en-US" sz="2800">
                <a:latin typeface="Calibri"/>
                <a:ea typeface="Calibri"/>
                <a:cs typeface="Calibri"/>
                <a:sym typeface="Calibri"/>
              </a:rPr>
            </a:br>
            <a:endParaRPr sz="1100">
              <a:solidFill>
                <a:srgbClr val="40404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2576"/>
              <a:buNone/>
            </a:pPr>
            <a:r>
              <a:rPr lang="en-US" sz="2800">
                <a:solidFill>
                  <a:srgbClr val="000000"/>
                </a:solidFill>
                <a:latin typeface="Calibri"/>
                <a:ea typeface="Calibri"/>
                <a:cs typeface="Calibri"/>
                <a:sym typeface="Calibri"/>
              </a:rPr>
              <a:t>IBM cloud lite services</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Natural Language Processing (NLP)</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Retrieval Augmented Generation (RAG)</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MISTRAL LARGE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CLOUD SERVICES USED</a:t>
            </a:r>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IBM Cloud Watsonx AI Studio</a:t>
            </a:r>
            <a:endParaRPr/>
          </a:p>
          <a:p>
            <a:pPr indent="-305435" lvl="0" marL="305435" rtl="0" algn="l">
              <a:lnSpc>
                <a:spcPct val="110000"/>
              </a:lnSpc>
              <a:spcBef>
                <a:spcPts val="940"/>
              </a:spcBef>
              <a:spcAft>
                <a:spcPts val="0"/>
              </a:spcAft>
              <a:buSzPts val="1564"/>
              <a:buChar char="◼"/>
            </a:pPr>
            <a:r>
              <a:rPr lang="en-US"/>
              <a:t>IBM Cloud Watsonx AI runtime</a:t>
            </a:r>
            <a:endParaRPr/>
          </a:p>
          <a:p>
            <a:pPr indent="-305435" lvl="0" marL="305435" rtl="0" algn="l">
              <a:lnSpc>
                <a:spcPct val="110000"/>
              </a:lnSpc>
              <a:spcBef>
                <a:spcPts val="940"/>
              </a:spcBef>
              <a:spcAft>
                <a:spcPts val="0"/>
              </a:spcAft>
              <a:buSzPts val="1564"/>
              <a:buChar char="◼"/>
            </a:pPr>
            <a:r>
              <a:rPr lang="en-US"/>
              <a:t>IBM Cloud Agent Lab</a:t>
            </a:r>
            <a:endParaRPr/>
          </a:p>
          <a:p>
            <a:pPr indent="-305435" lvl="0" marL="305435" rtl="0" algn="l">
              <a:lnSpc>
                <a:spcPct val="110000"/>
              </a:lnSpc>
              <a:spcBef>
                <a:spcPts val="940"/>
              </a:spcBef>
              <a:spcAft>
                <a:spcPts val="0"/>
              </a:spcAft>
              <a:buSzPts val="1564"/>
              <a:buChar char="◼"/>
            </a:pPr>
            <a:r>
              <a:rPr lang="en-US"/>
              <a:t>IBM provided foundation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Arial"/>
                <a:ea typeface="Arial"/>
                <a:cs typeface="Arial"/>
                <a:sym typeface="Arial"/>
              </a:rPr>
              <a:t>This solution aims to help researchers, students, and professionals overcome the challenge of keeping pace with the vast volume of academic and technical information. By automating the inefficient and time-consuming tasks of manual review and synthesis, this agent improves the quality of literature reviews, guides new researchers, and encourages interdisciplinary collaboration.</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Core Features of the Agent:</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b="1" lang="en-US" sz="1800">
                <a:solidFill>
                  <a:schemeClr val="dk1"/>
                </a:solidFill>
                <a:latin typeface="Arial"/>
                <a:ea typeface="Arial"/>
                <a:cs typeface="Arial"/>
                <a:sym typeface="Arial"/>
              </a:rPr>
              <a:t>Advanced Search:</a:t>
            </a:r>
            <a:r>
              <a:rPr lang="en-US" sz="1800">
                <a:solidFill>
                  <a:schemeClr val="dk1"/>
                </a:solidFill>
                <a:latin typeface="Arial"/>
                <a:ea typeface="Arial"/>
                <a:cs typeface="Arial"/>
                <a:sym typeface="Arial"/>
              </a:rPr>
              <a:t> Provides semantic search functionality across research papers, journals, and datasets.</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Summarization:</a:t>
            </a:r>
            <a:r>
              <a:rPr lang="en-US" sz="1800">
                <a:solidFill>
                  <a:schemeClr val="dk1"/>
                </a:solidFill>
                <a:latin typeface="Arial"/>
                <a:ea typeface="Arial"/>
                <a:cs typeface="Arial"/>
                <a:sym typeface="Arial"/>
              </a:rPr>
              <a:t> Automatically generates summaries of selected papers.</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Influence Tracking:</a:t>
            </a:r>
            <a:r>
              <a:rPr lang="en-US" sz="1800">
                <a:solidFill>
                  <a:schemeClr val="dk1"/>
                </a:solidFill>
                <a:latin typeface="Arial"/>
                <a:ea typeface="Arial"/>
                <a:cs typeface="Arial"/>
                <a:sym typeface="Arial"/>
              </a:rPr>
              <a:t> Conducts citation and reference analysis to trace the influence of research.</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Personalized Recommendations:</a:t>
            </a:r>
            <a:r>
              <a:rPr lang="en-US" sz="1800">
                <a:solidFill>
                  <a:schemeClr val="dk1"/>
                </a:solidFill>
                <a:latin typeface="Arial"/>
                <a:ea typeface="Arial"/>
                <a:cs typeface="Arial"/>
                <a:sym typeface="Arial"/>
              </a:rPr>
              <a:t> Suggests relevant research papers and collaborators based on a user's specific topic.</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Trend Analysis:</a:t>
            </a:r>
            <a:r>
              <a:rPr lang="en-US" sz="1800">
                <a:solidFill>
                  <a:schemeClr val="dk1"/>
                </a:solidFill>
                <a:latin typeface="Arial"/>
                <a:ea typeface="Arial"/>
                <a:cs typeface="Arial"/>
                <a:sym typeface="Arial"/>
              </a:rPr>
              <a:t> Identifies and analyzes trends over time within specific keywords or domains.</a:t>
            </a:r>
            <a:endParaRPr sz="1800">
              <a:solidFill>
                <a:schemeClr val="dk1"/>
              </a:solidFill>
              <a:latin typeface="Arial"/>
              <a:ea typeface="Arial"/>
              <a:cs typeface="Arial"/>
              <a:sym typeface="Arial"/>
            </a:endParaRPr>
          </a:p>
          <a:p>
            <a:pPr indent="0" lvl="0" marL="0" rtl="0" algn="l">
              <a:lnSpc>
                <a:spcPct val="110000"/>
              </a:lnSpc>
              <a:spcBef>
                <a:spcPts val="1200"/>
              </a:spcBef>
              <a:spcAft>
                <a:spcPts val="0"/>
              </a:spcAft>
              <a:buSzPts val="2576"/>
              <a:buNone/>
            </a:pPr>
            <a:r>
              <a:t/>
            </a:r>
            <a:endParaRPr sz="2800">
              <a:solidFill>
                <a:srgbClr val="0F0F0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latin typeface="Calibri"/>
                <a:ea typeface="Calibri"/>
                <a:cs typeface="Calibri"/>
                <a:sym typeface="Calibri"/>
              </a:rPr>
              <a:t>Academic Researchers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Research Institutions and Universities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Industry R&amp;D Teams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Educators</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40" name="Google Shape;140;p20" title="Screenshot 2025-08-02 180126.png"/>
          <p:cNvPicPr preferRelativeResize="0"/>
          <p:nvPr/>
        </p:nvPicPr>
        <p:blipFill>
          <a:blip r:embed="rId3">
            <a:alphaModFix/>
          </a:blip>
          <a:stretch>
            <a:fillRect/>
          </a:stretch>
        </p:blipFill>
        <p:spPr>
          <a:xfrm>
            <a:off x="1168150" y="1232452"/>
            <a:ext cx="9855711" cy="53207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46" name="Google Shape;146;p21" title="Screenshot 2025-08-02 180317.png"/>
          <p:cNvPicPr preferRelativeResize="0"/>
          <p:nvPr/>
        </p:nvPicPr>
        <p:blipFill>
          <a:blip r:embed="rId3">
            <a:alphaModFix/>
          </a:blip>
          <a:stretch>
            <a:fillRect/>
          </a:stretch>
        </p:blipFill>
        <p:spPr>
          <a:xfrm>
            <a:off x="152400" y="1384852"/>
            <a:ext cx="9903508" cy="5320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