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91" r:id="rId2"/>
    <p:sldId id="290" r:id="rId3"/>
    <p:sldId id="309" r:id="rId4"/>
    <p:sldId id="279" r:id="rId5"/>
    <p:sldId id="316" r:id="rId6"/>
    <p:sldId id="317" r:id="rId7"/>
    <p:sldId id="318" r:id="rId8"/>
    <p:sldId id="319" r:id="rId9"/>
    <p:sldId id="320" r:id="rId10"/>
    <p:sldId id="321" r:id="rId11"/>
    <p:sldId id="322" r:id="rId12"/>
    <p:sldId id="323" r:id="rId13"/>
    <p:sldId id="310" r:id="rId14"/>
    <p:sldId id="324" r:id="rId15"/>
    <p:sldId id="326" r:id="rId16"/>
    <p:sldId id="327" r:id="rId17"/>
    <p:sldId id="328" r:id="rId18"/>
    <p:sldId id="329" r:id="rId19"/>
    <p:sldId id="330" r:id="rId20"/>
    <p:sldId id="331" r:id="rId21"/>
    <p:sldId id="312" r:id="rId22"/>
    <p:sldId id="339" r:id="rId23"/>
    <p:sldId id="313" r:id="rId24"/>
    <p:sldId id="340" r:id="rId25"/>
    <p:sldId id="314" r:id="rId26"/>
    <p:sldId id="332" r:id="rId27"/>
    <p:sldId id="333" r:id="rId28"/>
    <p:sldId id="335" r:id="rId29"/>
    <p:sldId id="334" r:id="rId30"/>
    <p:sldId id="336" r:id="rId31"/>
    <p:sldId id="337" r:id="rId32"/>
    <p:sldId id="338" r:id="rId33"/>
    <p:sldId id="315" r:id="rId34"/>
    <p:sldId id="300" r:id="rId3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A35"/>
    <a:srgbClr val="5B9BD5"/>
    <a:srgbClr val="3C61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258" y="162"/>
      </p:cViewPr>
      <p:guideLst/>
    </p:cSldViewPr>
  </p:slideViewPr>
  <p:notesTextViewPr>
    <p:cViewPr>
      <p:scale>
        <a:sx n="1" d="1"/>
        <a:sy n="1" d="1"/>
      </p:scale>
      <p:origin x="0" y="0"/>
    </p:cViewPr>
  </p:notesTextViewPr>
  <p:sorterViewPr>
    <p:cViewPr varScale="1">
      <p:scale>
        <a:sx n="1" d="1"/>
        <a:sy n="1" d="1"/>
      </p:scale>
      <p:origin x="0" y="-66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82EB38-A207-6B47-A9EC-5E44B5FA1335}" type="datetimeFigureOut">
              <a:rPr lang="vi-VN" smtClean="0"/>
              <a:t>20/09/2017</a:t>
            </a:fld>
            <a:endParaRPr lang="vi-VN"/>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11B289-3424-1C4A-9C7D-B90D393BD609}" type="slidenum">
              <a:rPr lang="vi-VN" smtClean="0"/>
              <a:t>‹#›</a:t>
            </a:fld>
            <a:endParaRPr lang="vi-VN"/>
          </a:p>
        </p:txBody>
      </p:sp>
    </p:spTree>
    <p:extLst>
      <p:ext uri="{BB962C8B-B14F-4D97-AF65-F5344CB8AC3E}">
        <p14:creationId xmlns:p14="http://schemas.microsoft.com/office/powerpoint/2010/main" val="1649839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4115A-801E-D84C-B8FF-05BDE81ACE42}" type="datetimeFigureOut">
              <a:rPr lang="vi-VN" smtClean="0"/>
              <a:t>20/09/2017</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vi-VN"/>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A7E1B-D149-C24A-8DDF-79F0E2F470A7}" type="slidenum">
              <a:rPr lang="vi-VN" smtClean="0"/>
              <a:t>‹#›</a:t>
            </a:fld>
            <a:endParaRPr lang="vi-VN"/>
          </a:p>
        </p:txBody>
      </p:sp>
    </p:spTree>
    <p:extLst>
      <p:ext uri="{BB962C8B-B14F-4D97-AF65-F5344CB8AC3E}">
        <p14:creationId xmlns:p14="http://schemas.microsoft.com/office/powerpoint/2010/main" val="471197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DF7A4410-AC84-4FA9-8E87-1625C83251CC}" type="datetimeFigureOut">
              <a:rPr lang="vi-VN" smtClean="0"/>
              <a:t>20/09/2017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EA612B-74BF-479E-AE36-572C44177576}" type="slidenum">
              <a:rPr lang="vi-VN" smtClean="0"/>
              <a:t>‹#›</a:t>
            </a:fld>
            <a:endParaRPr lang="vi-VN"/>
          </a:p>
        </p:txBody>
      </p:sp>
    </p:spTree>
    <p:extLst>
      <p:ext uri="{BB962C8B-B14F-4D97-AF65-F5344CB8AC3E}">
        <p14:creationId xmlns:p14="http://schemas.microsoft.com/office/powerpoint/2010/main" val="82208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DF7A4410-AC84-4FA9-8E87-1625C83251CC}" type="datetimeFigureOut">
              <a:rPr lang="vi-VN" smtClean="0"/>
              <a:t>20/09/2017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EA612B-74BF-479E-AE36-572C44177576}" type="slidenum">
              <a:rPr lang="vi-VN" smtClean="0"/>
              <a:t>‹#›</a:t>
            </a:fld>
            <a:endParaRPr lang="vi-VN"/>
          </a:p>
        </p:txBody>
      </p:sp>
    </p:spTree>
    <p:extLst>
      <p:ext uri="{BB962C8B-B14F-4D97-AF65-F5344CB8AC3E}">
        <p14:creationId xmlns:p14="http://schemas.microsoft.com/office/powerpoint/2010/main" val="325775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DF7A4410-AC84-4FA9-8E87-1625C83251CC}" type="datetimeFigureOut">
              <a:rPr lang="vi-VN" smtClean="0"/>
              <a:t>20/09/2017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EA612B-74BF-479E-AE36-572C44177576}" type="slidenum">
              <a:rPr lang="vi-VN" smtClean="0"/>
              <a:t>‹#›</a:t>
            </a:fld>
            <a:endParaRPr lang="vi-VN"/>
          </a:p>
        </p:txBody>
      </p:sp>
    </p:spTree>
    <p:extLst>
      <p:ext uri="{BB962C8B-B14F-4D97-AF65-F5344CB8AC3E}">
        <p14:creationId xmlns:p14="http://schemas.microsoft.com/office/powerpoint/2010/main" val="4283634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Simple title slid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682707" y="1365637"/>
            <a:ext cx="3802323" cy="3693191"/>
          </a:xfrm>
          <a:prstGeom prst="rect">
            <a:avLst/>
          </a:prstGeom>
        </p:spPr>
        <p:txBody>
          <a:bodyPr wrap="none" lIns="0" tIns="0" rIns="0" bIns="0" anchor="t" anchorCtr="0">
            <a:spAutoFit/>
          </a:bodyPr>
          <a:lstStyle>
            <a:lvl1pPr marL="0" indent="0" algn="l">
              <a:buNone/>
              <a:defRPr sz="26666" b="1" i="0">
                <a:solidFill>
                  <a:schemeClr val="bg1">
                    <a:lumMod val="85000"/>
                  </a:schemeClr>
                </a:solidFill>
                <a:latin typeface="Raleway Black" charset="0"/>
                <a:ea typeface="Raleway Black" charset="0"/>
                <a:cs typeface="Raleway Black" charset="0"/>
              </a:defRPr>
            </a:lvl1pPr>
          </a:lstStyle>
          <a:p>
            <a:pPr lvl="0"/>
            <a:r>
              <a:rPr lang="es-ES_tradnl" dirty="0"/>
              <a:t>01</a:t>
            </a:r>
          </a:p>
        </p:txBody>
      </p:sp>
      <p:sp>
        <p:nvSpPr>
          <p:cNvPr id="5" name="Marcador de texto 7"/>
          <p:cNvSpPr>
            <a:spLocks noGrp="1"/>
          </p:cNvSpPr>
          <p:nvPr>
            <p:ph type="body" sz="quarter" idx="11" hasCustomPrompt="1"/>
          </p:nvPr>
        </p:nvSpPr>
        <p:spPr>
          <a:xfrm>
            <a:off x="682707" y="3270727"/>
            <a:ext cx="3969036" cy="1242651"/>
          </a:xfrm>
          <a:prstGeom prst="rect">
            <a:avLst/>
          </a:prstGeom>
          <a:solidFill>
            <a:schemeClr val="bg1"/>
          </a:solidFill>
        </p:spPr>
        <p:txBody>
          <a:bodyPr wrap="square" lIns="0" tIns="72000" rIns="0" bIns="0" anchor="t"/>
          <a:lstStyle>
            <a:lvl1pPr marL="0" indent="0" algn="ctr">
              <a:buNone/>
              <a:defRPr sz="4667" b="1" i="0">
                <a:solidFill>
                  <a:schemeClr val="tx1">
                    <a:lumMod val="85000"/>
                    <a:lumOff val="15000"/>
                  </a:schemeClr>
                </a:solidFill>
                <a:latin typeface="Raleway Black" charset="0"/>
                <a:ea typeface="Raleway Black" charset="0"/>
                <a:cs typeface="Raleway Black" charset="0"/>
              </a:defRPr>
            </a:lvl1pPr>
          </a:lstStyle>
          <a:p>
            <a:pPr lvl="0"/>
            <a:r>
              <a:rPr lang="es-ES_tradnl" dirty="0"/>
              <a:t>WELCOME</a:t>
            </a:r>
          </a:p>
        </p:txBody>
      </p:sp>
    </p:spTree>
    <p:extLst>
      <p:ext uri="{BB962C8B-B14F-4D97-AF65-F5344CB8AC3E}">
        <p14:creationId xmlns:p14="http://schemas.microsoft.com/office/powerpoint/2010/main" val="4138496932"/>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Number title">
    <p:spTree>
      <p:nvGrpSpPr>
        <p:cNvPr id="1" name=""/>
        <p:cNvGrpSpPr/>
        <p:nvPr/>
      </p:nvGrpSpPr>
      <p:grpSpPr>
        <a:xfrm>
          <a:off x="0" y="0"/>
          <a:ext cx="0" cy="0"/>
          <a:chOff x="0" y="0"/>
          <a:chExt cx="0" cy="0"/>
        </a:xfrm>
      </p:grpSpPr>
      <p:sp>
        <p:nvSpPr>
          <p:cNvPr id="8" name="Marcador de texto 7"/>
          <p:cNvSpPr>
            <a:spLocks noGrp="1"/>
          </p:cNvSpPr>
          <p:nvPr>
            <p:ph type="body" sz="quarter" idx="10" hasCustomPrompt="1"/>
          </p:nvPr>
        </p:nvSpPr>
        <p:spPr>
          <a:xfrm>
            <a:off x="682707" y="703873"/>
            <a:ext cx="1697077" cy="796680"/>
          </a:xfrm>
          <a:prstGeom prst="rect">
            <a:avLst/>
          </a:prstGeom>
        </p:spPr>
        <p:txBody>
          <a:bodyPr wrap="square" lIns="0" tIns="0" rIns="0" bIns="0" anchor="ctr"/>
          <a:lstStyle>
            <a:lvl1pPr marL="0" indent="0" algn="l">
              <a:buNone/>
              <a:defRPr sz="10000" b="1" i="0">
                <a:solidFill>
                  <a:schemeClr val="bg1">
                    <a:lumMod val="85000"/>
                  </a:schemeClr>
                </a:solidFill>
                <a:latin typeface="Raleway Black" charset="0"/>
                <a:ea typeface="Raleway Black" charset="0"/>
                <a:cs typeface="Raleway Black" charset="0"/>
              </a:defRPr>
            </a:lvl1pPr>
          </a:lstStyle>
          <a:p>
            <a:pPr lvl="0"/>
            <a:r>
              <a:rPr lang="es-ES_tradnl" dirty="0"/>
              <a:t>01</a:t>
            </a:r>
          </a:p>
        </p:txBody>
      </p:sp>
      <p:sp>
        <p:nvSpPr>
          <p:cNvPr id="9" name="Marcador de texto 7"/>
          <p:cNvSpPr>
            <a:spLocks noGrp="1"/>
          </p:cNvSpPr>
          <p:nvPr>
            <p:ph type="body" sz="quarter" idx="11" hasCustomPrompt="1"/>
          </p:nvPr>
        </p:nvSpPr>
        <p:spPr>
          <a:xfrm>
            <a:off x="670984" y="1123501"/>
            <a:ext cx="5425016" cy="564619"/>
          </a:xfrm>
          <a:prstGeom prst="rect">
            <a:avLst/>
          </a:prstGeom>
          <a:solidFill>
            <a:schemeClr val="bg1"/>
          </a:solidFill>
        </p:spPr>
        <p:txBody>
          <a:bodyPr vert="horz" lIns="0" tIns="72000" rIns="0" bIns="0" anchor="t"/>
          <a:lstStyle>
            <a:lvl1pPr marL="0" indent="0" algn="l">
              <a:buNone/>
              <a:defRPr sz="1600" b="1" i="0">
                <a:solidFill>
                  <a:schemeClr val="tx1">
                    <a:lumMod val="85000"/>
                    <a:lumOff val="15000"/>
                  </a:schemeClr>
                </a:solidFill>
                <a:latin typeface="Raleway Black" charset="0"/>
                <a:ea typeface="Raleway Black" charset="0"/>
                <a:cs typeface="Raleway Black" charset="0"/>
              </a:defRPr>
            </a:lvl1pPr>
          </a:lstStyle>
          <a:p>
            <a:pPr lvl="0"/>
            <a:r>
              <a:rPr lang="es-ES_tradnl"/>
              <a:t>ABOUT US </a:t>
            </a:r>
            <a:endParaRPr lang="es-ES_tradnl" dirty="0"/>
          </a:p>
        </p:txBody>
      </p:sp>
      <p:sp>
        <p:nvSpPr>
          <p:cNvPr id="4" name="Marcador de imagen 3"/>
          <p:cNvSpPr>
            <a:spLocks noGrp="1"/>
          </p:cNvSpPr>
          <p:nvPr>
            <p:ph type="pic" sz="quarter" idx="12"/>
          </p:nvPr>
        </p:nvSpPr>
        <p:spPr>
          <a:xfrm>
            <a:off x="670985" y="1920182"/>
            <a:ext cx="3103847" cy="2145324"/>
          </a:xfrm>
          <a:prstGeom prst="rect">
            <a:avLst/>
          </a:prstGeom>
        </p:spPr>
        <p:txBody>
          <a:bodyPr anchor="ctr"/>
          <a:lstStyle>
            <a:lvl1pPr marL="0" indent="0" algn="ctr">
              <a:buNone/>
              <a:defRPr sz="1600"/>
            </a:lvl1pPr>
          </a:lstStyle>
          <a:p>
            <a:endParaRPr lang="es-ES_tradnl"/>
          </a:p>
        </p:txBody>
      </p:sp>
      <p:sp>
        <p:nvSpPr>
          <p:cNvPr id="5" name="Marcador de imagen 3"/>
          <p:cNvSpPr>
            <a:spLocks noGrp="1"/>
          </p:cNvSpPr>
          <p:nvPr>
            <p:ph type="pic" sz="quarter" idx="13"/>
          </p:nvPr>
        </p:nvSpPr>
        <p:spPr>
          <a:xfrm>
            <a:off x="4544077" y="1920182"/>
            <a:ext cx="3103847" cy="2145324"/>
          </a:xfrm>
          <a:prstGeom prst="rect">
            <a:avLst/>
          </a:prstGeom>
        </p:spPr>
        <p:txBody>
          <a:bodyPr anchor="ctr"/>
          <a:lstStyle>
            <a:lvl1pPr marL="0" indent="0" algn="ctr">
              <a:buNone/>
              <a:defRPr sz="1600"/>
            </a:lvl1pPr>
          </a:lstStyle>
          <a:p>
            <a:endParaRPr lang="es-ES_tradnl"/>
          </a:p>
        </p:txBody>
      </p:sp>
      <p:sp>
        <p:nvSpPr>
          <p:cNvPr id="6" name="Marcador de imagen 3"/>
          <p:cNvSpPr>
            <a:spLocks noGrp="1"/>
          </p:cNvSpPr>
          <p:nvPr>
            <p:ph type="pic" sz="quarter" idx="14"/>
          </p:nvPr>
        </p:nvSpPr>
        <p:spPr>
          <a:xfrm>
            <a:off x="8609787" y="1920182"/>
            <a:ext cx="3103847" cy="2145324"/>
          </a:xfrm>
          <a:prstGeom prst="rect">
            <a:avLst/>
          </a:prstGeom>
        </p:spPr>
        <p:txBody>
          <a:bodyPr anchor="ctr"/>
          <a:lstStyle>
            <a:lvl1pPr marL="0" indent="0" algn="ctr">
              <a:buNone/>
              <a:defRPr sz="1600"/>
            </a:lvl1pPr>
          </a:lstStyle>
          <a:p>
            <a:endParaRPr lang="es-ES_tradnl"/>
          </a:p>
        </p:txBody>
      </p:sp>
    </p:spTree>
    <p:extLst>
      <p:ext uri="{BB962C8B-B14F-4D97-AF65-F5344CB8AC3E}">
        <p14:creationId xmlns:p14="http://schemas.microsoft.com/office/powerpoint/2010/main" val="1479379035"/>
      </p:ext>
    </p:extLst>
  </p:cSld>
  <p:clrMapOvr>
    <a:masterClrMapping/>
  </p:clrMapOvr>
  <p:extLst mod="1">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914400" y="618911"/>
            <a:ext cx="10363200" cy="817561"/>
          </a:xfrm>
          <a:prstGeom prst="rect">
            <a:avLst/>
          </a:prstGeom>
        </p:spPr>
        <p:txBody>
          <a:bodyPr lIns="68580" tIns="34290" rIns="68580" bIns="34290">
            <a:normAutofit/>
          </a:bodyPr>
          <a:lstStyle>
            <a:lvl1pPr algn="ctr">
              <a:defRPr sz="4400" b="1" i="0">
                <a:solidFill>
                  <a:schemeClr val="accent1"/>
                </a:solidFill>
                <a:latin typeface="Raleway Black" charset="0"/>
                <a:ea typeface="Raleway Black" charset="0"/>
                <a:cs typeface="Raleway Black" charset="0"/>
              </a:defRPr>
            </a:lvl1pPr>
          </a:lstStyle>
          <a:p>
            <a:r>
              <a:rPr lang="en-US" dirty="0"/>
              <a:t>title example here</a:t>
            </a:r>
          </a:p>
        </p:txBody>
      </p:sp>
      <p:sp>
        <p:nvSpPr>
          <p:cNvPr id="6" name="Text Placeholder 5"/>
          <p:cNvSpPr>
            <a:spLocks noGrp="1"/>
          </p:cNvSpPr>
          <p:nvPr>
            <p:ph type="body" sz="quarter" idx="10" hasCustomPrompt="1"/>
          </p:nvPr>
        </p:nvSpPr>
        <p:spPr>
          <a:xfrm>
            <a:off x="914400" y="1442936"/>
            <a:ext cx="10363200" cy="198541"/>
          </a:xfrm>
          <a:prstGeom prst="rect">
            <a:avLst/>
          </a:prstGeom>
        </p:spPr>
        <p:txBody>
          <a:bodyPr lIns="68580" tIns="34290" rIns="68580" bIns="34290">
            <a:noAutofit/>
          </a:bodyPr>
          <a:lstStyle>
            <a:lvl1pPr marL="0" indent="0" algn="ctr">
              <a:buNone/>
              <a:defRPr sz="1600">
                <a:solidFill>
                  <a:schemeClr val="tx1">
                    <a:alpha val="50000"/>
                  </a:schemeClr>
                </a:solidFill>
                <a:latin typeface="Lato Regular"/>
                <a:cs typeface="Lato Regular"/>
              </a:defRPr>
            </a:lvl1pPr>
          </a:lstStyle>
          <a:p>
            <a:pPr lvl="0"/>
            <a:r>
              <a:rPr lang="en-US" dirty="0" err="1"/>
              <a:t>Subitle</a:t>
            </a:r>
            <a:r>
              <a:rPr lang="en-US" dirty="0"/>
              <a:t> Example here</a:t>
            </a:r>
          </a:p>
        </p:txBody>
      </p:sp>
      <p:cxnSp>
        <p:nvCxnSpPr>
          <p:cNvPr id="5" name="Conector recto 4"/>
          <p:cNvCxnSpPr/>
          <p:nvPr userDrawn="1"/>
        </p:nvCxnSpPr>
        <p:spPr>
          <a:xfrm>
            <a:off x="5613994" y="1351516"/>
            <a:ext cx="921485" cy="0"/>
          </a:xfrm>
          <a:prstGeom prst="line">
            <a:avLst/>
          </a:prstGeom>
          <a:ln w="25400" cmpd="sng">
            <a:solidFill>
              <a:schemeClr val="accent3"/>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692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DF7A4410-AC84-4FA9-8E87-1625C83251CC}" type="datetimeFigureOut">
              <a:rPr lang="vi-VN" smtClean="0"/>
              <a:t>20/09/2017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EA612B-74BF-479E-AE36-572C44177576}" type="slidenum">
              <a:rPr lang="vi-VN" smtClean="0"/>
              <a:t>‹#›</a:t>
            </a:fld>
            <a:endParaRPr lang="vi-VN"/>
          </a:p>
        </p:txBody>
      </p:sp>
    </p:spTree>
    <p:extLst>
      <p:ext uri="{BB962C8B-B14F-4D97-AF65-F5344CB8AC3E}">
        <p14:creationId xmlns:p14="http://schemas.microsoft.com/office/powerpoint/2010/main" val="388058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7A4410-AC84-4FA9-8E87-1625C83251CC}" type="datetimeFigureOut">
              <a:rPr lang="vi-VN" smtClean="0"/>
              <a:t>20/09/2017</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3EA612B-74BF-479E-AE36-572C44177576}" type="slidenum">
              <a:rPr lang="vi-VN" smtClean="0"/>
              <a:t>‹#›</a:t>
            </a:fld>
            <a:endParaRPr lang="vi-VN"/>
          </a:p>
        </p:txBody>
      </p:sp>
    </p:spTree>
    <p:extLst>
      <p:ext uri="{BB962C8B-B14F-4D97-AF65-F5344CB8AC3E}">
        <p14:creationId xmlns:p14="http://schemas.microsoft.com/office/powerpoint/2010/main" val="214154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DF7A4410-AC84-4FA9-8E87-1625C83251CC}" type="datetimeFigureOut">
              <a:rPr lang="vi-VN" smtClean="0"/>
              <a:t>20/09/2017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3EA612B-74BF-479E-AE36-572C44177576}" type="slidenum">
              <a:rPr lang="vi-VN" smtClean="0"/>
              <a:t>‹#›</a:t>
            </a:fld>
            <a:endParaRPr lang="vi-VN"/>
          </a:p>
        </p:txBody>
      </p:sp>
    </p:spTree>
    <p:extLst>
      <p:ext uri="{BB962C8B-B14F-4D97-AF65-F5344CB8AC3E}">
        <p14:creationId xmlns:p14="http://schemas.microsoft.com/office/powerpoint/2010/main" val="92255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DF7A4410-AC84-4FA9-8E87-1625C83251CC}" type="datetimeFigureOut">
              <a:rPr lang="vi-VN" smtClean="0"/>
              <a:t>20/09/2017</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13EA612B-74BF-479E-AE36-572C44177576}" type="slidenum">
              <a:rPr lang="vi-VN" smtClean="0"/>
              <a:t>‹#›</a:t>
            </a:fld>
            <a:endParaRPr lang="vi-VN"/>
          </a:p>
        </p:txBody>
      </p:sp>
    </p:spTree>
    <p:extLst>
      <p:ext uri="{BB962C8B-B14F-4D97-AF65-F5344CB8AC3E}">
        <p14:creationId xmlns:p14="http://schemas.microsoft.com/office/powerpoint/2010/main" val="7993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DF7A4410-AC84-4FA9-8E87-1625C83251CC}" type="datetimeFigureOut">
              <a:rPr lang="vi-VN" smtClean="0"/>
              <a:t>20/09/2017</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3EA612B-74BF-479E-AE36-572C44177576}" type="slidenum">
              <a:rPr lang="vi-VN" smtClean="0"/>
              <a:t>‹#›</a:t>
            </a:fld>
            <a:endParaRPr lang="vi-VN"/>
          </a:p>
        </p:txBody>
      </p:sp>
    </p:spTree>
    <p:extLst>
      <p:ext uri="{BB962C8B-B14F-4D97-AF65-F5344CB8AC3E}">
        <p14:creationId xmlns:p14="http://schemas.microsoft.com/office/powerpoint/2010/main" val="16151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A4410-AC84-4FA9-8E87-1625C83251CC}" type="datetimeFigureOut">
              <a:rPr lang="vi-VN" smtClean="0"/>
              <a:t>20/09/2017</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13EA612B-74BF-479E-AE36-572C44177576}" type="slidenum">
              <a:rPr lang="vi-VN" smtClean="0"/>
              <a:t>‹#›</a:t>
            </a:fld>
            <a:endParaRPr lang="vi-VN"/>
          </a:p>
        </p:txBody>
      </p:sp>
    </p:spTree>
    <p:extLst>
      <p:ext uri="{BB962C8B-B14F-4D97-AF65-F5344CB8AC3E}">
        <p14:creationId xmlns:p14="http://schemas.microsoft.com/office/powerpoint/2010/main" val="397929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7A4410-AC84-4FA9-8E87-1625C83251CC}" type="datetimeFigureOut">
              <a:rPr lang="vi-VN" smtClean="0"/>
              <a:t>20/09/2017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3EA612B-74BF-479E-AE36-572C44177576}" type="slidenum">
              <a:rPr lang="vi-VN" smtClean="0"/>
              <a:t>‹#›</a:t>
            </a:fld>
            <a:endParaRPr lang="vi-VN"/>
          </a:p>
        </p:txBody>
      </p:sp>
    </p:spTree>
    <p:extLst>
      <p:ext uri="{BB962C8B-B14F-4D97-AF65-F5344CB8AC3E}">
        <p14:creationId xmlns:p14="http://schemas.microsoft.com/office/powerpoint/2010/main" val="379512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7A4410-AC84-4FA9-8E87-1625C83251CC}" type="datetimeFigureOut">
              <a:rPr lang="vi-VN" smtClean="0"/>
              <a:t>20/09/2017</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3EA612B-74BF-479E-AE36-572C44177576}" type="slidenum">
              <a:rPr lang="vi-VN" smtClean="0"/>
              <a:t>‹#›</a:t>
            </a:fld>
            <a:endParaRPr lang="vi-VN"/>
          </a:p>
        </p:txBody>
      </p:sp>
    </p:spTree>
    <p:extLst>
      <p:ext uri="{BB962C8B-B14F-4D97-AF65-F5344CB8AC3E}">
        <p14:creationId xmlns:p14="http://schemas.microsoft.com/office/powerpoint/2010/main" val="1107272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A4410-AC84-4FA9-8E87-1625C83251CC}" type="datetimeFigureOut">
              <a:rPr lang="vi-VN" smtClean="0"/>
              <a:t>20/09/2017</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A612B-74BF-479E-AE36-572C44177576}" type="slidenum">
              <a:rPr lang="vi-VN" smtClean="0"/>
              <a:t>‹#›</a:t>
            </a:fld>
            <a:endParaRPr lang="vi-VN"/>
          </a:p>
        </p:txBody>
      </p:sp>
    </p:spTree>
    <p:extLst>
      <p:ext uri="{BB962C8B-B14F-4D97-AF65-F5344CB8AC3E}">
        <p14:creationId xmlns:p14="http://schemas.microsoft.com/office/powerpoint/2010/main" val="3338483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Rectangle 372"/>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9" name="Group 98"/>
          <p:cNvGrpSpPr/>
          <p:nvPr/>
        </p:nvGrpSpPr>
        <p:grpSpPr>
          <a:xfrm>
            <a:off x="-1588" y="118891"/>
            <a:ext cx="12198351" cy="4738687"/>
            <a:chOff x="-1588" y="6351"/>
            <a:chExt cx="12198351" cy="4738687"/>
          </a:xfrm>
          <a:solidFill>
            <a:schemeClr val="bg1">
              <a:lumMod val="95000"/>
            </a:schemeClr>
          </a:solidFill>
        </p:grpSpPr>
        <p:sp>
          <p:nvSpPr>
            <p:cNvPr id="100"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1"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9"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0"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1"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5"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6"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7"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8"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9"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4"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5"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6"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7"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8"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9"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0"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1"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62"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3" name="Rectangle 162"/>
          <p:cNvSpPr/>
          <p:nvPr/>
        </p:nvSpPr>
        <p:spPr>
          <a:xfrm rot="16200000">
            <a:off x="2903893" y="5804218"/>
            <a:ext cx="28821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4" name="Rectangle 163"/>
          <p:cNvSpPr/>
          <p:nvPr/>
        </p:nvSpPr>
        <p:spPr>
          <a:xfrm rot="16200000">
            <a:off x="4935894" y="5804216"/>
            <a:ext cx="288214"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5" name="Rectangle 164"/>
          <p:cNvSpPr/>
          <p:nvPr/>
        </p:nvSpPr>
        <p:spPr>
          <a:xfrm rot="16200000">
            <a:off x="6967893" y="5804219"/>
            <a:ext cx="288216"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6" name="Rectangle 165"/>
          <p:cNvSpPr/>
          <p:nvPr/>
        </p:nvSpPr>
        <p:spPr>
          <a:xfrm rot="16200000">
            <a:off x="8999890" y="5804215"/>
            <a:ext cx="288221"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7" name="Rectangle 166"/>
          <p:cNvSpPr/>
          <p:nvPr/>
        </p:nvSpPr>
        <p:spPr>
          <a:xfrm rot="16200000">
            <a:off x="11031889" y="5804212"/>
            <a:ext cx="288221" cy="20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8" name="Rectangle 167"/>
          <p:cNvSpPr/>
          <p:nvPr/>
        </p:nvSpPr>
        <p:spPr>
          <a:xfrm rot="16200000">
            <a:off x="871893" y="5804217"/>
            <a:ext cx="288218" cy="20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9" name="Group 168"/>
          <p:cNvGrpSpPr/>
          <p:nvPr/>
        </p:nvGrpSpPr>
        <p:grpSpPr>
          <a:xfrm rot="21406293">
            <a:off x="682287" y="3066232"/>
            <a:ext cx="2392363" cy="1470534"/>
            <a:chOff x="231775" y="-3298825"/>
            <a:chExt cx="4498976" cy="2765424"/>
          </a:xfrm>
          <a:solidFill>
            <a:schemeClr val="bg1">
              <a:alpha val="5000"/>
            </a:schemeClr>
          </a:solidFill>
        </p:grpSpPr>
        <p:sp>
          <p:nvSpPr>
            <p:cNvPr id="170"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1"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2"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3"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4"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5"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82" name="Picture 8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156155" cy="1039376"/>
          </a:xfrm>
          <a:prstGeom prst="rect">
            <a:avLst/>
          </a:prstGeom>
        </p:spPr>
      </p:pic>
      <p:sp>
        <p:nvSpPr>
          <p:cNvPr id="83" name="TextBox 82"/>
          <p:cNvSpPr txBox="1"/>
          <p:nvPr/>
        </p:nvSpPr>
        <p:spPr>
          <a:xfrm>
            <a:off x="4221804" y="216328"/>
            <a:ext cx="7576113" cy="523220"/>
          </a:xfrm>
          <a:prstGeom prst="rect">
            <a:avLst/>
          </a:prstGeom>
          <a:noFill/>
        </p:spPr>
        <p:txBody>
          <a:bodyPr wrap="none" rtlCol="0">
            <a:spAutoFit/>
          </a:bodyPr>
          <a:lstStyle/>
          <a:p>
            <a:r>
              <a:rPr lang="en-US" sz="2800" b="1" smtClean="0">
                <a:solidFill>
                  <a:schemeClr val="bg1"/>
                </a:solidFill>
                <a:latin typeface="Arial" panose="020B0604020202020204" pitchFamily="34" charset="0"/>
                <a:cs typeface="Arial" panose="020B0604020202020204" pitchFamily="34" charset="0"/>
              </a:rPr>
              <a:t>PHÂN TÍCH THIẾT KẾ HƯỚNG ĐỐI TƯỢNG</a:t>
            </a:r>
            <a:endParaRPr lang="vi-VN" sz="2800" b="1">
              <a:solidFill>
                <a:schemeClr val="bg1"/>
              </a:solidFill>
              <a:latin typeface="Arial" panose="020B0604020202020204" pitchFamily="34" charset="0"/>
              <a:cs typeface="Arial" panose="020B0604020202020204" pitchFamily="34" charset="0"/>
            </a:endParaRPr>
          </a:p>
        </p:txBody>
      </p:sp>
      <p:sp>
        <p:nvSpPr>
          <p:cNvPr id="84" name="TextBox 83"/>
          <p:cNvSpPr txBox="1"/>
          <p:nvPr/>
        </p:nvSpPr>
        <p:spPr>
          <a:xfrm>
            <a:off x="955544" y="1810260"/>
            <a:ext cx="10405990" cy="1754326"/>
          </a:xfrm>
          <a:prstGeom prst="rect">
            <a:avLst/>
          </a:prstGeom>
          <a:noFill/>
        </p:spPr>
        <p:txBody>
          <a:bodyPr wrap="none" rtlCol="0">
            <a:spAutoFit/>
          </a:bodyPr>
          <a:lstStyle/>
          <a:p>
            <a:pPr algn="ctr"/>
            <a:r>
              <a:rPr lang="en-US" sz="5400" b="1" err="1" smtClean="0">
                <a:solidFill>
                  <a:schemeClr val="bg1"/>
                </a:solidFill>
                <a:latin typeface="+mj-lt"/>
              </a:rPr>
              <a:t>Xây</a:t>
            </a:r>
            <a:r>
              <a:rPr lang="en-US" sz="5400" b="1" smtClean="0">
                <a:solidFill>
                  <a:schemeClr val="bg1"/>
                </a:solidFill>
                <a:latin typeface="+mj-lt"/>
              </a:rPr>
              <a:t> </a:t>
            </a:r>
            <a:r>
              <a:rPr lang="en-US" sz="5400" b="1" err="1" smtClean="0">
                <a:solidFill>
                  <a:schemeClr val="bg1"/>
                </a:solidFill>
                <a:latin typeface="+mj-lt"/>
              </a:rPr>
              <a:t>dựng</a:t>
            </a:r>
            <a:r>
              <a:rPr lang="en-US" sz="5400" b="1" smtClean="0">
                <a:solidFill>
                  <a:schemeClr val="bg1"/>
                </a:solidFill>
                <a:latin typeface="+mj-lt"/>
              </a:rPr>
              <a:t> </a:t>
            </a:r>
            <a:r>
              <a:rPr lang="en-US" sz="5400" b="1" err="1" smtClean="0">
                <a:solidFill>
                  <a:schemeClr val="bg1"/>
                </a:solidFill>
                <a:latin typeface="+mj-lt"/>
              </a:rPr>
              <a:t>hệ</a:t>
            </a:r>
            <a:r>
              <a:rPr lang="en-US" sz="5400" b="1" smtClean="0">
                <a:solidFill>
                  <a:schemeClr val="bg1"/>
                </a:solidFill>
                <a:latin typeface="+mj-lt"/>
              </a:rPr>
              <a:t> </a:t>
            </a:r>
            <a:r>
              <a:rPr lang="en-US" sz="5400" b="1" err="1" smtClean="0">
                <a:solidFill>
                  <a:schemeClr val="bg1"/>
                </a:solidFill>
                <a:latin typeface="+mj-lt"/>
              </a:rPr>
              <a:t>thống</a:t>
            </a:r>
            <a:r>
              <a:rPr lang="en-US" sz="5400" b="1" smtClean="0">
                <a:solidFill>
                  <a:schemeClr val="bg1"/>
                </a:solidFill>
                <a:latin typeface="+mj-lt"/>
              </a:rPr>
              <a:t> </a:t>
            </a:r>
            <a:r>
              <a:rPr lang="en-US" sz="5400" b="1" err="1" smtClean="0">
                <a:solidFill>
                  <a:schemeClr val="bg1"/>
                </a:solidFill>
                <a:latin typeface="+mj-lt"/>
              </a:rPr>
              <a:t>quản</a:t>
            </a:r>
            <a:r>
              <a:rPr lang="en-US" sz="5400" b="1" smtClean="0">
                <a:solidFill>
                  <a:schemeClr val="bg1"/>
                </a:solidFill>
                <a:latin typeface="+mj-lt"/>
              </a:rPr>
              <a:t> </a:t>
            </a:r>
            <a:r>
              <a:rPr lang="en-US" sz="5400" b="1" err="1" smtClean="0">
                <a:solidFill>
                  <a:schemeClr val="bg1"/>
                </a:solidFill>
                <a:latin typeface="+mj-lt"/>
              </a:rPr>
              <a:t>lý</a:t>
            </a:r>
            <a:r>
              <a:rPr lang="en-US" sz="5400" b="1" smtClean="0">
                <a:solidFill>
                  <a:schemeClr val="bg1"/>
                </a:solidFill>
                <a:latin typeface="+mj-lt"/>
              </a:rPr>
              <a:t> </a:t>
            </a:r>
          </a:p>
          <a:p>
            <a:pPr algn="ctr"/>
            <a:r>
              <a:rPr lang="en-US" sz="5400" b="1" err="1" smtClean="0">
                <a:solidFill>
                  <a:schemeClr val="bg1"/>
                </a:solidFill>
                <a:latin typeface="+mj-lt"/>
              </a:rPr>
              <a:t>mua</a:t>
            </a:r>
            <a:r>
              <a:rPr lang="en-US" sz="5400" b="1" smtClean="0">
                <a:solidFill>
                  <a:schemeClr val="bg1"/>
                </a:solidFill>
                <a:latin typeface="+mj-lt"/>
              </a:rPr>
              <a:t> </a:t>
            </a:r>
            <a:r>
              <a:rPr lang="en-US" sz="5400" b="1" err="1" smtClean="0">
                <a:solidFill>
                  <a:schemeClr val="bg1"/>
                </a:solidFill>
                <a:latin typeface="+mj-lt"/>
              </a:rPr>
              <a:t>bán</a:t>
            </a:r>
            <a:r>
              <a:rPr lang="en-US" sz="5400" b="1" smtClean="0">
                <a:solidFill>
                  <a:schemeClr val="bg1"/>
                </a:solidFill>
                <a:latin typeface="+mj-lt"/>
              </a:rPr>
              <a:t> </a:t>
            </a:r>
            <a:r>
              <a:rPr lang="en-US" sz="5400" b="1" err="1" smtClean="0">
                <a:solidFill>
                  <a:schemeClr val="bg1"/>
                </a:solidFill>
                <a:latin typeface="+mj-lt"/>
              </a:rPr>
              <a:t>máy</a:t>
            </a:r>
            <a:r>
              <a:rPr lang="en-US" sz="5400" b="1" smtClean="0">
                <a:solidFill>
                  <a:schemeClr val="bg1"/>
                </a:solidFill>
                <a:latin typeface="+mj-lt"/>
              </a:rPr>
              <a:t> </a:t>
            </a:r>
            <a:r>
              <a:rPr lang="en-US" sz="5400" b="1" err="1" smtClean="0">
                <a:solidFill>
                  <a:schemeClr val="bg1"/>
                </a:solidFill>
                <a:latin typeface="+mj-lt"/>
              </a:rPr>
              <a:t>tính</a:t>
            </a:r>
            <a:r>
              <a:rPr lang="en-US" sz="5400" b="1">
                <a:solidFill>
                  <a:schemeClr val="bg1"/>
                </a:solidFill>
                <a:latin typeface="+mj-lt"/>
              </a:rPr>
              <a:t> </a:t>
            </a:r>
            <a:r>
              <a:rPr lang="en-US" sz="5400" b="1" err="1" smtClean="0">
                <a:solidFill>
                  <a:schemeClr val="bg1"/>
                </a:solidFill>
                <a:latin typeface="+mj-lt"/>
              </a:rPr>
              <a:t>công</a:t>
            </a:r>
            <a:r>
              <a:rPr lang="en-US" sz="5400" b="1" smtClean="0">
                <a:solidFill>
                  <a:schemeClr val="bg1"/>
                </a:solidFill>
                <a:latin typeface="+mj-lt"/>
              </a:rPr>
              <a:t> ty </a:t>
            </a:r>
            <a:r>
              <a:rPr lang="en-US" sz="5400" b="1" err="1" smtClean="0">
                <a:solidFill>
                  <a:schemeClr val="bg1"/>
                </a:solidFill>
                <a:latin typeface="+mj-lt"/>
              </a:rPr>
              <a:t>Hoàng</a:t>
            </a:r>
            <a:r>
              <a:rPr lang="en-US" sz="5400" b="1" smtClean="0">
                <a:solidFill>
                  <a:schemeClr val="bg1"/>
                </a:solidFill>
                <a:latin typeface="+mj-lt"/>
              </a:rPr>
              <a:t> </a:t>
            </a:r>
            <a:r>
              <a:rPr lang="en-US" sz="5400" b="1" err="1" smtClean="0">
                <a:solidFill>
                  <a:schemeClr val="bg1"/>
                </a:solidFill>
                <a:latin typeface="+mj-lt"/>
              </a:rPr>
              <a:t>Anh</a:t>
            </a:r>
            <a:endParaRPr lang="vi-VN" sz="5400" b="1">
              <a:solidFill>
                <a:schemeClr val="bg1"/>
              </a:solidFill>
              <a:latin typeface="+mj-lt"/>
            </a:endParaRPr>
          </a:p>
        </p:txBody>
      </p:sp>
      <p:sp>
        <p:nvSpPr>
          <p:cNvPr id="85" name="TextBox 84"/>
          <p:cNvSpPr txBox="1"/>
          <p:nvPr/>
        </p:nvSpPr>
        <p:spPr>
          <a:xfrm>
            <a:off x="4973983" y="4324066"/>
            <a:ext cx="2765501" cy="461665"/>
          </a:xfrm>
          <a:prstGeom prst="rect">
            <a:avLst/>
          </a:prstGeom>
          <a:noFill/>
        </p:spPr>
        <p:txBody>
          <a:bodyPr wrap="none" rtlCol="0">
            <a:spAutoFit/>
          </a:bodyPr>
          <a:lstStyle/>
          <a:p>
            <a:r>
              <a:rPr lang="vi-VN" sz="2400" b="1" u="sng">
                <a:solidFill>
                  <a:schemeClr val="bg1"/>
                </a:solidFill>
              </a:rPr>
              <a:t>Danh sách nhóm:</a:t>
            </a:r>
          </a:p>
        </p:txBody>
      </p:sp>
      <p:sp>
        <p:nvSpPr>
          <p:cNvPr id="86" name="TextBox 85"/>
          <p:cNvSpPr txBox="1"/>
          <p:nvPr/>
        </p:nvSpPr>
        <p:spPr>
          <a:xfrm>
            <a:off x="4921929" y="4785731"/>
            <a:ext cx="3531608" cy="1569660"/>
          </a:xfrm>
          <a:prstGeom prst="rect">
            <a:avLst/>
          </a:prstGeom>
          <a:noFill/>
        </p:spPr>
        <p:txBody>
          <a:bodyPr wrap="none" rtlCol="0">
            <a:spAutoFit/>
          </a:bodyPr>
          <a:lstStyle/>
          <a:p>
            <a:pPr marL="342900" indent="-342900">
              <a:buAutoNum type="arabicPeriod"/>
            </a:pPr>
            <a:r>
              <a:rPr lang="en-US" sz="2400" i="1" err="1" smtClean="0">
                <a:solidFill>
                  <a:schemeClr val="bg1"/>
                </a:solidFill>
                <a:latin typeface="Tahoma" panose="020B0604030504040204" pitchFamily="34" charset="0"/>
                <a:ea typeface="Tahoma" panose="020B0604030504040204" pitchFamily="34" charset="0"/>
                <a:cs typeface="Tahoma" panose="020B0604030504040204" pitchFamily="34" charset="0"/>
              </a:rPr>
              <a:t>Hoàng</a:t>
            </a:r>
            <a:r>
              <a:rPr lang="en-US" sz="2400" i="1"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400" i="1" err="1" smtClean="0">
                <a:solidFill>
                  <a:schemeClr val="bg1"/>
                </a:solidFill>
                <a:latin typeface="Tahoma" panose="020B0604030504040204" pitchFamily="34" charset="0"/>
                <a:ea typeface="Tahoma" panose="020B0604030504040204" pitchFamily="34" charset="0"/>
                <a:cs typeface="Tahoma" panose="020B0604030504040204" pitchFamily="34" charset="0"/>
              </a:rPr>
              <a:t>Văn</a:t>
            </a:r>
            <a:r>
              <a:rPr lang="en-US" sz="2400" i="1"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400" i="1" err="1" smtClean="0">
                <a:solidFill>
                  <a:schemeClr val="bg1"/>
                </a:solidFill>
                <a:latin typeface="Tahoma" panose="020B0604030504040204" pitchFamily="34" charset="0"/>
                <a:ea typeface="Tahoma" panose="020B0604030504040204" pitchFamily="34" charset="0"/>
                <a:cs typeface="Tahoma" panose="020B0604030504040204" pitchFamily="34" charset="0"/>
              </a:rPr>
              <a:t>Việt</a:t>
            </a:r>
            <a:endParaRPr lang="vi-VN" sz="2400" i="1">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en-US" sz="2400" i="1" err="1" smtClean="0">
                <a:solidFill>
                  <a:schemeClr val="bg1"/>
                </a:solidFill>
                <a:latin typeface="Tahoma" panose="020B0604030504040204" pitchFamily="34" charset="0"/>
                <a:ea typeface="Tahoma" panose="020B0604030504040204" pitchFamily="34" charset="0"/>
                <a:cs typeface="Tahoma" panose="020B0604030504040204" pitchFamily="34" charset="0"/>
              </a:rPr>
              <a:t>Trương</a:t>
            </a:r>
            <a:r>
              <a:rPr lang="en-US" sz="2400" i="1"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400" i="1" err="1" smtClean="0">
                <a:solidFill>
                  <a:schemeClr val="bg1"/>
                </a:solidFill>
                <a:latin typeface="Tahoma" panose="020B0604030504040204" pitchFamily="34" charset="0"/>
                <a:ea typeface="Tahoma" panose="020B0604030504040204" pitchFamily="34" charset="0"/>
                <a:cs typeface="Tahoma" panose="020B0604030504040204" pitchFamily="34" charset="0"/>
              </a:rPr>
              <a:t>Hoàng</a:t>
            </a:r>
            <a:r>
              <a:rPr lang="en-US" sz="2400" i="1"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400" i="1" err="1" smtClean="0">
                <a:solidFill>
                  <a:schemeClr val="bg1"/>
                </a:solidFill>
                <a:latin typeface="Tahoma" panose="020B0604030504040204" pitchFamily="34" charset="0"/>
                <a:ea typeface="Tahoma" panose="020B0604030504040204" pitchFamily="34" charset="0"/>
                <a:cs typeface="Tahoma" panose="020B0604030504040204" pitchFamily="34" charset="0"/>
              </a:rPr>
              <a:t>Thiện</a:t>
            </a:r>
            <a:endParaRPr lang="en-US" sz="2400" i="1"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en-US" sz="2400" i="1" err="1" smtClean="0">
                <a:solidFill>
                  <a:schemeClr val="bg1"/>
                </a:solidFill>
                <a:latin typeface="Tahoma" panose="020B0604030504040204" pitchFamily="34" charset="0"/>
                <a:ea typeface="Tahoma" panose="020B0604030504040204" pitchFamily="34" charset="0"/>
                <a:cs typeface="Tahoma" panose="020B0604030504040204" pitchFamily="34" charset="0"/>
              </a:rPr>
              <a:t>Phùng</a:t>
            </a:r>
            <a:r>
              <a:rPr lang="en-US" sz="2400" i="1"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400" i="1" err="1" smtClean="0">
                <a:solidFill>
                  <a:schemeClr val="bg1"/>
                </a:solidFill>
                <a:latin typeface="Tahoma" panose="020B0604030504040204" pitchFamily="34" charset="0"/>
                <a:ea typeface="Tahoma" panose="020B0604030504040204" pitchFamily="34" charset="0"/>
                <a:cs typeface="Tahoma" panose="020B0604030504040204" pitchFamily="34" charset="0"/>
              </a:rPr>
              <a:t>Thị</a:t>
            </a:r>
            <a:r>
              <a:rPr lang="en-US" sz="2400" i="1"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400" i="1" err="1" smtClean="0">
                <a:solidFill>
                  <a:schemeClr val="bg1"/>
                </a:solidFill>
                <a:latin typeface="Tahoma" panose="020B0604030504040204" pitchFamily="34" charset="0"/>
                <a:ea typeface="Tahoma" panose="020B0604030504040204" pitchFamily="34" charset="0"/>
                <a:cs typeface="Tahoma" panose="020B0604030504040204" pitchFamily="34" charset="0"/>
              </a:rPr>
              <a:t>Thùy</a:t>
            </a:r>
            <a:r>
              <a:rPr lang="en-US" sz="2400" i="1"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2400" i="1" err="1" smtClean="0">
                <a:solidFill>
                  <a:schemeClr val="bg1"/>
                </a:solidFill>
                <a:latin typeface="Tahoma" panose="020B0604030504040204" pitchFamily="34" charset="0"/>
                <a:ea typeface="Tahoma" panose="020B0604030504040204" pitchFamily="34" charset="0"/>
                <a:cs typeface="Tahoma" panose="020B0604030504040204" pitchFamily="34" charset="0"/>
              </a:rPr>
              <a:t>Trang</a:t>
            </a:r>
            <a:endParaRPr lang="vi-VN" sz="2400" i="1">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vi-VN" sz="2400" i="1">
                <a:solidFill>
                  <a:schemeClr val="bg1"/>
                </a:solidFill>
                <a:latin typeface="Tahoma" panose="020B0604030504040204" pitchFamily="34" charset="0"/>
                <a:ea typeface="Tahoma" panose="020B0604030504040204" pitchFamily="34" charset="0"/>
                <a:cs typeface="Tahoma" panose="020B0604030504040204" pitchFamily="34" charset="0"/>
              </a:rPr>
              <a:t>Nguyễn </a:t>
            </a:r>
            <a:r>
              <a:rPr lang="en-US" sz="2400" i="1" smtClean="0">
                <a:solidFill>
                  <a:schemeClr val="bg1"/>
                </a:solidFill>
                <a:latin typeface="Tahoma" panose="020B0604030504040204" pitchFamily="34" charset="0"/>
                <a:ea typeface="Tahoma" panose="020B0604030504040204" pitchFamily="34" charset="0"/>
                <a:cs typeface="Tahoma" panose="020B0604030504040204" pitchFamily="34" charset="0"/>
              </a:rPr>
              <a:t>Trí Định</a:t>
            </a:r>
            <a:endParaRPr lang="vi-VN" sz="2400" i="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7" name="TextBox 86"/>
          <p:cNvSpPr txBox="1"/>
          <p:nvPr/>
        </p:nvSpPr>
        <p:spPr>
          <a:xfrm>
            <a:off x="7666663" y="3585657"/>
            <a:ext cx="3994235" cy="461665"/>
          </a:xfrm>
          <a:prstGeom prst="rect">
            <a:avLst/>
          </a:prstGeom>
          <a:noFill/>
        </p:spPr>
        <p:txBody>
          <a:bodyPr wrap="none" rtlCol="0">
            <a:spAutoFit/>
          </a:bodyPr>
          <a:lstStyle/>
          <a:p>
            <a:r>
              <a:rPr lang="en-US" sz="2400" u="sng">
                <a:solidFill>
                  <a:schemeClr val="bg1"/>
                </a:solidFill>
                <a:latin typeface="Times New Roman" panose="02020603050405020304" pitchFamily="18" charset="0"/>
                <a:cs typeface="Times New Roman" panose="02020603050405020304" pitchFamily="18" charset="0"/>
              </a:rPr>
              <a:t>GVHD:</a:t>
            </a:r>
            <a:r>
              <a:rPr lang="en-US" sz="2400">
                <a:solidFill>
                  <a:schemeClr val="bg1"/>
                </a:solidFill>
                <a:latin typeface="Times New Roman" panose="02020603050405020304" pitchFamily="18" charset="0"/>
                <a:cs typeface="Times New Roman" panose="02020603050405020304" pitchFamily="18" charset="0"/>
              </a:rPr>
              <a:t> </a:t>
            </a:r>
            <a:r>
              <a:rPr lang="en-US" sz="2400" b="1" err="1" smtClean="0">
                <a:solidFill>
                  <a:schemeClr val="bg1"/>
                </a:solidFill>
                <a:latin typeface="Times New Roman" panose="02020603050405020304" pitchFamily="18" charset="0"/>
                <a:cs typeface="Times New Roman" panose="02020603050405020304" pitchFamily="18" charset="0"/>
              </a:rPr>
              <a:t>Lê</a:t>
            </a:r>
            <a:r>
              <a:rPr lang="en-US" sz="2400" b="1" smtClean="0">
                <a:solidFill>
                  <a:schemeClr val="bg1"/>
                </a:solidFill>
                <a:latin typeface="Times New Roman" panose="02020603050405020304" pitchFamily="18" charset="0"/>
                <a:cs typeface="Times New Roman" panose="02020603050405020304" pitchFamily="18" charset="0"/>
              </a:rPr>
              <a:t> </a:t>
            </a:r>
            <a:r>
              <a:rPr lang="en-US" sz="2400" b="1" err="1" smtClean="0">
                <a:solidFill>
                  <a:schemeClr val="bg1"/>
                </a:solidFill>
                <a:latin typeface="Times New Roman" panose="02020603050405020304" pitchFamily="18" charset="0"/>
                <a:cs typeface="Times New Roman" panose="02020603050405020304" pitchFamily="18" charset="0"/>
              </a:rPr>
              <a:t>Thị</a:t>
            </a:r>
            <a:r>
              <a:rPr lang="en-US" sz="2400" b="1" smtClean="0">
                <a:solidFill>
                  <a:schemeClr val="bg1"/>
                </a:solidFill>
                <a:latin typeface="Times New Roman" panose="02020603050405020304" pitchFamily="18" charset="0"/>
                <a:cs typeface="Times New Roman" panose="02020603050405020304" pitchFamily="18" charset="0"/>
              </a:rPr>
              <a:t> Minh </a:t>
            </a:r>
            <a:r>
              <a:rPr lang="en-US" sz="2400" b="1" err="1" smtClean="0">
                <a:solidFill>
                  <a:schemeClr val="bg1"/>
                </a:solidFill>
                <a:latin typeface="Times New Roman" panose="02020603050405020304" pitchFamily="18" charset="0"/>
                <a:cs typeface="Times New Roman" panose="02020603050405020304" pitchFamily="18" charset="0"/>
              </a:rPr>
              <a:t>Nguyện</a:t>
            </a:r>
            <a:endParaRPr lang="vi-VN" sz="24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2243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withEffect">
                                  <p:stCondLst>
                                    <p:cond delay="0"/>
                                  </p:stCondLst>
                                  <p:childTnLst>
                                    <p:animRot by="120000">
                                      <p:cBhvr>
                                        <p:cTn id="6" dur="100" fill="hold">
                                          <p:stCondLst>
                                            <p:cond delay="0"/>
                                          </p:stCondLst>
                                        </p:cTn>
                                        <p:tgtEl>
                                          <p:spTgt spid="84"/>
                                        </p:tgtEl>
                                        <p:attrNameLst>
                                          <p:attrName>r</p:attrName>
                                        </p:attrNameLst>
                                      </p:cBhvr>
                                    </p:animRot>
                                    <p:animRot by="-240000">
                                      <p:cBhvr>
                                        <p:cTn id="7" dur="200" fill="hold">
                                          <p:stCondLst>
                                            <p:cond delay="200"/>
                                          </p:stCondLst>
                                        </p:cTn>
                                        <p:tgtEl>
                                          <p:spTgt spid="84"/>
                                        </p:tgtEl>
                                        <p:attrNameLst>
                                          <p:attrName>r</p:attrName>
                                        </p:attrNameLst>
                                      </p:cBhvr>
                                    </p:animRot>
                                    <p:animRot by="240000">
                                      <p:cBhvr>
                                        <p:cTn id="8" dur="200" fill="hold">
                                          <p:stCondLst>
                                            <p:cond delay="400"/>
                                          </p:stCondLst>
                                        </p:cTn>
                                        <p:tgtEl>
                                          <p:spTgt spid="84"/>
                                        </p:tgtEl>
                                        <p:attrNameLst>
                                          <p:attrName>r</p:attrName>
                                        </p:attrNameLst>
                                      </p:cBhvr>
                                    </p:animRot>
                                    <p:animRot by="-240000">
                                      <p:cBhvr>
                                        <p:cTn id="9" dur="200" fill="hold">
                                          <p:stCondLst>
                                            <p:cond delay="600"/>
                                          </p:stCondLst>
                                        </p:cTn>
                                        <p:tgtEl>
                                          <p:spTgt spid="84"/>
                                        </p:tgtEl>
                                        <p:attrNameLst>
                                          <p:attrName>r</p:attrName>
                                        </p:attrNameLst>
                                      </p:cBhvr>
                                    </p:animRot>
                                    <p:animRot by="120000">
                                      <p:cBhvr>
                                        <p:cTn id="10" dur="200" fill="hold">
                                          <p:stCondLst>
                                            <p:cond delay="800"/>
                                          </p:stCondLst>
                                        </p:cTn>
                                        <p:tgtEl>
                                          <p:spTgt spid="84"/>
                                        </p:tgtEl>
                                        <p:attrNameLst>
                                          <p:attrName>r</p:attrName>
                                        </p:attrNameLst>
                                      </p:cBhvr>
                                    </p:animRo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9"/>
                                        </p:tgtEl>
                                        <p:attrNameLst>
                                          <p:attrName>style.visibility</p:attrName>
                                        </p:attrNameLst>
                                      </p:cBhvr>
                                      <p:to>
                                        <p:strVal val="visible"/>
                                      </p:to>
                                    </p:set>
                                    <p:animEffect transition="in" filter="fade">
                                      <p:cBhvr>
                                        <p:cTn id="14" dur="500"/>
                                        <p:tgtEl>
                                          <p:spTgt spid="99"/>
                                        </p:tgtEl>
                                      </p:cBhvr>
                                    </p:animEffect>
                                  </p:childTnLst>
                                </p:cTn>
                              </p:par>
                              <p:par>
                                <p:cTn id="15" presetID="47" presetClass="entr" presetSubtype="0" fill="hold" grpId="0" nodeType="withEffect">
                                  <p:stCondLst>
                                    <p:cond delay="50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anim calcmode="lin" valueType="num">
                                      <p:cBhvr>
                                        <p:cTn id="18" dur="1000" fill="hold"/>
                                        <p:tgtEl>
                                          <p:spTgt spid="162"/>
                                        </p:tgtEl>
                                        <p:attrNameLst>
                                          <p:attrName>ppt_x</p:attrName>
                                        </p:attrNameLst>
                                      </p:cBhvr>
                                      <p:tavLst>
                                        <p:tav tm="0">
                                          <p:val>
                                            <p:strVal val="#ppt_x"/>
                                          </p:val>
                                        </p:tav>
                                        <p:tav tm="100000">
                                          <p:val>
                                            <p:strVal val="#ppt_x"/>
                                          </p:val>
                                        </p:tav>
                                      </p:tavLst>
                                    </p:anim>
                                    <p:anim calcmode="lin" valueType="num">
                                      <p:cBhvr>
                                        <p:cTn id="19" dur="1000" fill="hold"/>
                                        <p:tgtEl>
                                          <p:spTgt spid="162"/>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1500"/>
                                  </p:stCondLst>
                                  <p:childTnLst>
                                    <p:set>
                                      <p:cBhvr>
                                        <p:cTn id="21" dur="1" fill="hold">
                                          <p:stCondLst>
                                            <p:cond delay="0"/>
                                          </p:stCondLst>
                                        </p:cTn>
                                        <p:tgtEl>
                                          <p:spTgt spid="169"/>
                                        </p:tgtEl>
                                        <p:attrNameLst>
                                          <p:attrName>style.visibility</p:attrName>
                                        </p:attrNameLst>
                                      </p:cBhvr>
                                      <p:to>
                                        <p:strVal val="visible"/>
                                      </p:to>
                                    </p:set>
                                    <p:animEffect transition="in" filter="fade">
                                      <p:cBhvr>
                                        <p:cTn id="22" dur="1000"/>
                                        <p:tgtEl>
                                          <p:spTgt spid="169"/>
                                        </p:tgtEl>
                                      </p:cBhvr>
                                    </p:animEffect>
                                  </p:childTnLst>
                                </p:cTn>
                              </p:par>
                            </p:childTnLst>
                          </p:cTn>
                        </p:par>
                        <p:par>
                          <p:cTn id="23" fill="hold">
                            <p:stCondLst>
                              <p:cond delay="3500"/>
                            </p:stCondLst>
                            <p:childTnLst>
                              <p:par>
                                <p:cTn id="24" presetID="37" presetClass="entr" presetSubtype="0" repeatCount="indefinite" fill="hold" grpId="0" nodeType="afterEffect">
                                  <p:stCondLst>
                                    <p:cond delay="0"/>
                                  </p:stCondLst>
                                  <p:childTnLst>
                                    <p:set>
                                      <p:cBhvr>
                                        <p:cTn id="25" dur="1" fill="hold">
                                          <p:stCondLst>
                                            <p:cond delay="0"/>
                                          </p:stCondLst>
                                        </p:cTn>
                                        <p:tgtEl>
                                          <p:spTgt spid="168"/>
                                        </p:tgtEl>
                                        <p:attrNameLst>
                                          <p:attrName>style.visibility</p:attrName>
                                        </p:attrNameLst>
                                      </p:cBhvr>
                                      <p:to>
                                        <p:strVal val="visible"/>
                                      </p:to>
                                    </p:set>
                                    <p:animEffect transition="in" filter="fade">
                                      <p:cBhvr>
                                        <p:cTn id="26" dur="1000"/>
                                        <p:tgtEl>
                                          <p:spTgt spid="168"/>
                                        </p:tgtEl>
                                      </p:cBhvr>
                                    </p:animEffect>
                                    <p:anim calcmode="lin" valueType="num">
                                      <p:cBhvr>
                                        <p:cTn id="27" dur="1000" fill="hold"/>
                                        <p:tgtEl>
                                          <p:spTgt spid="168"/>
                                        </p:tgtEl>
                                        <p:attrNameLst>
                                          <p:attrName>ppt_x</p:attrName>
                                        </p:attrNameLst>
                                      </p:cBhvr>
                                      <p:tavLst>
                                        <p:tav tm="0">
                                          <p:val>
                                            <p:strVal val="#ppt_x"/>
                                          </p:val>
                                        </p:tav>
                                        <p:tav tm="100000">
                                          <p:val>
                                            <p:strVal val="#ppt_x"/>
                                          </p:val>
                                        </p:tav>
                                      </p:tavLst>
                                    </p:anim>
                                    <p:anim calcmode="lin" valueType="num">
                                      <p:cBhvr>
                                        <p:cTn id="28" dur="900" decel="100000" fill="hold"/>
                                        <p:tgtEl>
                                          <p:spTgt spid="168"/>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68"/>
                                        </p:tgtEl>
                                        <p:attrNameLst>
                                          <p:attrName>ppt_y</p:attrName>
                                        </p:attrNameLst>
                                      </p:cBhvr>
                                      <p:tavLst>
                                        <p:tav tm="0">
                                          <p:val>
                                            <p:strVal val="#ppt_y-.03"/>
                                          </p:val>
                                        </p:tav>
                                        <p:tav tm="100000">
                                          <p:val>
                                            <p:strVal val="#ppt_y"/>
                                          </p:val>
                                        </p:tav>
                                      </p:tavLst>
                                    </p:anim>
                                  </p:childTnLst>
                                </p:cTn>
                              </p:par>
                              <p:par>
                                <p:cTn id="30" presetID="37" presetClass="entr" presetSubtype="0" repeatCount="indefinite" fill="hold" grpId="0" nodeType="withEffect">
                                  <p:stCondLst>
                                    <p:cond delay="100"/>
                                  </p:stCondLst>
                                  <p:childTnLst>
                                    <p:set>
                                      <p:cBhvr>
                                        <p:cTn id="31" dur="1" fill="hold">
                                          <p:stCondLst>
                                            <p:cond delay="0"/>
                                          </p:stCondLst>
                                        </p:cTn>
                                        <p:tgtEl>
                                          <p:spTgt spid="163"/>
                                        </p:tgtEl>
                                        <p:attrNameLst>
                                          <p:attrName>style.visibility</p:attrName>
                                        </p:attrNameLst>
                                      </p:cBhvr>
                                      <p:to>
                                        <p:strVal val="visible"/>
                                      </p:to>
                                    </p:set>
                                    <p:animEffect transition="in" filter="fade">
                                      <p:cBhvr>
                                        <p:cTn id="32" dur="1000"/>
                                        <p:tgtEl>
                                          <p:spTgt spid="163"/>
                                        </p:tgtEl>
                                      </p:cBhvr>
                                    </p:animEffect>
                                    <p:anim calcmode="lin" valueType="num">
                                      <p:cBhvr>
                                        <p:cTn id="33" dur="1000" fill="hold"/>
                                        <p:tgtEl>
                                          <p:spTgt spid="163"/>
                                        </p:tgtEl>
                                        <p:attrNameLst>
                                          <p:attrName>ppt_x</p:attrName>
                                        </p:attrNameLst>
                                      </p:cBhvr>
                                      <p:tavLst>
                                        <p:tav tm="0">
                                          <p:val>
                                            <p:strVal val="#ppt_x"/>
                                          </p:val>
                                        </p:tav>
                                        <p:tav tm="100000">
                                          <p:val>
                                            <p:strVal val="#ppt_x"/>
                                          </p:val>
                                        </p:tav>
                                      </p:tavLst>
                                    </p:anim>
                                    <p:anim calcmode="lin" valueType="num">
                                      <p:cBhvr>
                                        <p:cTn id="34" dur="900" decel="100000" fill="hold"/>
                                        <p:tgtEl>
                                          <p:spTgt spid="163"/>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63"/>
                                        </p:tgtEl>
                                        <p:attrNameLst>
                                          <p:attrName>ppt_y</p:attrName>
                                        </p:attrNameLst>
                                      </p:cBhvr>
                                      <p:tavLst>
                                        <p:tav tm="0">
                                          <p:val>
                                            <p:strVal val="#ppt_y-.03"/>
                                          </p:val>
                                        </p:tav>
                                        <p:tav tm="100000">
                                          <p:val>
                                            <p:strVal val="#ppt_y"/>
                                          </p:val>
                                        </p:tav>
                                      </p:tavLst>
                                    </p:anim>
                                  </p:childTnLst>
                                </p:cTn>
                              </p:par>
                              <p:par>
                                <p:cTn id="36" presetID="37" presetClass="entr" presetSubtype="0" repeatCount="indefinite" fill="hold" grpId="0" nodeType="withEffect">
                                  <p:stCondLst>
                                    <p:cond delay="200"/>
                                  </p:stCondLst>
                                  <p:childTnLst>
                                    <p:set>
                                      <p:cBhvr>
                                        <p:cTn id="37" dur="1" fill="hold">
                                          <p:stCondLst>
                                            <p:cond delay="0"/>
                                          </p:stCondLst>
                                        </p:cTn>
                                        <p:tgtEl>
                                          <p:spTgt spid="164"/>
                                        </p:tgtEl>
                                        <p:attrNameLst>
                                          <p:attrName>style.visibility</p:attrName>
                                        </p:attrNameLst>
                                      </p:cBhvr>
                                      <p:to>
                                        <p:strVal val="visible"/>
                                      </p:to>
                                    </p:set>
                                    <p:animEffect transition="in" filter="fade">
                                      <p:cBhvr>
                                        <p:cTn id="38" dur="1000"/>
                                        <p:tgtEl>
                                          <p:spTgt spid="164"/>
                                        </p:tgtEl>
                                      </p:cBhvr>
                                    </p:animEffect>
                                    <p:anim calcmode="lin" valueType="num">
                                      <p:cBhvr>
                                        <p:cTn id="39" dur="1000" fill="hold"/>
                                        <p:tgtEl>
                                          <p:spTgt spid="164"/>
                                        </p:tgtEl>
                                        <p:attrNameLst>
                                          <p:attrName>ppt_x</p:attrName>
                                        </p:attrNameLst>
                                      </p:cBhvr>
                                      <p:tavLst>
                                        <p:tav tm="0">
                                          <p:val>
                                            <p:strVal val="#ppt_x"/>
                                          </p:val>
                                        </p:tav>
                                        <p:tav tm="100000">
                                          <p:val>
                                            <p:strVal val="#ppt_x"/>
                                          </p:val>
                                        </p:tav>
                                      </p:tavLst>
                                    </p:anim>
                                    <p:anim calcmode="lin" valueType="num">
                                      <p:cBhvr>
                                        <p:cTn id="40" dur="900" decel="100000" fill="hold"/>
                                        <p:tgtEl>
                                          <p:spTgt spid="164"/>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164"/>
                                        </p:tgtEl>
                                        <p:attrNameLst>
                                          <p:attrName>ppt_y</p:attrName>
                                        </p:attrNameLst>
                                      </p:cBhvr>
                                      <p:tavLst>
                                        <p:tav tm="0">
                                          <p:val>
                                            <p:strVal val="#ppt_y-.03"/>
                                          </p:val>
                                        </p:tav>
                                        <p:tav tm="100000">
                                          <p:val>
                                            <p:strVal val="#ppt_y"/>
                                          </p:val>
                                        </p:tav>
                                      </p:tavLst>
                                    </p:anim>
                                  </p:childTnLst>
                                </p:cTn>
                              </p:par>
                              <p:par>
                                <p:cTn id="42" presetID="37" presetClass="entr" presetSubtype="0" repeatCount="indefinite" fill="hold" grpId="0" nodeType="withEffect">
                                  <p:stCondLst>
                                    <p:cond delay="300"/>
                                  </p:stCondLst>
                                  <p:childTnLst>
                                    <p:set>
                                      <p:cBhvr>
                                        <p:cTn id="43" dur="1" fill="hold">
                                          <p:stCondLst>
                                            <p:cond delay="0"/>
                                          </p:stCondLst>
                                        </p:cTn>
                                        <p:tgtEl>
                                          <p:spTgt spid="165"/>
                                        </p:tgtEl>
                                        <p:attrNameLst>
                                          <p:attrName>style.visibility</p:attrName>
                                        </p:attrNameLst>
                                      </p:cBhvr>
                                      <p:to>
                                        <p:strVal val="visible"/>
                                      </p:to>
                                    </p:set>
                                    <p:animEffect transition="in" filter="fade">
                                      <p:cBhvr>
                                        <p:cTn id="44" dur="1000"/>
                                        <p:tgtEl>
                                          <p:spTgt spid="165"/>
                                        </p:tgtEl>
                                      </p:cBhvr>
                                    </p:animEffect>
                                    <p:anim calcmode="lin" valueType="num">
                                      <p:cBhvr>
                                        <p:cTn id="45" dur="1000" fill="hold"/>
                                        <p:tgtEl>
                                          <p:spTgt spid="165"/>
                                        </p:tgtEl>
                                        <p:attrNameLst>
                                          <p:attrName>ppt_x</p:attrName>
                                        </p:attrNameLst>
                                      </p:cBhvr>
                                      <p:tavLst>
                                        <p:tav tm="0">
                                          <p:val>
                                            <p:strVal val="#ppt_x"/>
                                          </p:val>
                                        </p:tav>
                                        <p:tav tm="100000">
                                          <p:val>
                                            <p:strVal val="#ppt_x"/>
                                          </p:val>
                                        </p:tav>
                                      </p:tavLst>
                                    </p:anim>
                                    <p:anim calcmode="lin" valueType="num">
                                      <p:cBhvr>
                                        <p:cTn id="46" dur="900" decel="100000" fill="hold"/>
                                        <p:tgtEl>
                                          <p:spTgt spid="165"/>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165"/>
                                        </p:tgtEl>
                                        <p:attrNameLst>
                                          <p:attrName>ppt_y</p:attrName>
                                        </p:attrNameLst>
                                      </p:cBhvr>
                                      <p:tavLst>
                                        <p:tav tm="0">
                                          <p:val>
                                            <p:strVal val="#ppt_y-.03"/>
                                          </p:val>
                                        </p:tav>
                                        <p:tav tm="100000">
                                          <p:val>
                                            <p:strVal val="#ppt_y"/>
                                          </p:val>
                                        </p:tav>
                                      </p:tavLst>
                                    </p:anim>
                                  </p:childTnLst>
                                </p:cTn>
                              </p:par>
                              <p:par>
                                <p:cTn id="48" presetID="37" presetClass="entr" presetSubtype="0" repeatCount="indefinite" fill="hold" grpId="0" nodeType="withEffect">
                                  <p:stCondLst>
                                    <p:cond delay="400"/>
                                  </p:stCondLst>
                                  <p:childTnLst>
                                    <p:set>
                                      <p:cBhvr>
                                        <p:cTn id="49" dur="1" fill="hold">
                                          <p:stCondLst>
                                            <p:cond delay="0"/>
                                          </p:stCondLst>
                                        </p:cTn>
                                        <p:tgtEl>
                                          <p:spTgt spid="166"/>
                                        </p:tgtEl>
                                        <p:attrNameLst>
                                          <p:attrName>style.visibility</p:attrName>
                                        </p:attrNameLst>
                                      </p:cBhvr>
                                      <p:to>
                                        <p:strVal val="visible"/>
                                      </p:to>
                                    </p:set>
                                    <p:animEffect transition="in" filter="fade">
                                      <p:cBhvr>
                                        <p:cTn id="50" dur="1000"/>
                                        <p:tgtEl>
                                          <p:spTgt spid="166"/>
                                        </p:tgtEl>
                                      </p:cBhvr>
                                    </p:animEffect>
                                    <p:anim calcmode="lin" valueType="num">
                                      <p:cBhvr>
                                        <p:cTn id="51" dur="1000" fill="hold"/>
                                        <p:tgtEl>
                                          <p:spTgt spid="166"/>
                                        </p:tgtEl>
                                        <p:attrNameLst>
                                          <p:attrName>ppt_x</p:attrName>
                                        </p:attrNameLst>
                                      </p:cBhvr>
                                      <p:tavLst>
                                        <p:tav tm="0">
                                          <p:val>
                                            <p:strVal val="#ppt_x"/>
                                          </p:val>
                                        </p:tav>
                                        <p:tav tm="100000">
                                          <p:val>
                                            <p:strVal val="#ppt_x"/>
                                          </p:val>
                                        </p:tav>
                                      </p:tavLst>
                                    </p:anim>
                                    <p:anim calcmode="lin" valueType="num">
                                      <p:cBhvr>
                                        <p:cTn id="52" dur="900" decel="100000" fill="hold"/>
                                        <p:tgtEl>
                                          <p:spTgt spid="166"/>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166"/>
                                        </p:tgtEl>
                                        <p:attrNameLst>
                                          <p:attrName>ppt_y</p:attrName>
                                        </p:attrNameLst>
                                      </p:cBhvr>
                                      <p:tavLst>
                                        <p:tav tm="0">
                                          <p:val>
                                            <p:strVal val="#ppt_y-.03"/>
                                          </p:val>
                                        </p:tav>
                                        <p:tav tm="100000">
                                          <p:val>
                                            <p:strVal val="#ppt_y"/>
                                          </p:val>
                                        </p:tav>
                                      </p:tavLst>
                                    </p:anim>
                                  </p:childTnLst>
                                </p:cTn>
                              </p:par>
                              <p:par>
                                <p:cTn id="54" presetID="37" presetClass="entr" presetSubtype="0" repeatCount="indefinite" fill="hold" grpId="0" nodeType="withEffect">
                                  <p:stCondLst>
                                    <p:cond delay="500"/>
                                  </p:stCondLst>
                                  <p:childTnLst>
                                    <p:set>
                                      <p:cBhvr>
                                        <p:cTn id="55" dur="1" fill="hold">
                                          <p:stCondLst>
                                            <p:cond delay="0"/>
                                          </p:stCondLst>
                                        </p:cTn>
                                        <p:tgtEl>
                                          <p:spTgt spid="167"/>
                                        </p:tgtEl>
                                        <p:attrNameLst>
                                          <p:attrName>style.visibility</p:attrName>
                                        </p:attrNameLst>
                                      </p:cBhvr>
                                      <p:to>
                                        <p:strVal val="visible"/>
                                      </p:to>
                                    </p:set>
                                    <p:animEffect transition="in" filter="fade">
                                      <p:cBhvr>
                                        <p:cTn id="56" dur="1000"/>
                                        <p:tgtEl>
                                          <p:spTgt spid="167"/>
                                        </p:tgtEl>
                                      </p:cBhvr>
                                    </p:animEffect>
                                    <p:anim calcmode="lin" valueType="num">
                                      <p:cBhvr>
                                        <p:cTn id="57" dur="1000" fill="hold"/>
                                        <p:tgtEl>
                                          <p:spTgt spid="167"/>
                                        </p:tgtEl>
                                        <p:attrNameLst>
                                          <p:attrName>ppt_x</p:attrName>
                                        </p:attrNameLst>
                                      </p:cBhvr>
                                      <p:tavLst>
                                        <p:tav tm="0">
                                          <p:val>
                                            <p:strVal val="#ppt_x"/>
                                          </p:val>
                                        </p:tav>
                                        <p:tav tm="100000">
                                          <p:val>
                                            <p:strVal val="#ppt_x"/>
                                          </p:val>
                                        </p:tav>
                                      </p:tavLst>
                                    </p:anim>
                                    <p:anim calcmode="lin" valueType="num">
                                      <p:cBhvr>
                                        <p:cTn id="58" dur="900" decel="100000" fill="hold"/>
                                        <p:tgtEl>
                                          <p:spTgt spid="167"/>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16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3" grpId="0" animBg="1"/>
      <p:bldP spid="164" grpId="0" animBg="1"/>
      <p:bldP spid="165" grpId="0" animBg="1"/>
      <p:bldP spid="166" grpId="0" animBg="1"/>
      <p:bldP spid="167" grpId="0" animBg="1"/>
      <p:bldP spid="168" grpId="0" animBg="1"/>
      <p:bldP spid="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Mô tả yêu cầu nghiệp vụ</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3893" y="1351078"/>
            <a:ext cx="11314425" cy="5170646"/>
          </a:xfrm>
          <a:prstGeom prst="rect">
            <a:avLst/>
          </a:prstGeom>
          <a:noFill/>
        </p:spPr>
        <p:txBody>
          <a:bodyPr wrap="square" rtlCol="0">
            <a:spAutoFit/>
          </a:bodyPr>
          <a:lstStyle/>
          <a:p>
            <a:pPr algn="just"/>
            <a:r>
              <a:rPr lang="en-US" sz="3000" b="1">
                <a:solidFill>
                  <a:schemeClr val="bg1"/>
                </a:solidFill>
                <a:latin typeface="Times New Roman" panose="02020603050405020304" pitchFamily="18" charset="0"/>
                <a:cs typeface="Times New Roman" panose="02020603050405020304" pitchFamily="18" charset="0"/>
              </a:rPr>
              <a:t>Nhân viên kỹ thuật của cty sẽ nhận được giấy bàn giao và bảo hành (gồm 2 liên) cho các mặt hàng mà khách hàng vừa mua. Các thông tin trên giấy bàn giao và bảo hành gồm: tên đơn vị (</a:t>
            </a:r>
            <a:r>
              <a:rPr lang="en-US" sz="3000" b="1">
                <a:solidFill>
                  <a:schemeClr val="bg1"/>
                </a:solidFill>
                <a:latin typeface="Times New Roman" panose="02020603050405020304" pitchFamily="18" charset="0"/>
                <a:cs typeface="Times New Roman" panose="02020603050405020304" pitchFamily="18" charset="0"/>
              </a:rPr>
              <a:t>cá </a:t>
            </a:r>
            <a:r>
              <a:rPr lang="en-US" sz="3000" b="1" smtClean="0">
                <a:solidFill>
                  <a:schemeClr val="bg1"/>
                </a:solidFill>
                <a:latin typeface="Times New Roman" panose="02020603050405020304" pitchFamily="18" charset="0"/>
                <a:cs typeface="Times New Roman" panose="02020603050405020304" pitchFamily="18" charset="0"/>
              </a:rPr>
              <a:t>nhân), </a:t>
            </a:r>
            <a:r>
              <a:rPr lang="en-US" sz="3000" b="1">
                <a:solidFill>
                  <a:schemeClr val="bg1"/>
                </a:solidFill>
                <a:latin typeface="Times New Roman" panose="02020603050405020304" pitchFamily="18" charset="0"/>
                <a:cs typeface="Times New Roman" panose="02020603050405020304" pitchFamily="18" charset="0"/>
              </a:rPr>
              <a:t>địa chỉ, SĐT, tên hàng, đơn vị tính, số lượng, thành tiền, ngày mua, thời gian bảo hành. Khi nhân viên kĩ thuật mang hàng đến cho khách hàng, người nhận hàng sẽ ký đã nhận vào giấy bàn giao và bảo hành. Liên 1 nhân viên kỹ thuật sẽ mang về nộp lại cho kế toán. Liên 2 giao cho khách hàng. Nếu không đáp ứng đủ, phòng kinh doanh sẽ gửi phiếu yêu cầu cho nhà cung cấp và hẹn thời gian giao hàng cho khách. Đến thời gian giao hàng thủ kho sẽ viết phiếu xuất kho và chuyển cho bộ phận kinh doanh.</a:t>
            </a:r>
          </a:p>
        </p:txBody>
      </p:sp>
    </p:spTree>
    <p:extLst>
      <p:ext uri="{BB962C8B-B14F-4D97-AF65-F5344CB8AC3E}">
        <p14:creationId xmlns:p14="http://schemas.microsoft.com/office/powerpoint/2010/main" val="258392977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Mô tả yêu cầu nghiệp vụ</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05616" y="2129389"/>
            <a:ext cx="11314425" cy="4524315"/>
          </a:xfrm>
          <a:prstGeom prst="rect">
            <a:avLst/>
          </a:prstGeom>
          <a:noFill/>
        </p:spPr>
        <p:txBody>
          <a:bodyPr wrap="square" rtlCol="0">
            <a:spAutoFit/>
          </a:bodyPr>
          <a:lstStyle/>
          <a:p>
            <a:pPr algn="just"/>
            <a:r>
              <a:rPr lang="en-US" sz="3200" b="1">
                <a:solidFill>
                  <a:schemeClr val="bg1"/>
                </a:solidFill>
                <a:latin typeface="Times New Roman" panose="02020603050405020304" pitchFamily="18" charset="0"/>
                <a:cs typeface="Times New Roman" panose="02020603050405020304" pitchFamily="18" charset="0"/>
              </a:rPr>
              <a:t>Khi khách hàng mang sản phẩm đã mua ở công ty đến bảo hành. Nếu không còn trong thời gian bảo hành thì sẽ báo lại cho khách hàng. Nếu còn bảo hành thì chuyển cho bộ phận kỹ thuật và lập phiếu nhận bảo hành. Bộ phận kỹ thuật sẽ kiểm tra tình trạng của thiết bị. Sau đó căn cứ vào tình trạng thiết bị, bộ phận kỹ thuật sẽ tiến hành sửa chữa thiết bị. Sau khi sửa xong bộ phận kỹ thuật sẽ chuyển lại cho bộ phận kinh doanh và thông báo tình hình cho thiết bị đó. Nhân viên bộ phận kinh doanh lập phiếu trả hàng để trả cho khách hàng.</a:t>
            </a:r>
          </a:p>
        </p:txBody>
      </p:sp>
      <p:sp>
        <p:nvSpPr>
          <p:cNvPr id="88" name="TextBox 87"/>
          <p:cNvSpPr txBox="1"/>
          <p:nvPr/>
        </p:nvSpPr>
        <p:spPr>
          <a:xfrm>
            <a:off x="1165894" y="1366786"/>
            <a:ext cx="3185445" cy="646331"/>
          </a:xfrm>
          <a:prstGeom prst="rect">
            <a:avLst/>
          </a:prstGeom>
          <a:noFill/>
        </p:spPr>
        <p:txBody>
          <a:bodyPr wrap="square" rtlCol="0">
            <a:spAutoFit/>
          </a:bodyPr>
          <a:lstStyle/>
          <a:p>
            <a:pPr marL="457200" indent="-457200" algn="just">
              <a:buFont typeface="Arial" panose="020B0604020202020204" pitchFamily="34" charset="0"/>
              <a:buChar char="•"/>
            </a:pPr>
            <a:r>
              <a:rPr lang="en-US" sz="3600" b="1" i="1" smtClean="0">
                <a:solidFill>
                  <a:schemeClr val="bg1"/>
                </a:solidFill>
                <a:latin typeface="Times New Roman" panose="02020603050405020304" pitchFamily="18" charset="0"/>
                <a:cs typeface="Times New Roman" panose="02020603050405020304" pitchFamily="18" charset="0"/>
              </a:rPr>
              <a:t>Bảo hành</a:t>
            </a:r>
            <a:r>
              <a:rPr lang="en-US" sz="3600" b="1" i="1" smtClean="0">
                <a:solidFill>
                  <a:schemeClr val="bg1"/>
                </a:solidFill>
                <a:latin typeface="Times New Roman" panose="02020603050405020304" pitchFamily="18" charset="0"/>
                <a:cs typeface="Times New Roman" panose="02020603050405020304" pitchFamily="18" charset="0"/>
              </a:rPr>
              <a:t>:</a:t>
            </a:r>
            <a:endParaRPr lang="vi-VN" sz="3600" i="1">
              <a:solidFill>
                <a:schemeClr val="bg1"/>
              </a:solidFill>
            </a:endParaRPr>
          </a:p>
        </p:txBody>
      </p:sp>
    </p:spTree>
    <p:extLst>
      <p:ext uri="{BB962C8B-B14F-4D97-AF65-F5344CB8AC3E}">
        <p14:creationId xmlns:p14="http://schemas.microsoft.com/office/powerpoint/2010/main" val="40308610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1000"/>
                            </p:stCondLst>
                            <p:childTnLst>
                              <p:par>
                                <p:cTn id="9" presetID="5" presetClass="entr" presetSubtype="10" fill="hold" grpId="0" nodeType="afterEffect">
                                  <p:stCondLst>
                                    <p:cond delay="500"/>
                                  </p:stCondLst>
                                  <p:childTnLst>
                                    <p:set>
                                      <p:cBhvr>
                                        <p:cTn id="10" dur="1" fill="hold">
                                          <p:stCondLst>
                                            <p:cond delay="0"/>
                                          </p:stCondLst>
                                        </p:cTn>
                                        <p:tgtEl>
                                          <p:spTgt spid="88"/>
                                        </p:tgtEl>
                                        <p:attrNameLst>
                                          <p:attrName>style.visibility</p:attrName>
                                        </p:attrNameLst>
                                      </p:cBhvr>
                                      <p:to>
                                        <p:strVal val="visible"/>
                                      </p:to>
                                    </p:set>
                                    <p:animEffect transition="in" filter="checkerboard(across)">
                                      <p:cBhvr>
                                        <p:cTn id="1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Mô tả yêu cầu nghiệp vụ</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05616" y="2129389"/>
            <a:ext cx="11314425" cy="4524315"/>
          </a:xfrm>
          <a:prstGeom prst="rect">
            <a:avLst/>
          </a:prstGeom>
          <a:noFill/>
        </p:spPr>
        <p:txBody>
          <a:bodyPr wrap="square" rtlCol="0">
            <a:spAutoFit/>
          </a:bodyPr>
          <a:lstStyle/>
          <a:p>
            <a:pPr algn="just"/>
            <a:r>
              <a:rPr lang="en-US" sz="3600" b="1">
                <a:solidFill>
                  <a:schemeClr val="bg1"/>
                </a:solidFill>
                <a:latin typeface="Times New Roman" panose="02020603050405020304" pitchFamily="18" charset="0"/>
                <a:cs typeface="Times New Roman" panose="02020603050405020304" pitchFamily="18" charset="0"/>
              </a:rPr>
              <a:t>Sau mỗi ngày bộ phận kinh doanh làm nhiệm vụ ghi lại số lượng hàng mà công ty đã bán ra và cả số lượng hàng mà công ty mua vào, để cuối quý, cuối tháng sẽ làm báo cáo thống kê doanh thu của cửa hàng, thống kê số lượng hàng đã nhập vào hay xuất ra, thống kê số lượng hàng tồn kho. Thống kê các mặt hàng hiện có trong công ty giúp cho việc tìm kiếm theo mặt hàng được nhanh chóng.</a:t>
            </a:r>
          </a:p>
        </p:txBody>
      </p:sp>
      <p:sp>
        <p:nvSpPr>
          <p:cNvPr id="88" name="TextBox 87"/>
          <p:cNvSpPr txBox="1"/>
          <p:nvPr/>
        </p:nvSpPr>
        <p:spPr>
          <a:xfrm>
            <a:off x="1165894" y="1366786"/>
            <a:ext cx="3185445" cy="646331"/>
          </a:xfrm>
          <a:prstGeom prst="rect">
            <a:avLst/>
          </a:prstGeom>
          <a:noFill/>
        </p:spPr>
        <p:txBody>
          <a:bodyPr wrap="square" rtlCol="0">
            <a:spAutoFit/>
          </a:bodyPr>
          <a:lstStyle/>
          <a:p>
            <a:pPr marL="457200" indent="-457200" algn="just">
              <a:buFont typeface="Arial" panose="020B0604020202020204" pitchFamily="34" charset="0"/>
              <a:buChar char="•"/>
            </a:pPr>
            <a:r>
              <a:rPr lang="en-US" sz="3600" b="1" i="1" smtClean="0">
                <a:solidFill>
                  <a:schemeClr val="bg1"/>
                </a:solidFill>
                <a:latin typeface="Times New Roman" panose="02020603050405020304" pitchFamily="18" charset="0"/>
                <a:cs typeface="Times New Roman" panose="02020603050405020304" pitchFamily="18" charset="0"/>
              </a:rPr>
              <a:t>Báo cáo</a:t>
            </a:r>
            <a:r>
              <a:rPr lang="en-US" sz="3600" b="1" i="1" smtClean="0">
                <a:solidFill>
                  <a:schemeClr val="bg1"/>
                </a:solidFill>
                <a:latin typeface="Times New Roman" panose="02020603050405020304" pitchFamily="18" charset="0"/>
                <a:cs typeface="Times New Roman" panose="02020603050405020304" pitchFamily="18" charset="0"/>
              </a:rPr>
              <a:t>:</a:t>
            </a:r>
            <a:endParaRPr lang="vi-VN" sz="3600" i="1">
              <a:solidFill>
                <a:schemeClr val="bg1"/>
              </a:solidFill>
            </a:endParaRPr>
          </a:p>
        </p:txBody>
      </p:sp>
    </p:spTree>
    <p:extLst>
      <p:ext uri="{BB962C8B-B14F-4D97-AF65-F5344CB8AC3E}">
        <p14:creationId xmlns:p14="http://schemas.microsoft.com/office/powerpoint/2010/main" val="20703692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1000"/>
                            </p:stCondLst>
                            <p:childTnLst>
                              <p:par>
                                <p:cTn id="9" presetID="5" presetClass="entr" presetSubtype="10" fill="hold" grpId="0" nodeType="afterEffect">
                                  <p:stCondLst>
                                    <p:cond delay="500"/>
                                  </p:stCondLst>
                                  <p:childTnLst>
                                    <p:set>
                                      <p:cBhvr>
                                        <p:cTn id="10" dur="1" fill="hold">
                                          <p:stCondLst>
                                            <p:cond delay="0"/>
                                          </p:stCondLst>
                                        </p:cTn>
                                        <p:tgtEl>
                                          <p:spTgt spid="88"/>
                                        </p:tgtEl>
                                        <p:attrNameLst>
                                          <p:attrName>style.visibility</p:attrName>
                                        </p:attrNameLst>
                                      </p:cBhvr>
                                      <p:to>
                                        <p:strVal val="visible"/>
                                      </p:to>
                                    </p:set>
                                    <p:animEffect transition="in" filter="checkerboard(across)">
                                      <p:cBhvr>
                                        <p:cTn id="1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0" y="-106323"/>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2" name="Group 81"/>
          <p:cNvGrpSpPr/>
          <p:nvPr/>
        </p:nvGrpSpPr>
        <p:grpSpPr>
          <a:xfrm>
            <a:off x="3175" y="118891"/>
            <a:ext cx="12198351" cy="4738687"/>
            <a:chOff x="-1588" y="6351"/>
            <a:chExt cx="12198351" cy="4738687"/>
          </a:xfrm>
          <a:solidFill>
            <a:schemeClr val="bg1">
              <a:lumMod val="95000"/>
            </a:schemeClr>
          </a:solidFill>
        </p:grpSpPr>
        <p:sp>
          <p:nvSpPr>
            <p:cNvPr id="83"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1"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9"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0"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1"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45" name="Freeform 67"/>
          <p:cNvSpPr>
            <a:spLocks/>
          </p:cNvSpPr>
          <p:nvPr/>
        </p:nvSpPr>
        <p:spPr bwMode="auto">
          <a:xfrm rot="8358637">
            <a:off x="9924445"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46" name="Group 145"/>
          <p:cNvGrpSpPr/>
          <p:nvPr/>
        </p:nvGrpSpPr>
        <p:grpSpPr>
          <a:xfrm rot="21406293">
            <a:off x="687050" y="3066232"/>
            <a:ext cx="2392363" cy="1470534"/>
            <a:chOff x="231775" y="-3298825"/>
            <a:chExt cx="4498976" cy="2765424"/>
          </a:xfrm>
          <a:solidFill>
            <a:schemeClr val="bg1">
              <a:alpha val="5000"/>
            </a:schemeClr>
          </a:solidFill>
        </p:grpSpPr>
        <p:sp>
          <p:nvSpPr>
            <p:cNvPr id="147"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8"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9"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 name="Group 7"/>
          <p:cNvGrpSpPr/>
          <p:nvPr/>
        </p:nvGrpSpPr>
        <p:grpSpPr>
          <a:xfrm>
            <a:off x="-1588" y="118891"/>
            <a:ext cx="12198351" cy="4738687"/>
            <a:chOff x="-1588" y="6351"/>
            <a:chExt cx="12198351" cy="4738687"/>
          </a:xfrm>
          <a:solidFill>
            <a:schemeClr val="bg1">
              <a:lumMod val="95000"/>
            </a:schemeClr>
          </a:solidFill>
        </p:grpSpPr>
        <p:sp>
          <p:nvSpPr>
            <p:cNvPr id="19"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 name="Group 10"/>
          <p:cNvGrpSpPr/>
          <p:nvPr/>
        </p:nvGrpSpPr>
        <p:grpSpPr>
          <a:xfrm rot="21406293">
            <a:off x="682287" y="3066232"/>
            <a:ext cx="2392363" cy="1470534"/>
            <a:chOff x="231775" y="-3298825"/>
            <a:chExt cx="4498976" cy="2765424"/>
          </a:xfrm>
          <a:solidFill>
            <a:schemeClr val="bg1">
              <a:alpha val="5000"/>
            </a:schemeClr>
          </a:solidFill>
        </p:grpSpPr>
        <p:sp>
          <p:nvSpPr>
            <p:cNvPr id="1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p:txBody>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682707" y="3284375"/>
            <a:ext cx="3969036" cy="1242651"/>
          </a:xfrm>
          <a:solidFill>
            <a:srgbClr val="222A35"/>
          </a:solidFill>
        </p:spPr>
        <p:txBody>
          <a:bodyPr>
            <a:normAutofit fontScale="92500" lnSpcReduction="20000"/>
          </a:bodyPr>
          <a:lstStyle/>
          <a:p>
            <a:r>
              <a:rPr lang="es-ES_tradnl" smtClean="0">
                <a:solidFill>
                  <a:schemeClr val="bg1"/>
                </a:solidFill>
              </a:rPr>
              <a:t>Xác định</a:t>
            </a:r>
          </a:p>
          <a:p>
            <a:r>
              <a:rPr lang="es-ES_tradnl" smtClean="0">
                <a:solidFill>
                  <a:schemeClr val="bg1"/>
                </a:solidFill>
              </a:rPr>
              <a:t>Yêu cầu</a:t>
            </a:r>
            <a:endParaRPr lang="es-ES_tradnl">
              <a:solidFill>
                <a:schemeClr val="bg1"/>
              </a:solidFill>
            </a:endParaRPr>
          </a:p>
        </p:txBody>
      </p:sp>
      <p:cxnSp>
        <p:nvCxnSpPr>
          <p:cNvPr id="9" name="Conector recto 8"/>
          <p:cNvCxnSpPr/>
          <p:nvPr/>
        </p:nvCxnSpPr>
        <p:spPr>
          <a:xfrm>
            <a:off x="670985" y="3270727"/>
            <a:ext cx="398075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4742821" y="2396970"/>
            <a:ext cx="6947735" cy="1754326"/>
          </a:xfrm>
          <a:prstGeom prst="rect">
            <a:avLst/>
          </a:prstGeom>
          <a:noFill/>
        </p:spPr>
        <p:txBody>
          <a:bodyPr wrap="none" rtlCol="0">
            <a:spAutoFit/>
          </a:bodyPr>
          <a:lstStyle/>
          <a:p>
            <a:pPr algn="ctr"/>
            <a:r>
              <a:rPr lang="en-US" sz="5400" b="1" smtClean="0">
                <a:solidFill>
                  <a:schemeClr val="bg1"/>
                </a:solidFill>
                <a:latin typeface="Times New Roman" panose="02020603050405020304" pitchFamily="18" charset="0"/>
                <a:cs typeface="Times New Roman" panose="02020603050405020304" pitchFamily="18" charset="0"/>
              </a:rPr>
              <a:t>Yêu cầu phi chức năng</a:t>
            </a:r>
          </a:p>
          <a:p>
            <a:pPr algn="ctr"/>
            <a:r>
              <a:rPr lang="en-US" sz="5400" b="1" smtClean="0">
                <a:solidFill>
                  <a:schemeClr val="bg1"/>
                </a:solidFill>
                <a:latin typeface="Times New Roman" panose="02020603050405020304" pitchFamily="18" charset="0"/>
                <a:cs typeface="Times New Roman" panose="02020603050405020304" pitchFamily="18" charset="0"/>
              </a:rPr>
              <a:t>và chức năng</a:t>
            </a:r>
            <a:endParaRPr lang="vi-VN" sz="54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039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Yêu cầu phi chức năng và chức năng</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42777" y="2052241"/>
            <a:ext cx="11107945" cy="3785652"/>
          </a:xfrm>
          <a:prstGeom prst="rect">
            <a:avLst/>
          </a:prstGeom>
          <a:noFill/>
        </p:spPr>
        <p:txBody>
          <a:bodyPr wrap="square" rtlCol="0">
            <a:spAutoFit/>
          </a:bodyPr>
          <a:lstStyle/>
          <a:p>
            <a:pPr marL="514350" indent="-514350" algn="just">
              <a:buAutoNum type="arabicPeriod"/>
            </a:pPr>
            <a:r>
              <a:rPr lang="en-US" sz="3000" b="1" i="1" smtClean="0">
                <a:solidFill>
                  <a:schemeClr val="bg1"/>
                </a:solidFill>
                <a:latin typeface="Times New Roman" panose="02020603050405020304" pitchFamily="18" charset="0"/>
                <a:cs typeface="Times New Roman" panose="02020603050405020304" pitchFamily="18" charset="0"/>
              </a:rPr>
              <a:t>Mua hàng:</a:t>
            </a:r>
          </a:p>
          <a:p>
            <a:pPr algn="just"/>
            <a:endParaRPr lang="en-US" sz="3000" b="1" smtClean="0">
              <a:solidFill>
                <a:schemeClr val="bg1"/>
              </a:solidFill>
              <a:latin typeface="Times New Roman" panose="02020603050405020304" pitchFamily="18" charset="0"/>
              <a:cs typeface="Times New Roman" panose="02020603050405020304" pitchFamily="18" charset="0"/>
            </a:endParaRPr>
          </a:p>
          <a:p>
            <a:pPr algn="just"/>
            <a:r>
              <a:rPr lang="en-US" sz="3000" b="1" smtClean="0">
                <a:solidFill>
                  <a:schemeClr val="bg1"/>
                </a:solidFill>
                <a:latin typeface="Times New Roman" panose="02020603050405020304" pitchFamily="18" charset="0"/>
                <a:cs typeface="Times New Roman" panose="02020603050405020304" pitchFamily="18" charset="0"/>
              </a:rPr>
              <a:t>Khi </a:t>
            </a:r>
            <a:r>
              <a:rPr lang="en-US" sz="3000" b="1">
                <a:solidFill>
                  <a:schemeClr val="bg1"/>
                </a:solidFill>
                <a:latin typeface="Times New Roman" panose="02020603050405020304" pitchFamily="18" charset="0"/>
                <a:cs typeface="Times New Roman" panose="02020603050405020304" pitchFamily="18" charset="0"/>
              </a:rPr>
              <a:t>công ty cần nhập thiết bị căn cứ vào nhu cầu mua hàng của khách hàng, số lượng hàng hóa còn trong kho và danh sách các mặt hàng hiện có của cửa hàng mà nhân viên bộ phận kinh doanh sẽ lập đơn đặt hàng trình giám đốc phê duyệt. Sau khi giám đốc phê duyệt xong nhân viên bộ phận kinh doanh sẽ chuyển đơn đặt hàng cho nhà cung cấp yêu cầu nhập thiết bị.</a:t>
            </a:r>
          </a:p>
        </p:txBody>
      </p:sp>
    </p:spTree>
    <p:extLst>
      <p:ext uri="{BB962C8B-B14F-4D97-AF65-F5344CB8AC3E}">
        <p14:creationId xmlns:p14="http://schemas.microsoft.com/office/powerpoint/2010/main" val="20047945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90"/>
                                        </p:tgtEl>
                                        <p:attrNameLst>
                                          <p:attrName>style.visibility</p:attrName>
                                        </p:attrNameLst>
                                      </p:cBhvr>
                                      <p:to>
                                        <p:strVal val="visible"/>
                                      </p:to>
                                    </p:set>
                                    <p:animEffect transition="in" filter="checkerboard(across)">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Yêu cầu phi chức năng và chức năng</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54087" y="1097014"/>
            <a:ext cx="10894178" cy="2400657"/>
          </a:xfrm>
          <a:prstGeom prst="rect">
            <a:avLst/>
          </a:prstGeom>
          <a:noFill/>
        </p:spPr>
        <p:txBody>
          <a:bodyPr wrap="square" rtlCol="0">
            <a:spAutoFit/>
          </a:bodyPr>
          <a:lstStyle/>
          <a:p>
            <a:pPr algn="just"/>
            <a:r>
              <a:rPr lang="en-US" sz="3000" b="1" i="1" smtClean="0">
                <a:solidFill>
                  <a:schemeClr val="bg1"/>
                </a:solidFill>
                <a:latin typeface="Times New Roman" panose="02020603050405020304" pitchFamily="18" charset="0"/>
                <a:cs typeface="Times New Roman" panose="02020603050405020304" pitchFamily="18" charset="0"/>
              </a:rPr>
              <a:t>a. Nhập kho:</a:t>
            </a:r>
          </a:p>
          <a:p>
            <a:pPr indent="914400" algn="just"/>
            <a:r>
              <a:rPr lang="en-US" sz="3000" b="1">
                <a:solidFill>
                  <a:schemeClr val="bg1"/>
                </a:solidFill>
                <a:latin typeface="Times New Roman" panose="02020603050405020304" pitchFamily="18" charset="0"/>
                <a:cs typeface="Times New Roman" panose="02020603050405020304" pitchFamily="18" charset="0"/>
              </a:rPr>
              <a:t>Bộ phận kinh doanh sẽ chuyển hàng cho thủ kho. Thủ kho sẽ cho nhập hàng vào kho và viết phiếu nhập kho các thông tin bao gồm: thông tin về nhà cung cấp, ngày nhập, tên sản phẩm, mã số, số lượng, đơn giá, thành </a:t>
            </a:r>
            <a:r>
              <a:rPr lang="en-US" sz="3000" b="1">
                <a:solidFill>
                  <a:schemeClr val="bg1"/>
                </a:solidFill>
                <a:latin typeface="Times New Roman" panose="02020603050405020304" pitchFamily="18" charset="0"/>
                <a:cs typeface="Times New Roman" panose="02020603050405020304" pitchFamily="18" charset="0"/>
              </a:rPr>
              <a:t>tiền</a:t>
            </a:r>
            <a:r>
              <a:rPr lang="en-US" sz="3000" b="1" smtClean="0">
                <a:solidFill>
                  <a:schemeClr val="bg1"/>
                </a:solidFill>
                <a:latin typeface="Times New Roman" panose="02020603050405020304" pitchFamily="18" charset="0"/>
                <a:cs typeface="Times New Roman" panose="02020603050405020304" pitchFamily="18" charset="0"/>
              </a:rPr>
              <a:t>.</a:t>
            </a:r>
            <a:endParaRPr lang="en-US" sz="3000" b="1">
              <a:solidFill>
                <a:schemeClr val="bg1"/>
              </a:solidFill>
              <a:latin typeface="Times New Roman" panose="02020603050405020304" pitchFamily="18" charset="0"/>
              <a:cs typeface="Times New Roman" panose="02020603050405020304" pitchFamily="18" charset="0"/>
            </a:endParaRPr>
          </a:p>
        </p:txBody>
      </p:sp>
      <p:sp>
        <p:nvSpPr>
          <p:cNvPr id="89" name="TextBox 88"/>
          <p:cNvSpPr txBox="1"/>
          <p:nvPr/>
        </p:nvSpPr>
        <p:spPr>
          <a:xfrm>
            <a:off x="551444" y="3533338"/>
            <a:ext cx="10870371" cy="1938992"/>
          </a:xfrm>
          <a:prstGeom prst="rect">
            <a:avLst/>
          </a:prstGeom>
          <a:noFill/>
        </p:spPr>
        <p:txBody>
          <a:bodyPr wrap="square" rtlCol="0">
            <a:spAutoFit/>
          </a:bodyPr>
          <a:lstStyle/>
          <a:p>
            <a:pPr algn="just"/>
            <a:r>
              <a:rPr lang="en-US" sz="3000" b="1" i="1" smtClean="0">
                <a:solidFill>
                  <a:schemeClr val="bg1"/>
                </a:solidFill>
                <a:latin typeface="Times New Roman" panose="02020603050405020304" pitchFamily="18" charset="0"/>
                <a:cs typeface="Times New Roman" panose="02020603050405020304" pitchFamily="18" charset="0"/>
              </a:rPr>
              <a:t>b. Thanh toán sau khi nhập:</a:t>
            </a:r>
          </a:p>
          <a:p>
            <a:pPr indent="914400" algn="just"/>
            <a:r>
              <a:rPr lang="en-US" sz="3000" b="1">
                <a:solidFill>
                  <a:schemeClr val="bg1"/>
                </a:solidFill>
                <a:latin typeface="Times New Roman" panose="02020603050405020304" pitchFamily="18" charset="0"/>
                <a:cs typeface="Times New Roman" panose="02020603050405020304" pitchFamily="18" charset="0"/>
              </a:rPr>
              <a:t>Sau khi nhận đủ hàng và nhập hàng vào kho, kế toán sẽ lập phiếu thanh toán và thanh toán cho nhà cung cấp.</a:t>
            </a:r>
          </a:p>
          <a:p>
            <a:pPr algn="just"/>
            <a:endParaRPr lang="en-US" sz="3000" b="1" i="1">
              <a:solidFill>
                <a:schemeClr val="bg1"/>
              </a:solidFill>
              <a:latin typeface="Times New Roman" panose="02020603050405020304" pitchFamily="18" charset="0"/>
              <a:cs typeface="Times New Roman" panose="02020603050405020304" pitchFamily="18" charset="0"/>
            </a:endParaRPr>
          </a:p>
        </p:txBody>
      </p:sp>
      <p:sp>
        <p:nvSpPr>
          <p:cNvPr id="92" name="TextBox 91"/>
          <p:cNvSpPr txBox="1"/>
          <p:nvPr/>
        </p:nvSpPr>
        <p:spPr>
          <a:xfrm>
            <a:off x="554087" y="5041042"/>
            <a:ext cx="10894178" cy="1477328"/>
          </a:xfrm>
          <a:prstGeom prst="rect">
            <a:avLst/>
          </a:prstGeom>
          <a:noFill/>
        </p:spPr>
        <p:txBody>
          <a:bodyPr wrap="square" rtlCol="0">
            <a:spAutoFit/>
          </a:bodyPr>
          <a:lstStyle/>
          <a:p>
            <a:pPr algn="just"/>
            <a:r>
              <a:rPr lang="en-US" sz="3000" b="1" i="1" smtClean="0">
                <a:solidFill>
                  <a:schemeClr val="bg1"/>
                </a:solidFill>
                <a:latin typeface="Times New Roman" panose="02020603050405020304" pitchFamily="18" charset="0"/>
                <a:cs typeface="Times New Roman" panose="02020603050405020304" pitchFamily="18" charset="0"/>
              </a:rPr>
              <a:t>c. Cập nhật kho:</a:t>
            </a:r>
          </a:p>
          <a:p>
            <a:pPr indent="914400"/>
            <a:r>
              <a:rPr lang="en-US" sz="3000" b="1">
                <a:solidFill>
                  <a:schemeClr val="bg1"/>
                </a:solidFill>
                <a:latin typeface="Times New Roman" panose="02020603050405020304" pitchFamily="18" charset="0"/>
                <a:cs typeface="Times New Roman" panose="02020603050405020304" pitchFamily="18" charset="0"/>
              </a:rPr>
              <a:t>Sau khi nhận đủ hàng và nhập hàng vào kho, thủ kho sẽ cập nhật lại các mặt hàng vừa nhập</a:t>
            </a:r>
          </a:p>
        </p:txBody>
      </p:sp>
    </p:spTree>
    <p:extLst>
      <p:ext uri="{BB962C8B-B14F-4D97-AF65-F5344CB8AC3E}">
        <p14:creationId xmlns:p14="http://schemas.microsoft.com/office/powerpoint/2010/main" val="80866454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Yêu cầu phi chức năng và chức năng</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04850" y="2426209"/>
            <a:ext cx="10870371" cy="2862322"/>
          </a:xfrm>
          <a:prstGeom prst="rect">
            <a:avLst/>
          </a:prstGeom>
          <a:noFill/>
        </p:spPr>
        <p:txBody>
          <a:bodyPr wrap="square" rtlCol="0">
            <a:spAutoFit/>
          </a:bodyPr>
          <a:lstStyle/>
          <a:p>
            <a:pPr algn="just"/>
            <a:r>
              <a:rPr lang="en-US" sz="3000" b="1" i="1" smtClean="0">
                <a:solidFill>
                  <a:schemeClr val="bg1"/>
                </a:solidFill>
                <a:latin typeface="Times New Roman" panose="02020603050405020304" pitchFamily="18" charset="0"/>
                <a:cs typeface="Times New Roman" panose="02020603050405020304" pitchFamily="18" charset="0"/>
              </a:rPr>
              <a:t>2. Bán hàng:</a:t>
            </a:r>
          </a:p>
          <a:p>
            <a:pPr algn="just"/>
            <a:endParaRPr lang="en-US" sz="3000" b="1" i="1" smtClean="0">
              <a:solidFill>
                <a:schemeClr val="bg1"/>
              </a:solidFill>
              <a:latin typeface="Times New Roman" panose="02020603050405020304" pitchFamily="18" charset="0"/>
              <a:cs typeface="Times New Roman" panose="02020603050405020304" pitchFamily="18" charset="0"/>
            </a:endParaRPr>
          </a:p>
          <a:p>
            <a:pPr indent="914400" algn="just"/>
            <a:r>
              <a:rPr lang="en-US" sz="3000" b="1">
                <a:solidFill>
                  <a:schemeClr val="bg1"/>
                </a:solidFill>
                <a:latin typeface="Times New Roman" panose="02020603050405020304" pitchFamily="18" charset="0"/>
                <a:cs typeface="Times New Roman" panose="02020603050405020304" pitchFamily="18" charset="0"/>
              </a:rPr>
              <a:t>Khi khách hàng mua thiết bị máy tính. Nhân viên bán hàng sẽ đưa cho khách hàng bảng báo giá cập nhật mới nhất với đầy đủ thông tin về các sản phẩm của công ty. Nếu khách hàng đồng ý mua hàng nhân viên sẽ lập đơn mua hàng.</a:t>
            </a:r>
            <a:endParaRPr lang="en-US" sz="3000" b="1" i="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179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checkerboard(across)">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Yêu cầu phi chức năng và chức năng</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69339" y="1245517"/>
            <a:ext cx="10894178" cy="5539978"/>
          </a:xfrm>
          <a:prstGeom prst="rect">
            <a:avLst/>
          </a:prstGeom>
          <a:noFill/>
        </p:spPr>
        <p:txBody>
          <a:bodyPr wrap="square" rtlCol="0">
            <a:spAutoFit/>
          </a:bodyPr>
          <a:lstStyle/>
          <a:p>
            <a:pPr algn="just"/>
            <a:r>
              <a:rPr lang="en-US" sz="3000" b="1" i="1" smtClean="0">
                <a:solidFill>
                  <a:schemeClr val="bg1"/>
                </a:solidFill>
                <a:latin typeface="Times New Roman" panose="02020603050405020304" pitchFamily="18" charset="0"/>
                <a:cs typeface="Times New Roman" panose="02020603050405020304" pitchFamily="18" charset="0"/>
              </a:rPr>
              <a:t>a. Kiểm tra hàng trong kho:</a:t>
            </a:r>
          </a:p>
          <a:p>
            <a:pPr indent="914400"/>
            <a:r>
              <a:rPr lang="en-US" sz="3000" b="1">
                <a:solidFill>
                  <a:schemeClr val="bg1"/>
                </a:solidFill>
                <a:latin typeface="Times New Roman" panose="02020603050405020304" pitchFamily="18" charset="0"/>
                <a:cs typeface="Times New Roman" panose="02020603050405020304" pitchFamily="18" charset="0"/>
              </a:rPr>
              <a:t>Sau khi tiếp nhận mua hàng của khách. Thủ kho sẽ dựa vào giấy tiếp nhận mua hàng của khách để kiểm tra có còn đủ hàng cung cấp cho khách hay </a:t>
            </a:r>
            <a:r>
              <a:rPr lang="en-US" sz="3000" b="1">
                <a:solidFill>
                  <a:schemeClr val="bg1"/>
                </a:solidFill>
                <a:latin typeface="Times New Roman" panose="02020603050405020304" pitchFamily="18" charset="0"/>
                <a:cs typeface="Times New Roman" panose="02020603050405020304" pitchFamily="18" charset="0"/>
              </a:rPr>
              <a:t>không</a:t>
            </a:r>
            <a:r>
              <a:rPr lang="en-US" sz="3000" b="1" smtClean="0">
                <a:solidFill>
                  <a:schemeClr val="bg1"/>
                </a:solidFill>
                <a:latin typeface="Times New Roman" panose="02020603050405020304" pitchFamily="18" charset="0"/>
                <a:cs typeface="Times New Roman" panose="02020603050405020304" pitchFamily="18" charset="0"/>
              </a:rPr>
              <a:t>.</a:t>
            </a:r>
          </a:p>
          <a:p>
            <a:pPr indent="914400"/>
            <a:endParaRPr lang="en-US" sz="3000" b="1" smtClean="0">
              <a:solidFill>
                <a:schemeClr val="bg1"/>
              </a:solidFill>
              <a:latin typeface="Times New Roman" panose="02020603050405020304" pitchFamily="18" charset="0"/>
              <a:cs typeface="Times New Roman" panose="02020603050405020304" pitchFamily="18" charset="0"/>
            </a:endParaRPr>
          </a:p>
          <a:p>
            <a:pPr algn="just"/>
            <a:r>
              <a:rPr lang="en-US" sz="3000" b="1" i="1">
                <a:solidFill>
                  <a:schemeClr val="bg1"/>
                </a:solidFill>
                <a:latin typeface="Times New Roman" panose="02020603050405020304" pitchFamily="18" charset="0"/>
                <a:cs typeface="Times New Roman" panose="02020603050405020304" pitchFamily="18" charset="0"/>
              </a:rPr>
              <a:t>b. Xuất kho:</a:t>
            </a:r>
          </a:p>
          <a:p>
            <a:pPr lvl="0" indent="914400"/>
            <a:r>
              <a:rPr lang="en-US" sz="2700" b="1">
                <a:solidFill>
                  <a:schemeClr val="bg1"/>
                </a:solidFill>
                <a:latin typeface="Times New Roman" panose="02020603050405020304" pitchFamily="18" charset="0"/>
                <a:cs typeface="Times New Roman" panose="02020603050405020304" pitchFamily="18" charset="0"/>
              </a:rPr>
              <a:t>Sau khi kiểm tra hàng trong kho, nếu còn thì lập phiếu xuất kho</a:t>
            </a:r>
            <a:r>
              <a:rPr lang="en-US" sz="2700" b="1">
                <a:solidFill>
                  <a:schemeClr val="bg1"/>
                </a:solidFill>
                <a:latin typeface="Times New Roman" panose="02020603050405020304" pitchFamily="18" charset="0"/>
                <a:cs typeface="Times New Roman" panose="02020603050405020304" pitchFamily="18" charset="0"/>
              </a:rPr>
              <a:t>. </a:t>
            </a:r>
            <a:endParaRPr lang="en-US" sz="2700" b="1" smtClean="0">
              <a:solidFill>
                <a:schemeClr val="bg1"/>
              </a:solidFill>
              <a:latin typeface="Times New Roman" panose="02020603050405020304" pitchFamily="18" charset="0"/>
              <a:cs typeface="Times New Roman" panose="02020603050405020304" pitchFamily="18" charset="0"/>
            </a:endParaRPr>
          </a:p>
          <a:p>
            <a:pPr lvl="0" indent="914400"/>
            <a:endParaRPr lang="en-US" sz="2700" b="1" smtClean="0">
              <a:solidFill>
                <a:schemeClr val="bg1"/>
              </a:solidFill>
              <a:latin typeface="Times New Roman" panose="02020603050405020304" pitchFamily="18" charset="0"/>
              <a:cs typeface="Times New Roman" panose="02020603050405020304" pitchFamily="18" charset="0"/>
            </a:endParaRPr>
          </a:p>
          <a:p>
            <a:pPr algn="just"/>
            <a:r>
              <a:rPr lang="en-US" sz="3000" b="1" i="1">
                <a:solidFill>
                  <a:schemeClr val="bg1"/>
                </a:solidFill>
                <a:latin typeface="Times New Roman" panose="02020603050405020304" pitchFamily="18" charset="0"/>
                <a:cs typeface="Times New Roman" panose="02020603050405020304" pitchFamily="18" charset="0"/>
              </a:rPr>
              <a:t>c. Giao hàng cho </a:t>
            </a:r>
            <a:r>
              <a:rPr lang="en-US" sz="3000" b="1" i="1">
                <a:solidFill>
                  <a:schemeClr val="bg1"/>
                </a:solidFill>
                <a:latin typeface="Times New Roman" panose="02020603050405020304" pitchFamily="18" charset="0"/>
                <a:cs typeface="Times New Roman" panose="02020603050405020304" pitchFamily="18" charset="0"/>
              </a:rPr>
              <a:t>khách</a:t>
            </a:r>
            <a:r>
              <a:rPr lang="en-US" sz="3000" b="1" i="1" smtClean="0">
                <a:solidFill>
                  <a:schemeClr val="bg1"/>
                </a:solidFill>
                <a:latin typeface="Times New Roman" panose="02020603050405020304" pitchFamily="18" charset="0"/>
                <a:cs typeface="Times New Roman" panose="02020603050405020304" pitchFamily="18" charset="0"/>
              </a:rPr>
              <a:t>:</a:t>
            </a:r>
            <a:endParaRPr lang="en-US" sz="3000" b="1" i="1">
              <a:solidFill>
                <a:schemeClr val="bg1"/>
              </a:solidFill>
              <a:latin typeface="Times New Roman" panose="02020603050405020304" pitchFamily="18" charset="0"/>
              <a:cs typeface="Times New Roman" panose="02020603050405020304" pitchFamily="18" charset="0"/>
            </a:endParaRPr>
          </a:p>
          <a:p>
            <a:pPr indent="914400"/>
            <a:r>
              <a:rPr lang="en-US" sz="3000" b="1">
                <a:solidFill>
                  <a:schemeClr val="bg1"/>
                </a:solidFill>
                <a:latin typeface="Times New Roman" panose="02020603050405020304" pitchFamily="18" charset="0"/>
                <a:cs typeface="Times New Roman" panose="02020603050405020304" pitchFamily="18" charset="0"/>
              </a:rPr>
              <a:t>Sau khi thủ kho viết phiếu xuất kho. Căn cứ vào phiếu xuất kho nhân viên sẽ giao hàng bán cho khách hàng và lập giấy </a:t>
            </a:r>
            <a:r>
              <a:rPr lang="en-US" sz="3000" b="1">
                <a:solidFill>
                  <a:schemeClr val="bg1"/>
                </a:solidFill>
                <a:latin typeface="Times New Roman" panose="02020603050405020304" pitchFamily="18" charset="0"/>
                <a:cs typeface="Times New Roman" panose="02020603050405020304" pitchFamily="18" charset="0"/>
              </a:rPr>
              <a:t>bảo </a:t>
            </a:r>
            <a:r>
              <a:rPr lang="en-US" sz="3000" b="1" smtClean="0">
                <a:solidFill>
                  <a:schemeClr val="bg1"/>
                </a:solidFill>
                <a:latin typeface="Times New Roman" panose="02020603050405020304" pitchFamily="18" charset="0"/>
                <a:cs typeface="Times New Roman" panose="02020603050405020304" pitchFamily="18" charset="0"/>
              </a:rPr>
              <a:t>hành</a:t>
            </a:r>
            <a:r>
              <a:rPr lang="en-US" sz="3000" b="1">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136051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90"/>
                                        </p:tgtEl>
                                        <p:attrNameLst>
                                          <p:attrName>style.visibility</p:attrName>
                                        </p:attrNameLst>
                                      </p:cBhvr>
                                      <p:to>
                                        <p:strVal val="visible"/>
                                      </p:to>
                                    </p:set>
                                    <p:animEffect transition="in" filter="checkerboard(across)">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Yêu cầu phi chức năng và chức năng</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532027" y="1763091"/>
            <a:ext cx="10894178" cy="3785652"/>
          </a:xfrm>
          <a:prstGeom prst="rect">
            <a:avLst/>
          </a:prstGeom>
          <a:noFill/>
        </p:spPr>
        <p:txBody>
          <a:bodyPr wrap="square" rtlCol="0">
            <a:spAutoFit/>
          </a:bodyPr>
          <a:lstStyle/>
          <a:p>
            <a:pPr algn="just"/>
            <a:r>
              <a:rPr lang="en-US" sz="3000" b="1" i="1">
                <a:solidFill>
                  <a:schemeClr val="bg1"/>
                </a:solidFill>
                <a:latin typeface="Times New Roman" panose="02020603050405020304" pitchFamily="18" charset="0"/>
                <a:cs typeface="Times New Roman" panose="02020603050405020304" pitchFamily="18" charset="0"/>
              </a:rPr>
              <a:t>d</a:t>
            </a:r>
            <a:r>
              <a:rPr lang="en-US" sz="3000" b="1" i="1" smtClean="0">
                <a:solidFill>
                  <a:schemeClr val="bg1"/>
                </a:solidFill>
                <a:latin typeface="Times New Roman" panose="02020603050405020304" pitchFamily="18" charset="0"/>
                <a:cs typeface="Times New Roman" panose="02020603050405020304" pitchFamily="18" charset="0"/>
              </a:rPr>
              <a:t>. Lấy giấy bảo hành:</a:t>
            </a:r>
          </a:p>
          <a:p>
            <a:pPr indent="914400"/>
            <a:r>
              <a:rPr lang="en-US" sz="3000" b="1">
                <a:solidFill>
                  <a:schemeClr val="bg1"/>
                </a:solidFill>
                <a:latin typeface="Times New Roman" panose="02020603050405020304" pitchFamily="18" charset="0"/>
                <a:cs typeface="Times New Roman" panose="02020603050405020304" pitchFamily="18" charset="0"/>
              </a:rPr>
              <a:t>Khi bàn giao hàng cho khách hàng, nhân viên bộ phận kinh doanh sẽ lập giấy bảo hành để giao cho khách và lưu thông tin bảo hành sản phẩm trên máy </a:t>
            </a:r>
            <a:r>
              <a:rPr lang="en-US" sz="3000" b="1">
                <a:solidFill>
                  <a:schemeClr val="bg1"/>
                </a:solidFill>
                <a:latin typeface="Times New Roman" panose="02020603050405020304" pitchFamily="18" charset="0"/>
                <a:cs typeface="Times New Roman" panose="02020603050405020304" pitchFamily="18" charset="0"/>
              </a:rPr>
              <a:t>tính</a:t>
            </a:r>
            <a:r>
              <a:rPr lang="en-US" sz="3000" b="1" smtClean="0">
                <a:solidFill>
                  <a:schemeClr val="bg1"/>
                </a:solidFill>
                <a:latin typeface="Times New Roman" panose="02020603050405020304" pitchFamily="18" charset="0"/>
                <a:cs typeface="Times New Roman" panose="02020603050405020304" pitchFamily="18" charset="0"/>
              </a:rPr>
              <a:t>.</a:t>
            </a:r>
          </a:p>
          <a:p>
            <a:pPr indent="914400"/>
            <a:endParaRPr lang="en-US" sz="3000" b="1" smtClean="0">
              <a:solidFill>
                <a:schemeClr val="bg1"/>
              </a:solidFill>
              <a:latin typeface="Times New Roman" panose="02020603050405020304" pitchFamily="18" charset="0"/>
              <a:cs typeface="Times New Roman" panose="02020603050405020304" pitchFamily="18" charset="0"/>
            </a:endParaRPr>
          </a:p>
          <a:p>
            <a:pPr algn="just"/>
            <a:r>
              <a:rPr lang="en-US" sz="3000" b="1" i="1" smtClean="0">
                <a:solidFill>
                  <a:schemeClr val="bg1"/>
                </a:solidFill>
                <a:latin typeface="Times New Roman" panose="02020603050405020304" pitchFamily="18" charset="0"/>
                <a:cs typeface="Times New Roman" panose="02020603050405020304" pitchFamily="18" charset="0"/>
              </a:rPr>
              <a:t>e. Cập nhật lại kho:</a:t>
            </a:r>
            <a:endParaRPr lang="en-US" sz="3000" b="1" i="1">
              <a:solidFill>
                <a:schemeClr val="bg1"/>
              </a:solidFill>
              <a:latin typeface="Times New Roman" panose="02020603050405020304" pitchFamily="18" charset="0"/>
              <a:cs typeface="Times New Roman" panose="02020603050405020304" pitchFamily="18" charset="0"/>
            </a:endParaRPr>
          </a:p>
          <a:p>
            <a:pPr indent="914400"/>
            <a:r>
              <a:rPr lang="en-US" sz="3000" b="1">
                <a:solidFill>
                  <a:schemeClr val="bg1"/>
                </a:solidFill>
                <a:latin typeface="Times New Roman" panose="02020603050405020304" pitchFamily="18" charset="0"/>
                <a:cs typeface="Times New Roman" panose="02020603050405020304" pitchFamily="18" charset="0"/>
              </a:rPr>
              <a:t>Sau khi bán hàng thủ kho có nhiệm vụ cập nhật lại kho cửa </a:t>
            </a:r>
            <a:r>
              <a:rPr lang="en-US" sz="3000" b="1">
                <a:solidFill>
                  <a:schemeClr val="bg1"/>
                </a:solidFill>
                <a:latin typeface="Times New Roman" panose="02020603050405020304" pitchFamily="18" charset="0"/>
                <a:cs typeface="Times New Roman" panose="02020603050405020304" pitchFamily="18" charset="0"/>
              </a:rPr>
              <a:t>hàng</a:t>
            </a:r>
            <a:r>
              <a:rPr lang="en-US" sz="3000" b="1" smtClean="0">
                <a:solidFill>
                  <a:schemeClr val="bg1"/>
                </a:solidFill>
                <a:latin typeface="Times New Roman" panose="02020603050405020304" pitchFamily="18" charset="0"/>
                <a:cs typeface="Times New Roman" panose="02020603050405020304" pitchFamily="18" charset="0"/>
              </a:rPr>
              <a:t>.</a:t>
            </a:r>
            <a:endParaRPr lang="en-US" sz="30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1427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90"/>
                                        </p:tgtEl>
                                        <p:attrNameLst>
                                          <p:attrName>style.visibility</p:attrName>
                                        </p:attrNameLst>
                                      </p:cBhvr>
                                      <p:to>
                                        <p:strVal val="visible"/>
                                      </p:to>
                                    </p:set>
                                    <p:animEffect transition="in" filter="checkerboard(across)">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Yêu cầu phi chức năng và chức năng</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77894" y="1798658"/>
            <a:ext cx="10870371" cy="4247317"/>
          </a:xfrm>
          <a:prstGeom prst="rect">
            <a:avLst/>
          </a:prstGeom>
          <a:noFill/>
        </p:spPr>
        <p:txBody>
          <a:bodyPr wrap="square" rtlCol="0">
            <a:spAutoFit/>
          </a:bodyPr>
          <a:lstStyle/>
          <a:p>
            <a:pPr algn="just"/>
            <a:r>
              <a:rPr lang="en-US" sz="3000" b="1" i="1">
                <a:solidFill>
                  <a:schemeClr val="bg1"/>
                </a:solidFill>
                <a:latin typeface="Times New Roman" panose="02020603050405020304" pitchFamily="18" charset="0"/>
                <a:cs typeface="Times New Roman" panose="02020603050405020304" pitchFamily="18" charset="0"/>
              </a:rPr>
              <a:t>3</a:t>
            </a:r>
            <a:r>
              <a:rPr lang="en-US" sz="3000" b="1" i="1" smtClean="0">
                <a:solidFill>
                  <a:schemeClr val="bg1"/>
                </a:solidFill>
                <a:latin typeface="Times New Roman" panose="02020603050405020304" pitchFamily="18" charset="0"/>
                <a:cs typeface="Times New Roman" panose="02020603050405020304" pitchFamily="18" charset="0"/>
              </a:rPr>
              <a:t>. Bảo hành:</a:t>
            </a:r>
          </a:p>
          <a:p>
            <a:pPr algn="just"/>
            <a:endParaRPr lang="en-US" sz="3000" b="1" i="1" smtClean="0">
              <a:solidFill>
                <a:schemeClr val="bg1"/>
              </a:solidFill>
              <a:latin typeface="Times New Roman" panose="02020603050405020304" pitchFamily="18" charset="0"/>
              <a:cs typeface="Times New Roman" panose="02020603050405020304" pitchFamily="18" charset="0"/>
            </a:endParaRPr>
          </a:p>
          <a:p>
            <a:pPr indent="914400" algn="just"/>
            <a:r>
              <a:rPr lang="en-US" sz="3000" b="1">
                <a:solidFill>
                  <a:schemeClr val="bg1"/>
                </a:solidFill>
                <a:latin typeface="Times New Roman" panose="02020603050405020304" pitchFamily="18" charset="0"/>
                <a:cs typeface="Times New Roman" panose="02020603050405020304" pitchFamily="18" charset="0"/>
              </a:rPr>
              <a:t>Khi khách hàng mang sản phẩm đến bảo hành, bộ phận kinh doanh sẽ kiểm tra thiết bị còn thời gian bảo hành hay không rồi thông báo lại cho khách. Sau đó nếu còn thời gian bảo hành sẽ chuyển sang bộ phận kỹ thuật xem xét và tiến hành sửa chữa, nếu không còn sẽ tiến hành tính phí sửa chữa và đồng thời lập phiếu nhận bảo hành. Sau khi bảo hành xong nhân viện sẻ tiến hành trả hàng cho khách hàng.</a:t>
            </a:r>
          </a:p>
        </p:txBody>
      </p:sp>
    </p:spTree>
    <p:extLst>
      <p:ext uri="{BB962C8B-B14F-4D97-AF65-F5344CB8AC3E}">
        <p14:creationId xmlns:p14="http://schemas.microsoft.com/office/powerpoint/2010/main" val="3843612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checkerboard(across)">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816" y="-182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200" b="1">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1588" y="118891"/>
            <a:ext cx="12198351" cy="4738687"/>
            <a:chOff x="-1588" y="6351"/>
            <a:chExt cx="12198351" cy="4738687"/>
          </a:xfrm>
          <a:solidFill>
            <a:schemeClr val="bg1">
              <a:lumMod val="95000"/>
            </a:schemeClr>
          </a:solidFill>
        </p:grpSpPr>
        <p:sp>
          <p:nvSpPr>
            <p:cNvPr id="2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05"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12" name="Group 111"/>
          <p:cNvGrpSpPr/>
          <p:nvPr/>
        </p:nvGrpSpPr>
        <p:grpSpPr>
          <a:xfrm rot="21406293">
            <a:off x="682287" y="3066232"/>
            <a:ext cx="2392363" cy="1470534"/>
            <a:chOff x="231775" y="-3298825"/>
            <a:chExt cx="4498976" cy="2765424"/>
          </a:xfrm>
          <a:solidFill>
            <a:schemeClr val="bg1">
              <a:alpha val="5000"/>
            </a:schemeClr>
          </a:solidFill>
        </p:grpSpPr>
        <p:sp>
          <p:nvSpPr>
            <p:cNvPr id="113"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 name="Title 5"/>
          <p:cNvSpPr>
            <a:spLocks noGrp="1"/>
          </p:cNvSpPr>
          <p:nvPr>
            <p:ph type="title"/>
          </p:nvPr>
        </p:nvSpPr>
        <p:spPr>
          <a:xfrm>
            <a:off x="839788" y="305307"/>
            <a:ext cx="10363200" cy="817561"/>
          </a:xfrm>
        </p:spPr>
        <p:txBody>
          <a:bodyPr/>
          <a:lstStyle/>
          <a:p>
            <a:r>
              <a:rPr lang="es-ES" u="sng">
                <a:solidFill>
                  <a:schemeClr val="bg1"/>
                </a:solidFill>
              </a:rPr>
              <a:t>Nội Dung:</a:t>
            </a:r>
            <a:endParaRPr lang="en-US" u="sng">
              <a:solidFill>
                <a:schemeClr val="bg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9" y="3599050"/>
            <a:ext cx="6771876" cy="952633"/>
          </a:xfrm>
          <a:prstGeom prst="rect">
            <a:avLst/>
          </a:prstGeom>
        </p:spPr>
      </p:pic>
      <p:sp>
        <p:nvSpPr>
          <p:cNvPr id="18" name="TextBox 17"/>
          <p:cNvSpPr txBox="1"/>
          <p:nvPr/>
        </p:nvSpPr>
        <p:spPr>
          <a:xfrm>
            <a:off x="5856126" y="3042233"/>
            <a:ext cx="5336717" cy="630942"/>
          </a:xfrm>
          <a:prstGeom prst="rect">
            <a:avLst/>
          </a:prstGeom>
          <a:noFill/>
        </p:spPr>
        <p:txBody>
          <a:bodyPr wrap="none" rtlCol="0">
            <a:spAutoFit/>
          </a:bodyPr>
          <a:lstStyle/>
          <a:p>
            <a:r>
              <a:rPr lang="en-US" sz="3500" b="1" smtClean="0">
                <a:solidFill>
                  <a:schemeClr val="bg1"/>
                </a:solidFill>
                <a:latin typeface="Times New Roman" panose="02020603050405020304" pitchFamily="18" charset="0"/>
                <a:cs typeface="Times New Roman" panose="02020603050405020304" pitchFamily="18" charset="0"/>
              </a:rPr>
              <a:t>Mô tả hoạt động nghiệp vụ</a:t>
            </a:r>
            <a:endParaRPr lang="vi-VN" sz="3500" b="1">
              <a:solidFill>
                <a:schemeClr val="bg1"/>
              </a:solidFill>
              <a:latin typeface="Times New Roman" panose="02020603050405020304" pitchFamily="18" charset="0"/>
              <a:cs typeface="Times New Roman" panose="02020603050405020304" pitchFamily="18" charset="0"/>
            </a:endParaRPr>
          </a:p>
        </p:txBody>
      </p:sp>
      <p:sp>
        <p:nvSpPr>
          <p:cNvPr id="126" name="TextBox 125"/>
          <p:cNvSpPr txBox="1"/>
          <p:nvPr/>
        </p:nvSpPr>
        <p:spPr>
          <a:xfrm>
            <a:off x="6789158" y="3726132"/>
            <a:ext cx="4570482" cy="630942"/>
          </a:xfrm>
          <a:prstGeom prst="rect">
            <a:avLst/>
          </a:prstGeom>
          <a:noFill/>
        </p:spPr>
        <p:txBody>
          <a:bodyPr wrap="none" rtlCol="0">
            <a:spAutoFit/>
          </a:bodyPr>
          <a:lstStyle/>
          <a:p>
            <a:r>
              <a:rPr lang="en-US" sz="3500" b="1" smtClean="0">
                <a:solidFill>
                  <a:schemeClr val="bg1"/>
                </a:solidFill>
                <a:latin typeface="Times New Roman" panose="02020603050405020304" pitchFamily="18" charset="0"/>
                <a:cs typeface="Times New Roman" panose="02020603050405020304" pitchFamily="18" charset="0"/>
              </a:rPr>
              <a:t>Yêu cầu phi chức năng</a:t>
            </a:r>
            <a:endParaRPr lang="vi-VN" sz="3500" b="1">
              <a:solidFill>
                <a:schemeClr val="bg1"/>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6255940" y="4428773"/>
            <a:ext cx="5451476"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Yêu cầu phi chức năng</a:t>
            </a:r>
            <a:endParaRPr lang="id-ID" sz="3200" b="1">
              <a:solidFill>
                <a:schemeClr val="bg1"/>
              </a:solidFill>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 y="4491519"/>
            <a:ext cx="6170062" cy="1228896"/>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06" y="2389667"/>
            <a:ext cx="5778081" cy="1228896"/>
          </a:xfrm>
          <a:prstGeom prst="rect">
            <a:avLst/>
          </a:prstGeom>
        </p:spPr>
      </p:pic>
      <p:sp>
        <p:nvSpPr>
          <p:cNvPr id="106" name="Title 5"/>
          <p:cNvSpPr txBox="1">
            <a:spLocks/>
          </p:cNvSpPr>
          <p:nvPr/>
        </p:nvSpPr>
        <p:spPr>
          <a:xfrm>
            <a:off x="1022351" y="2029163"/>
            <a:ext cx="10363200" cy="817561"/>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400" b="1" i="0" kern="1200">
                <a:solidFill>
                  <a:schemeClr val="accent1"/>
                </a:solidFill>
                <a:latin typeface="Raleway Black" charset="0"/>
                <a:ea typeface="Raleway Black" charset="0"/>
                <a:cs typeface="Raleway Black" charset="0"/>
              </a:defRPr>
            </a:lvl1pPr>
          </a:lstStyle>
          <a:p>
            <a:r>
              <a:rPr lang="es-ES" i="1" smtClean="0">
                <a:solidFill>
                  <a:schemeClr val="bg1"/>
                </a:solidFill>
                <a:latin typeface="Times New Roman" panose="02020603050405020304" pitchFamily="18" charset="0"/>
                <a:cs typeface="Times New Roman" panose="02020603050405020304" pitchFamily="18" charset="0"/>
              </a:rPr>
              <a:t>Chương I:</a:t>
            </a:r>
            <a:r>
              <a:rPr lang="en-US" i="1" smtClean="0">
                <a:solidFill>
                  <a:schemeClr val="bg1"/>
                </a:solidFill>
                <a:latin typeface="Times New Roman" panose="02020603050405020304" pitchFamily="18" charset="0"/>
                <a:cs typeface="Times New Roman" panose="02020603050405020304" pitchFamily="18" charset="0"/>
              </a:rPr>
              <a:t> Xác định yêu cầu</a:t>
            </a:r>
            <a:endParaRPr lang="es-ES" i="1"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287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47" presetClass="entr" presetSubtype="0" fill="hold" grpId="0" nodeType="withEffect">
                                  <p:stCondLst>
                                    <p:cond delay="50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1000"/>
                                        <p:tgtEl>
                                          <p:spTgt spid="105"/>
                                        </p:tgtEl>
                                      </p:cBhvr>
                                    </p:animEffect>
                                    <p:anim calcmode="lin" valueType="num">
                                      <p:cBhvr>
                                        <p:cTn id="11" dur="1000" fill="hold"/>
                                        <p:tgtEl>
                                          <p:spTgt spid="105"/>
                                        </p:tgtEl>
                                        <p:attrNameLst>
                                          <p:attrName>ppt_x</p:attrName>
                                        </p:attrNameLst>
                                      </p:cBhvr>
                                      <p:tavLst>
                                        <p:tav tm="0">
                                          <p:val>
                                            <p:strVal val="#ppt_x"/>
                                          </p:val>
                                        </p:tav>
                                        <p:tav tm="100000">
                                          <p:val>
                                            <p:strVal val="#ppt_x"/>
                                          </p:val>
                                        </p:tav>
                                      </p:tavLst>
                                    </p:anim>
                                    <p:anim calcmode="lin" valueType="num">
                                      <p:cBhvr>
                                        <p:cTn id="12" dur="1000" fill="hold"/>
                                        <p:tgtEl>
                                          <p:spTgt spid="105"/>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150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Yêu cầu phi chức năng và chức năng</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55626" y="1295011"/>
            <a:ext cx="10870371" cy="5170646"/>
          </a:xfrm>
          <a:prstGeom prst="rect">
            <a:avLst/>
          </a:prstGeom>
          <a:noFill/>
        </p:spPr>
        <p:txBody>
          <a:bodyPr wrap="square" rtlCol="0">
            <a:spAutoFit/>
          </a:bodyPr>
          <a:lstStyle/>
          <a:p>
            <a:pPr algn="just"/>
            <a:r>
              <a:rPr lang="en-US" sz="3000" b="1" i="1">
                <a:solidFill>
                  <a:schemeClr val="bg1"/>
                </a:solidFill>
                <a:latin typeface="Times New Roman" panose="02020603050405020304" pitchFamily="18" charset="0"/>
                <a:cs typeface="Times New Roman" panose="02020603050405020304" pitchFamily="18" charset="0"/>
              </a:rPr>
              <a:t>4</a:t>
            </a:r>
            <a:r>
              <a:rPr lang="en-US" sz="3000" b="1" i="1" smtClean="0">
                <a:solidFill>
                  <a:schemeClr val="bg1"/>
                </a:solidFill>
                <a:latin typeface="Times New Roman" panose="02020603050405020304" pitchFamily="18" charset="0"/>
                <a:cs typeface="Times New Roman" panose="02020603050405020304" pitchFamily="18" charset="0"/>
              </a:rPr>
              <a:t>. Báo cáo:</a:t>
            </a:r>
          </a:p>
          <a:p>
            <a:pPr algn="just"/>
            <a:endParaRPr lang="en-US" sz="3000" b="1" i="1" smtClean="0">
              <a:solidFill>
                <a:schemeClr val="bg1"/>
              </a:solidFill>
              <a:latin typeface="Times New Roman" panose="02020603050405020304" pitchFamily="18" charset="0"/>
              <a:cs typeface="Times New Roman" panose="02020603050405020304" pitchFamily="18" charset="0"/>
            </a:endParaRPr>
          </a:p>
          <a:p>
            <a:pPr indent="914400" algn="just"/>
            <a:r>
              <a:rPr lang="en-US" sz="3000" b="1">
                <a:solidFill>
                  <a:schemeClr val="bg1"/>
                </a:solidFill>
                <a:latin typeface="Times New Roman" panose="02020603050405020304" pitchFamily="18" charset="0"/>
                <a:cs typeface="Times New Roman" panose="02020603050405020304" pitchFamily="18" charset="0"/>
              </a:rPr>
              <a:t>Báo cáo về tình hình nhập thiết bị trong tháng, nhân viên bộ phận kinh doanh căn cứ vào phiếu nhập kho được cập nhật hàng ngày trong tháng để lập báo cáo theo yêu cầu của giám đốc. </a:t>
            </a:r>
          </a:p>
          <a:p>
            <a:pPr algn="just"/>
            <a:r>
              <a:rPr lang="en-US" sz="3000" b="1">
                <a:solidFill>
                  <a:schemeClr val="bg1"/>
                </a:solidFill>
                <a:latin typeface="Times New Roman" panose="02020603050405020304" pitchFamily="18" charset="0"/>
                <a:cs typeface="Times New Roman" panose="02020603050405020304" pitchFamily="18" charset="0"/>
              </a:rPr>
              <a:t>Báo cáo về tình hình bán thiết bị trong tháng, nhân viên kế toán căn cứ vào phiếu xuất kho được cập nhật hàng ngày trong tháng để lập báo cáo theo yêu cầu của giám đốc. </a:t>
            </a:r>
          </a:p>
          <a:p>
            <a:pPr algn="just"/>
            <a:r>
              <a:rPr lang="en-US" sz="3000" b="1">
                <a:solidFill>
                  <a:schemeClr val="bg1"/>
                </a:solidFill>
                <a:latin typeface="Times New Roman" panose="02020603050405020304" pitchFamily="18" charset="0"/>
                <a:cs typeface="Times New Roman" panose="02020603050405020304" pitchFamily="18" charset="0"/>
              </a:rPr>
              <a:t>Hàng tháng bộ phận kinh doanh căn cứ vào phiếu nhập, phiếu xuất để thống kê xem trong tháng còn tồn kho bao nhiêu hàng và lập báo cáo.</a:t>
            </a:r>
          </a:p>
        </p:txBody>
      </p:sp>
    </p:spTree>
    <p:extLst>
      <p:ext uri="{BB962C8B-B14F-4D97-AF65-F5344CB8AC3E}">
        <p14:creationId xmlns:p14="http://schemas.microsoft.com/office/powerpoint/2010/main" val="15945593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checkerboard(across)">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0" y="-106323"/>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2" name="Group 81"/>
          <p:cNvGrpSpPr/>
          <p:nvPr/>
        </p:nvGrpSpPr>
        <p:grpSpPr>
          <a:xfrm>
            <a:off x="3175" y="118891"/>
            <a:ext cx="12198351" cy="4738687"/>
            <a:chOff x="-1588" y="6351"/>
            <a:chExt cx="12198351" cy="4738687"/>
          </a:xfrm>
          <a:solidFill>
            <a:schemeClr val="bg1">
              <a:lumMod val="95000"/>
            </a:schemeClr>
          </a:solidFill>
        </p:grpSpPr>
        <p:sp>
          <p:nvSpPr>
            <p:cNvPr id="83"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1"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9"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0"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1"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45" name="Freeform 67"/>
          <p:cNvSpPr>
            <a:spLocks/>
          </p:cNvSpPr>
          <p:nvPr/>
        </p:nvSpPr>
        <p:spPr bwMode="auto">
          <a:xfrm rot="8358637">
            <a:off x="9924445"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46" name="Group 145"/>
          <p:cNvGrpSpPr/>
          <p:nvPr/>
        </p:nvGrpSpPr>
        <p:grpSpPr>
          <a:xfrm rot="21406293">
            <a:off x="687050" y="3066232"/>
            <a:ext cx="2392363" cy="1470534"/>
            <a:chOff x="231775" y="-3298825"/>
            <a:chExt cx="4498976" cy="2765424"/>
          </a:xfrm>
          <a:solidFill>
            <a:schemeClr val="bg1">
              <a:alpha val="5000"/>
            </a:schemeClr>
          </a:solidFill>
        </p:grpSpPr>
        <p:sp>
          <p:nvSpPr>
            <p:cNvPr id="147"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8"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9"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 name="Group 7"/>
          <p:cNvGrpSpPr/>
          <p:nvPr/>
        </p:nvGrpSpPr>
        <p:grpSpPr>
          <a:xfrm>
            <a:off x="-1588" y="118891"/>
            <a:ext cx="12198351" cy="4738687"/>
            <a:chOff x="-1588" y="6351"/>
            <a:chExt cx="12198351" cy="4738687"/>
          </a:xfrm>
          <a:solidFill>
            <a:schemeClr val="bg1">
              <a:lumMod val="95000"/>
            </a:schemeClr>
          </a:solidFill>
        </p:grpSpPr>
        <p:sp>
          <p:nvSpPr>
            <p:cNvPr id="19"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 name="Group 10"/>
          <p:cNvGrpSpPr/>
          <p:nvPr/>
        </p:nvGrpSpPr>
        <p:grpSpPr>
          <a:xfrm rot="21406293">
            <a:off x="682287" y="3066232"/>
            <a:ext cx="2392363" cy="1470534"/>
            <a:chOff x="231775" y="-3298825"/>
            <a:chExt cx="4498976" cy="2765424"/>
          </a:xfrm>
          <a:solidFill>
            <a:schemeClr val="bg1">
              <a:alpha val="5000"/>
            </a:schemeClr>
          </a:solidFill>
        </p:grpSpPr>
        <p:sp>
          <p:nvSpPr>
            <p:cNvPr id="1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682707" y="1365637"/>
            <a:ext cx="3802323" cy="3693191"/>
          </a:xfrm>
        </p:spPr>
        <p:txBody>
          <a:bodyPr/>
          <a:lstStyle/>
          <a:p>
            <a:r>
              <a:rPr lang="es-ES_tradnl" smtClean="0">
                <a:solidFill>
                  <a:schemeClr val="bg1"/>
                </a:solidFill>
              </a:rPr>
              <a:t>02</a:t>
            </a:r>
            <a:endParaRPr lang="es-ES_tradnl">
              <a:solidFill>
                <a:schemeClr val="bg1"/>
              </a:solidFill>
            </a:endParaRPr>
          </a:p>
        </p:txBody>
      </p:sp>
      <p:sp>
        <p:nvSpPr>
          <p:cNvPr id="16" name="Marcador de texto 15"/>
          <p:cNvSpPr>
            <a:spLocks noGrp="1"/>
          </p:cNvSpPr>
          <p:nvPr>
            <p:ph type="body" sz="quarter" idx="11"/>
          </p:nvPr>
        </p:nvSpPr>
        <p:spPr>
          <a:xfrm>
            <a:off x="682707" y="3284375"/>
            <a:ext cx="3969036" cy="1242651"/>
          </a:xfrm>
          <a:solidFill>
            <a:srgbClr val="222A35"/>
          </a:solidFill>
        </p:spPr>
        <p:txBody>
          <a:bodyPr>
            <a:normAutofit fontScale="92500" lnSpcReduction="20000"/>
          </a:bodyPr>
          <a:lstStyle/>
          <a:p>
            <a:r>
              <a:rPr lang="es-ES_tradnl" smtClean="0">
                <a:solidFill>
                  <a:schemeClr val="bg1"/>
                </a:solidFill>
              </a:rPr>
              <a:t>Phân tích</a:t>
            </a:r>
          </a:p>
          <a:p>
            <a:r>
              <a:rPr lang="es-ES_tradnl" smtClean="0">
                <a:solidFill>
                  <a:schemeClr val="bg1"/>
                </a:solidFill>
              </a:rPr>
              <a:t>USECASE</a:t>
            </a:r>
            <a:endParaRPr lang="es-ES_tradnl">
              <a:solidFill>
                <a:schemeClr val="bg1"/>
              </a:solidFill>
            </a:endParaRPr>
          </a:p>
        </p:txBody>
      </p:sp>
      <p:cxnSp>
        <p:nvCxnSpPr>
          <p:cNvPr id="9" name="Conector recto 8"/>
          <p:cNvCxnSpPr/>
          <p:nvPr/>
        </p:nvCxnSpPr>
        <p:spPr>
          <a:xfrm>
            <a:off x="670985" y="3270727"/>
            <a:ext cx="398075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500737" y="2742350"/>
            <a:ext cx="4147290" cy="923330"/>
          </a:xfrm>
          <a:prstGeom prst="rect">
            <a:avLst/>
          </a:prstGeom>
          <a:noFill/>
        </p:spPr>
        <p:txBody>
          <a:bodyPr wrap="none" rtlCol="0">
            <a:spAutoFit/>
          </a:bodyPr>
          <a:lstStyle/>
          <a:p>
            <a:pPr algn="ctr"/>
            <a:r>
              <a:rPr lang="en-US" sz="5400" b="1" smtClean="0">
                <a:solidFill>
                  <a:schemeClr val="bg1"/>
                </a:solidFill>
                <a:latin typeface="Times New Roman" panose="02020603050405020304" pitchFamily="18" charset="0"/>
                <a:cs typeface="Times New Roman" panose="02020603050405020304" pitchFamily="18" charset="0"/>
              </a:rPr>
              <a:t>Tìm tác nhân</a:t>
            </a:r>
            <a:endParaRPr lang="vi-VN" sz="54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832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02</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Tác nhân</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921858" y="2306097"/>
            <a:ext cx="5427663" cy="3754874"/>
          </a:xfrm>
          <a:prstGeom prst="rect">
            <a:avLst/>
          </a:prstGeom>
          <a:noFill/>
        </p:spPr>
        <p:txBody>
          <a:bodyPr wrap="square" rtlCol="0">
            <a:spAutoFit/>
          </a:bodyPr>
          <a:lstStyle/>
          <a:p>
            <a:pPr marL="514350" indent="-514350" algn="just">
              <a:buAutoNum type="arabicPeriod"/>
            </a:pPr>
            <a:r>
              <a:rPr lang="en-US" sz="3400" b="1" i="1" smtClean="0">
                <a:solidFill>
                  <a:schemeClr val="bg1"/>
                </a:solidFill>
                <a:latin typeface="Times New Roman" panose="02020603050405020304" pitchFamily="18" charset="0"/>
                <a:cs typeface="Times New Roman" panose="02020603050405020304" pitchFamily="18" charset="0"/>
              </a:rPr>
              <a:t>Quản trị viên</a:t>
            </a:r>
          </a:p>
          <a:p>
            <a:pPr marL="971550" lvl="1" indent="-514350" algn="just">
              <a:buFont typeface="Arial" panose="020B0604020202020204" pitchFamily="34" charset="0"/>
              <a:buChar char="•"/>
            </a:pPr>
            <a:r>
              <a:rPr lang="en-US" sz="3400" b="1" i="1" smtClean="0">
                <a:solidFill>
                  <a:schemeClr val="bg1"/>
                </a:solidFill>
                <a:latin typeface="Times New Roman" panose="02020603050405020304" pitchFamily="18" charset="0"/>
                <a:cs typeface="Times New Roman" panose="02020603050405020304" pitchFamily="18" charset="0"/>
              </a:rPr>
              <a:t>Giám đốc</a:t>
            </a:r>
          </a:p>
          <a:p>
            <a:pPr marL="971550" lvl="1" indent="-514350" algn="just">
              <a:buFont typeface="Arial" panose="020B0604020202020204" pitchFamily="34" charset="0"/>
              <a:buChar char="•"/>
            </a:pPr>
            <a:r>
              <a:rPr lang="en-US" sz="3400" b="1" i="1" smtClean="0">
                <a:solidFill>
                  <a:schemeClr val="bg1"/>
                </a:solidFill>
                <a:latin typeface="Times New Roman" panose="02020603050405020304" pitchFamily="18" charset="0"/>
                <a:cs typeface="Times New Roman" panose="02020603050405020304" pitchFamily="18" charset="0"/>
              </a:rPr>
              <a:t>Kế toán</a:t>
            </a:r>
          </a:p>
          <a:p>
            <a:pPr marL="971550" lvl="1" indent="-514350" algn="just">
              <a:buFont typeface="Arial" panose="020B0604020202020204" pitchFamily="34" charset="0"/>
              <a:buChar char="•"/>
            </a:pPr>
            <a:r>
              <a:rPr lang="en-US" sz="3400" b="1" i="1" smtClean="0">
                <a:solidFill>
                  <a:schemeClr val="bg1"/>
                </a:solidFill>
                <a:latin typeface="Times New Roman" panose="02020603050405020304" pitchFamily="18" charset="0"/>
                <a:cs typeface="Times New Roman" panose="02020603050405020304" pitchFamily="18" charset="0"/>
              </a:rPr>
              <a:t>Nhân viên kinh doanh</a:t>
            </a:r>
          </a:p>
          <a:p>
            <a:pPr marL="971550" lvl="1" indent="-514350" algn="just">
              <a:buFont typeface="Arial" panose="020B0604020202020204" pitchFamily="34" charset="0"/>
              <a:buChar char="•"/>
            </a:pPr>
            <a:r>
              <a:rPr lang="en-US" sz="3400" b="1" i="1" smtClean="0">
                <a:solidFill>
                  <a:schemeClr val="bg1"/>
                </a:solidFill>
                <a:latin typeface="Times New Roman" panose="02020603050405020304" pitchFamily="18" charset="0"/>
                <a:cs typeface="Times New Roman" panose="02020603050405020304" pitchFamily="18" charset="0"/>
              </a:rPr>
              <a:t>Nhân viên kỹ thuật</a:t>
            </a:r>
          </a:p>
          <a:p>
            <a:pPr marL="971550" lvl="1" indent="-514350" algn="just">
              <a:buFont typeface="Arial" panose="020B0604020202020204" pitchFamily="34" charset="0"/>
              <a:buChar char="•"/>
            </a:pPr>
            <a:r>
              <a:rPr lang="en-US" sz="3400" b="1" i="1" smtClean="0">
                <a:solidFill>
                  <a:schemeClr val="bg1"/>
                </a:solidFill>
                <a:latin typeface="Times New Roman" panose="02020603050405020304" pitchFamily="18" charset="0"/>
                <a:cs typeface="Times New Roman" panose="02020603050405020304" pitchFamily="18" charset="0"/>
              </a:rPr>
              <a:t>Thủ kho</a:t>
            </a:r>
          </a:p>
          <a:p>
            <a:pPr marL="514350" indent="-514350" algn="just">
              <a:buAutoNum type="arabicPeriod"/>
            </a:pPr>
            <a:r>
              <a:rPr lang="en-US" sz="3400" b="1" i="1" smtClean="0">
                <a:solidFill>
                  <a:schemeClr val="bg1"/>
                </a:solidFill>
                <a:latin typeface="Times New Roman" panose="02020603050405020304" pitchFamily="18" charset="0"/>
                <a:cs typeface="Times New Roman" panose="02020603050405020304" pitchFamily="18" charset="0"/>
              </a:rPr>
              <a:t>Khách hàng</a:t>
            </a:r>
          </a:p>
        </p:txBody>
      </p:sp>
    </p:spTree>
    <p:extLst>
      <p:ext uri="{BB962C8B-B14F-4D97-AF65-F5344CB8AC3E}">
        <p14:creationId xmlns:p14="http://schemas.microsoft.com/office/powerpoint/2010/main" val="2895176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checkerboard(across)">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0" y="-106323"/>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2" name="Group 81"/>
          <p:cNvGrpSpPr/>
          <p:nvPr/>
        </p:nvGrpSpPr>
        <p:grpSpPr>
          <a:xfrm>
            <a:off x="3175" y="118891"/>
            <a:ext cx="12198351" cy="4738687"/>
            <a:chOff x="-1588" y="6351"/>
            <a:chExt cx="12198351" cy="4738687"/>
          </a:xfrm>
          <a:solidFill>
            <a:schemeClr val="bg1">
              <a:lumMod val="95000"/>
            </a:schemeClr>
          </a:solidFill>
        </p:grpSpPr>
        <p:sp>
          <p:nvSpPr>
            <p:cNvPr id="83"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1"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9"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0"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1"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45" name="Freeform 67"/>
          <p:cNvSpPr>
            <a:spLocks/>
          </p:cNvSpPr>
          <p:nvPr/>
        </p:nvSpPr>
        <p:spPr bwMode="auto">
          <a:xfrm rot="8358637">
            <a:off x="9924445"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46" name="Group 145"/>
          <p:cNvGrpSpPr/>
          <p:nvPr/>
        </p:nvGrpSpPr>
        <p:grpSpPr>
          <a:xfrm rot="21406293">
            <a:off x="687050" y="3066232"/>
            <a:ext cx="2392363" cy="1470534"/>
            <a:chOff x="231775" y="-3298825"/>
            <a:chExt cx="4498976" cy="2765424"/>
          </a:xfrm>
          <a:solidFill>
            <a:schemeClr val="bg1">
              <a:alpha val="5000"/>
            </a:schemeClr>
          </a:solidFill>
        </p:grpSpPr>
        <p:sp>
          <p:nvSpPr>
            <p:cNvPr id="147"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8"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9"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 name="Group 7"/>
          <p:cNvGrpSpPr/>
          <p:nvPr/>
        </p:nvGrpSpPr>
        <p:grpSpPr>
          <a:xfrm>
            <a:off x="-1588" y="118891"/>
            <a:ext cx="12198351" cy="4738687"/>
            <a:chOff x="-1588" y="6351"/>
            <a:chExt cx="12198351" cy="4738687"/>
          </a:xfrm>
          <a:solidFill>
            <a:schemeClr val="bg1">
              <a:lumMod val="95000"/>
            </a:schemeClr>
          </a:solidFill>
        </p:grpSpPr>
        <p:sp>
          <p:nvSpPr>
            <p:cNvPr id="19"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 name="Group 10"/>
          <p:cNvGrpSpPr/>
          <p:nvPr/>
        </p:nvGrpSpPr>
        <p:grpSpPr>
          <a:xfrm rot="21406293">
            <a:off x="682287" y="3066232"/>
            <a:ext cx="2392363" cy="1470534"/>
            <a:chOff x="231775" y="-3298825"/>
            <a:chExt cx="4498976" cy="2765424"/>
          </a:xfrm>
          <a:solidFill>
            <a:schemeClr val="bg1">
              <a:alpha val="5000"/>
            </a:schemeClr>
          </a:solidFill>
        </p:grpSpPr>
        <p:sp>
          <p:nvSpPr>
            <p:cNvPr id="1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682707" y="1365637"/>
            <a:ext cx="3802323" cy="3693191"/>
          </a:xfrm>
        </p:spPr>
        <p:txBody>
          <a:bodyPr/>
          <a:lstStyle/>
          <a:p>
            <a:r>
              <a:rPr lang="es-ES_tradnl" smtClean="0">
                <a:solidFill>
                  <a:schemeClr val="bg1"/>
                </a:solidFill>
              </a:rPr>
              <a:t>02</a:t>
            </a:r>
            <a:endParaRPr lang="es-ES_tradnl">
              <a:solidFill>
                <a:schemeClr val="bg1"/>
              </a:solidFill>
            </a:endParaRPr>
          </a:p>
        </p:txBody>
      </p:sp>
      <p:sp>
        <p:nvSpPr>
          <p:cNvPr id="16" name="Marcador de texto 15"/>
          <p:cNvSpPr>
            <a:spLocks noGrp="1"/>
          </p:cNvSpPr>
          <p:nvPr>
            <p:ph type="body" sz="quarter" idx="11"/>
          </p:nvPr>
        </p:nvSpPr>
        <p:spPr>
          <a:xfrm>
            <a:off x="682707" y="3284375"/>
            <a:ext cx="3969036" cy="1242651"/>
          </a:xfrm>
          <a:solidFill>
            <a:srgbClr val="222A35"/>
          </a:solidFill>
        </p:spPr>
        <p:txBody>
          <a:bodyPr>
            <a:normAutofit fontScale="92500" lnSpcReduction="20000"/>
          </a:bodyPr>
          <a:lstStyle/>
          <a:p>
            <a:r>
              <a:rPr lang="es-ES_tradnl">
                <a:solidFill>
                  <a:schemeClr val="bg1"/>
                </a:solidFill>
              </a:rPr>
              <a:t>Phân tích</a:t>
            </a:r>
          </a:p>
          <a:p>
            <a:r>
              <a:rPr lang="es-ES_tradnl">
                <a:solidFill>
                  <a:schemeClr val="bg1"/>
                </a:solidFill>
              </a:rPr>
              <a:t>USECASE</a:t>
            </a:r>
            <a:endParaRPr lang="es-ES_tradnl">
              <a:solidFill>
                <a:schemeClr val="bg1"/>
              </a:solidFill>
            </a:endParaRPr>
          </a:p>
        </p:txBody>
      </p:sp>
      <p:cxnSp>
        <p:nvCxnSpPr>
          <p:cNvPr id="9" name="Conector recto 8"/>
          <p:cNvCxnSpPr/>
          <p:nvPr/>
        </p:nvCxnSpPr>
        <p:spPr>
          <a:xfrm>
            <a:off x="670985" y="3270727"/>
            <a:ext cx="398075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148515" y="2755317"/>
            <a:ext cx="4782079" cy="923330"/>
          </a:xfrm>
          <a:prstGeom prst="rect">
            <a:avLst/>
          </a:prstGeom>
          <a:noFill/>
        </p:spPr>
        <p:txBody>
          <a:bodyPr wrap="none" rtlCol="0">
            <a:spAutoFit/>
          </a:bodyPr>
          <a:lstStyle/>
          <a:p>
            <a:pPr algn="ctr"/>
            <a:r>
              <a:rPr lang="en-US" sz="5400" b="1" smtClean="0">
                <a:solidFill>
                  <a:schemeClr val="bg1"/>
                </a:solidFill>
                <a:latin typeface="Times New Roman" panose="02020603050405020304" pitchFamily="18" charset="0"/>
                <a:cs typeface="Times New Roman" panose="02020603050405020304" pitchFamily="18" charset="0"/>
              </a:rPr>
              <a:t>Tìm USECASE</a:t>
            </a:r>
            <a:endParaRPr lang="vi-VN" sz="54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231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02</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Tìm USECASE</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738981" y="1148538"/>
            <a:ext cx="10805319" cy="5632311"/>
          </a:xfrm>
          <a:prstGeom prst="rect">
            <a:avLst/>
          </a:prstGeom>
          <a:noFill/>
        </p:spPr>
        <p:txBody>
          <a:bodyPr wrap="square" rtlCol="0">
            <a:spAutoFit/>
          </a:bodyPr>
          <a:lstStyle/>
          <a:p>
            <a:pPr marL="514350" indent="-514350" algn="just">
              <a:buAutoNum type="arabicPeriod"/>
            </a:pPr>
            <a:r>
              <a:rPr lang="en-US" sz="3000" b="1" i="1" smtClean="0">
                <a:solidFill>
                  <a:schemeClr val="bg1"/>
                </a:solidFill>
                <a:latin typeface="Times New Roman" panose="02020603050405020304" pitchFamily="18" charset="0"/>
                <a:cs typeface="Times New Roman" panose="02020603050405020304" pitchFamily="18" charset="0"/>
              </a:rPr>
              <a:t>Quản trị viên</a:t>
            </a:r>
          </a:p>
          <a:p>
            <a:pPr marL="971550" lvl="1" indent="-514350" algn="just">
              <a:buFont typeface="Arial" panose="020B0604020202020204" pitchFamily="34" charset="0"/>
              <a:buChar char="•"/>
            </a:pPr>
            <a:r>
              <a:rPr lang="en-US" sz="3000" b="1" i="1" smtClean="0">
                <a:solidFill>
                  <a:schemeClr val="bg1"/>
                </a:solidFill>
                <a:latin typeface="Times New Roman" panose="02020603050405020304" pitchFamily="18" charset="0"/>
                <a:cs typeface="Times New Roman" panose="02020603050405020304" pitchFamily="18" charset="0"/>
              </a:rPr>
              <a:t>Giám đốc: </a:t>
            </a:r>
            <a:r>
              <a:rPr lang="en-US" sz="3000" b="1" smtClean="0">
                <a:solidFill>
                  <a:schemeClr val="bg1"/>
                </a:solidFill>
                <a:latin typeface="Times New Roman" panose="02020603050405020304" pitchFamily="18" charset="0"/>
                <a:cs typeface="Times New Roman" panose="02020603050405020304" pitchFamily="18" charset="0"/>
              </a:rPr>
              <a:t>Duyệt yêu cầu nhập hàng, cung cấp tài khoản cho nhân viên, xem báo cáo.</a:t>
            </a:r>
          </a:p>
          <a:p>
            <a:pPr marL="971550" lvl="1" indent="-514350" algn="just">
              <a:buFont typeface="Arial" panose="020B0604020202020204" pitchFamily="34" charset="0"/>
              <a:buChar char="•"/>
            </a:pPr>
            <a:r>
              <a:rPr lang="en-US" sz="3000" b="1" i="1" smtClean="0">
                <a:solidFill>
                  <a:schemeClr val="bg1"/>
                </a:solidFill>
                <a:latin typeface="Times New Roman" panose="02020603050405020304" pitchFamily="18" charset="0"/>
                <a:cs typeface="Times New Roman" panose="02020603050405020304" pitchFamily="18" charset="0"/>
              </a:rPr>
              <a:t>Kế toán: </a:t>
            </a:r>
            <a:r>
              <a:rPr lang="en-US" sz="3000" b="1" smtClean="0">
                <a:solidFill>
                  <a:schemeClr val="bg1"/>
                </a:solidFill>
                <a:latin typeface="Times New Roman" panose="02020603050405020304" pitchFamily="18" charset="0"/>
                <a:cs typeface="Times New Roman" panose="02020603050405020304" pitchFamily="18" charset="0"/>
              </a:rPr>
              <a:t>Lập phiếu thanh toán, lập báo cáo.</a:t>
            </a:r>
          </a:p>
          <a:p>
            <a:pPr marL="971550" lvl="1" indent="-514350" algn="just">
              <a:buFont typeface="Arial" panose="020B0604020202020204" pitchFamily="34" charset="0"/>
              <a:buChar char="•"/>
            </a:pPr>
            <a:r>
              <a:rPr lang="en-US" sz="3000" b="1" i="1" smtClean="0">
                <a:solidFill>
                  <a:schemeClr val="bg1"/>
                </a:solidFill>
                <a:latin typeface="Times New Roman" panose="02020603050405020304" pitchFamily="18" charset="0"/>
                <a:cs typeface="Times New Roman" panose="02020603050405020304" pitchFamily="18" charset="0"/>
              </a:rPr>
              <a:t>Nhân viên kinh doanh: </a:t>
            </a:r>
            <a:r>
              <a:rPr lang="en-US" sz="3000" b="1" smtClean="0">
                <a:solidFill>
                  <a:schemeClr val="bg1"/>
                </a:solidFill>
                <a:latin typeface="Times New Roman" panose="02020603050405020304" pitchFamily="18" charset="0"/>
                <a:cs typeface="Times New Roman" panose="02020603050405020304" pitchFamily="18" charset="0"/>
              </a:rPr>
              <a:t>Đăng danh sách sản phẩm, tư vấn khách hàng, ghi nhận đơn đặt hàng, quản lý và tra cứu thông tin khách hàng, sản phẩm.</a:t>
            </a:r>
          </a:p>
          <a:p>
            <a:pPr marL="971550" lvl="1" indent="-514350" algn="just">
              <a:buFont typeface="Arial" panose="020B0604020202020204" pitchFamily="34" charset="0"/>
              <a:buChar char="•"/>
            </a:pPr>
            <a:r>
              <a:rPr lang="en-US" sz="3000" b="1" i="1" smtClean="0">
                <a:solidFill>
                  <a:schemeClr val="bg1"/>
                </a:solidFill>
                <a:latin typeface="Times New Roman" panose="02020603050405020304" pitchFamily="18" charset="0"/>
                <a:cs typeface="Times New Roman" panose="02020603050405020304" pitchFamily="18" charset="0"/>
              </a:rPr>
              <a:t>Nhân viên kỹ thuật: </a:t>
            </a:r>
            <a:r>
              <a:rPr lang="en-US" sz="3000" b="1" smtClean="0">
                <a:solidFill>
                  <a:schemeClr val="bg1"/>
                </a:solidFill>
                <a:latin typeface="Times New Roman" panose="02020603050405020304" pitchFamily="18" charset="0"/>
                <a:cs typeface="Times New Roman" panose="02020603050405020304" pitchFamily="18" charset="0"/>
              </a:rPr>
              <a:t>Tiếp nhận yêu cầu khách hàng, tư vấn, bảo hành – sửa chữa.</a:t>
            </a:r>
          </a:p>
          <a:p>
            <a:pPr marL="971550" lvl="1" indent="-514350" algn="just">
              <a:buFont typeface="Arial" panose="020B0604020202020204" pitchFamily="34" charset="0"/>
              <a:buChar char="•"/>
            </a:pPr>
            <a:r>
              <a:rPr lang="en-US" sz="3000" b="1" i="1" smtClean="0">
                <a:solidFill>
                  <a:schemeClr val="bg1"/>
                </a:solidFill>
                <a:latin typeface="Times New Roman" panose="02020603050405020304" pitchFamily="18" charset="0"/>
                <a:cs typeface="Times New Roman" panose="02020603050405020304" pitchFamily="18" charset="0"/>
              </a:rPr>
              <a:t>Thủ kho: </a:t>
            </a:r>
            <a:r>
              <a:rPr lang="en-US" sz="3000" b="1" smtClean="0">
                <a:solidFill>
                  <a:schemeClr val="bg1"/>
                </a:solidFill>
                <a:latin typeface="Times New Roman" panose="02020603050405020304" pitchFamily="18" charset="0"/>
                <a:cs typeface="Times New Roman" panose="02020603050405020304" pitchFamily="18" charset="0"/>
              </a:rPr>
              <a:t>Kiểm tra số lượng tồn, cập nhật kho, xuất kho.</a:t>
            </a:r>
          </a:p>
          <a:p>
            <a:pPr marL="514350" indent="-514350" algn="just">
              <a:buAutoNum type="arabicPeriod"/>
            </a:pPr>
            <a:r>
              <a:rPr lang="en-US" sz="3000" b="1" i="1" smtClean="0">
                <a:solidFill>
                  <a:schemeClr val="bg1"/>
                </a:solidFill>
                <a:latin typeface="Times New Roman" panose="02020603050405020304" pitchFamily="18" charset="0"/>
                <a:cs typeface="Times New Roman" panose="02020603050405020304" pitchFamily="18" charset="0"/>
              </a:rPr>
              <a:t>Khách hàng: </a:t>
            </a:r>
            <a:r>
              <a:rPr lang="en-US" sz="3000" b="1" smtClean="0">
                <a:solidFill>
                  <a:schemeClr val="bg1"/>
                </a:solidFill>
                <a:latin typeface="Times New Roman" panose="02020603050405020304" pitchFamily="18" charset="0"/>
                <a:cs typeface="Times New Roman" panose="02020603050405020304" pitchFamily="18" charset="0"/>
              </a:rPr>
              <a:t>Đăng ký tài khoản, tìm kiếm sản phẩm, yêu cầu tư vấn, đặt mua hàng, yêu cầu bảo hành sửa chữa.</a:t>
            </a:r>
          </a:p>
        </p:txBody>
      </p:sp>
    </p:spTree>
    <p:extLst>
      <p:ext uri="{BB962C8B-B14F-4D97-AF65-F5344CB8AC3E}">
        <p14:creationId xmlns:p14="http://schemas.microsoft.com/office/powerpoint/2010/main" val="1513162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checkerboard(across)">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0" y="-106323"/>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2" name="Group 81"/>
          <p:cNvGrpSpPr/>
          <p:nvPr/>
        </p:nvGrpSpPr>
        <p:grpSpPr>
          <a:xfrm>
            <a:off x="3175" y="118891"/>
            <a:ext cx="12198351" cy="4738687"/>
            <a:chOff x="-1588" y="6351"/>
            <a:chExt cx="12198351" cy="4738687"/>
          </a:xfrm>
          <a:solidFill>
            <a:schemeClr val="bg1">
              <a:lumMod val="95000"/>
            </a:schemeClr>
          </a:solidFill>
        </p:grpSpPr>
        <p:sp>
          <p:nvSpPr>
            <p:cNvPr id="83"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1"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9"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0"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1"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45" name="Freeform 67"/>
          <p:cNvSpPr>
            <a:spLocks/>
          </p:cNvSpPr>
          <p:nvPr/>
        </p:nvSpPr>
        <p:spPr bwMode="auto">
          <a:xfrm rot="8358637">
            <a:off x="9924445"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46" name="Group 145"/>
          <p:cNvGrpSpPr/>
          <p:nvPr/>
        </p:nvGrpSpPr>
        <p:grpSpPr>
          <a:xfrm rot="21406293">
            <a:off x="687050" y="3066232"/>
            <a:ext cx="2392363" cy="1470534"/>
            <a:chOff x="231775" y="-3298825"/>
            <a:chExt cx="4498976" cy="2765424"/>
          </a:xfrm>
          <a:solidFill>
            <a:schemeClr val="bg1">
              <a:alpha val="5000"/>
            </a:schemeClr>
          </a:solidFill>
        </p:grpSpPr>
        <p:sp>
          <p:nvSpPr>
            <p:cNvPr id="147"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8"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9"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 name="Group 7"/>
          <p:cNvGrpSpPr/>
          <p:nvPr/>
        </p:nvGrpSpPr>
        <p:grpSpPr>
          <a:xfrm>
            <a:off x="-1588" y="118891"/>
            <a:ext cx="12198351" cy="4738687"/>
            <a:chOff x="-1588" y="6351"/>
            <a:chExt cx="12198351" cy="4738687"/>
          </a:xfrm>
          <a:solidFill>
            <a:schemeClr val="bg1">
              <a:lumMod val="95000"/>
            </a:schemeClr>
          </a:solidFill>
        </p:grpSpPr>
        <p:sp>
          <p:nvSpPr>
            <p:cNvPr id="19"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 name="Group 10"/>
          <p:cNvGrpSpPr/>
          <p:nvPr/>
        </p:nvGrpSpPr>
        <p:grpSpPr>
          <a:xfrm rot="21406293">
            <a:off x="682287" y="3066232"/>
            <a:ext cx="2392363" cy="1470534"/>
            <a:chOff x="231775" y="-3298825"/>
            <a:chExt cx="4498976" cy="2765424"/>
          </a:xfrm>
          <a:solidFill>
            <a:schemeClr val="bg1">
              <a:alpha val="5000"/>
            </a:schemeClr>
          </a:solidFill>
        </p:grpSpPr>
        <p:sp>
          <p:nvSpPr>
            <p:cNvPr id="1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682707" y="1365637"/>
            <a:ext cx="3802323" cy="3693191"/>
          </a:xfrm>
        </p:spPr>
        <p:txBody>
          <a:bodyPr/>
          <a:lstStyle/>
          <a:p>
            <a:r>
              <a:rPr lang="es-ES_tradnl" smtClean="0">
                <a:solidFill>
                  <a:schemeClr val="bg1"/>
                </a:solidFill>
              </a:rPr>
              <a:t>02</a:t>
            </a:r>
            <a:endParaRPr lang="es-ES_tradnl">
              <a:solidFill>
                <a:schemeClr val="bg1"/>
              </a:solidFill>
            </a:endParaRPr>
          </a:p>
        </p:txBody>
      </p:sp>
      <p:sp>
        <p:nvSpPr>
          <p:cNvPr id="16" name="Marcador de texto 15"/>
          <p:cNvSpPr>
            <a:spLocks noGrp="1"/>
          </p:cNvSpPr>
          <p:nvPr>
            <p:ph type="body" sz="quarter" idx="11"/>
          </p:nvPr>
        </p:nvSpPr>
        <p:spPr>
          <a:xfrm>
            <a:off x="682707" y="3284375"/>
            <a:ext cx="3969036" cy="1242651"/>
          </a:xfrm>
          <a:solidFill>
            <a:srgbClr val="222A35"/>
          </a:solidFill>
        </p:spPr>
        <p:txBody>
          <a:bodyPr>
            <a:normAutofit fontScale="92500" lnSpcReduction="20000"/>
          </a:bodyPr>
          <a:lstStyle/>
          <a:p>
            <a:r>
              <a:rPr lang="es-ES_tradnl">
                <a:solidFill>
                  <a:schemeClr val="bg1"/>
                </a:solidFill>
              </a:rPr>
              <a:t>Phân tích</a:t>
            </a:r>
          </a:p>
          <a:p>
            <a:r>
              <a:rPr lang="es-ES_tradnl">
                <a:solidFill>
                  <a:schemeClr val="bg1"/>
                </a:solidFill>
              </a:rPr>
              <a:t>USECASE</a:t>
            </a:r>
            <a:endParaRPr lang="es-ES_tradnl">
              <a:solidFill>
                <a:schemeClr val="bg1"/>
              </a:solidFill>
            </a:endParaRPr>
          </a:p>
        </p:txBody>
      </p:sp>
      <p:cxnSp>
        <p:nvCxnSpPr>
          <p:cNvPr id="9" name="Conector recto 8"/>
          <p:cNvCxnSpPr/>
          <p:nvPr/>
        </p:nvCxnSpPr>
        <p:spPr>
          <a:xfrm>
            <a:off x="670985" y="3270727"/>
            <a:ext cx="398075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749773" y="2454914"/>
            <a:ext cx="3512500" cy="1754326"/>
          </a:xfrm>
          <a:prstGeom prst="rect">
            <a:avLst/>
          </a:prstGeom>
          <a:noFill/>
        </p:spPr>
        <p:txBody>
          <a:bodyPr wrap="none" rtlCol="0">
            <a:spAutoFit/>
          </a:bodyPr>
          <a:lstStyle/>
          <a:p>
            <a:pPr algn="ctr"/>
            <a:r>
              <a:rPr lang="en-US" sz="5400" b="1" smtClean="0">
                <a:solidFill>
                  <a:schemeClr val="bg1"/>
                </a:solidFill>
                <a:latin typeface="Times New Roman" panose="02020603050405020304" pitchFamily="18" charset="0"/>
                <a:cs typeface="Times New Roman" panose="02020603050405020304" pitchFamily="18" charset="0"/>
              </a:rPr>
              <a:t>Vẽ biểu đồ </a:t>
            </a:r>
          </a:p>
          <a:p>
            <a:pPr algn="ctr"/>
            <a:r>
              <a:rPr lang="en-US" sz="5400" b="1" smtClean="0">
                <a:solidFill>
                  <a:schemeClr val="bg1"/>
                </a:solidFill>
                <a:latin typeface="Times New Roman" panose="02020603050405020304" pitchFamily="18" charset="0"/>
                <a:cs typeface="Times New Roman" panose="02020603050405020304" pitchFamily="18" charset="0"/>
              </a:rPr>
              <a:t>USECASE</a:t>
            </a:r>
            <a:endParaRPr lang="vi-VN" sz="54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6606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11838" y="464024"/>
            <a:ext cx="10314699" cy="5827594"/>
          </a:xfrm>
          <a:prstGeom prst="rect">
            <a:avLst/>
          </a:prstGeom>
        </p:spPr>
      </p:pic>
    </p:spTree>
    <p:extLst>
      <p:ext uri="{BB962C8B-B14F-4D97-AF65-F5344CB8AC3E}">
        <p14:creationId xmlns:p14="http://schemas.microsoft.com/office/powerpoint/2010/main" val="2180474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53255" y="382137"/>
            <a:ext cx="9219991" cy="5936775"/>
          </a:xfrm>
          <a:prstGeom prst="rect">
            <a:avLst/>
          </a:prstGeom>
        </p:spPr>
      </p:pic>
    </p:spTree>
    <p:extLst>
      <p:ext uri="{BB962C8B-B14F-4D97-AF65-F5344CB8AC3E}">
        <p14:creationId xmlns:p14="http://schemas.microsoft.com/office/powerpoint/2010/main" val="37942514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1" y="216800"/>
            <a:ext cx="10454184" cy="6376477"/>
          </a:xfrm>
          <a:prstGeom prst="rect">
            <a:avLst/>
          </a:prstGeom>
        </p:spPr>
      </p:pic>
    </p:spTree>
    <p:extLst>
      <p:ext uri="{BB962C8B-B14F-4D97-AF65-F5344CB8AC3E}">
        <p14:creationId xmlns:p14="http://schemas.microsoft.com/office/powerpoint/2010/main" val="36307541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4302" y="218364"/>
            <a:ext cx="8989778" cy="6469039"/>
          </a:xfrm>
          <a:prstGeom prst="rect">
            <a:avLst/>
          </a:prstGeom>
        </p:spPr>
      </p:pic>
    </p:spTree>
    <p:extLst>
      <p:ext uri="{BB962C8B-B14F-4D97-AF65-F5344CB8AC3E}">
        <p14:creationId xmlns:p14="http://schemas.microsoft.com/office/powerpoint/2010/main" val="2387214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816" y="-182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3200" b="1">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1588" y="118891"/>
            <a:ext cx="12198351" cy="4738687"/>
            <a:chOff x="-1588" y="6351"/>
            <a:chExt cx="12198351" cy="4738687"/>
          </a:xfrm>
          <a:solidFill>
            <a:schemeClr val="bg1">
              <a:lumMod val="95000"/>
            </a:schemeClr>
          </a:solidFill>
        </p:grpSpPr>
        <p:sp>
          <p:nvSpPr>
            <p:cNvPr id="2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05"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12" name="Group 111"/>
          <p:cNvGrpSpPr/>
          <p:nvPr/>
        </p:nvGrpSpPr>
        <p:grpSpPr>
          <a:xfrm rot="21406293">
            <a:off x="682287" y="3066232"/>
            <a:ext cx="2392363" cy="1470534"/>
            <a:chOff x="231775" y="-3298825"/>
            <a:chExt cx="4498976" cy="2765424"/>
          </a:xfrm>
          <a:solidFill>
            <a:schemeClr val="bg1">
              <a:alpha val="5000"/>
            </a:schemeClr>
          </a:solidFill>
        </p:grpSpPr>
        <p:sp>
          <p:nvSpPr>
            <p:cNvPr id="113"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 name="Title 5"/>
          <p:cNvSpPr>
            <a:spLocks noGrp="1"/>
          </p:cNvSpPr>
          <p:nvPr>
            <p:ph type="title"/>
          </p:nvPr>
        </p:nvSpPr>
        <p:spPr>
          <a:xfrm>
            <a:off x="839788" y="305307"/>
            <a:ext cx="10363200" cy="817561"/>
          </a:xfrm>
        </p:spPr>
        <p:txBody>
          <a:bodyPr/>
          <a:lstStyle/>
          <a:p>
            <a:r>
              <a:rPr lang="es-ES" u="sng">
                <a:solidFill>
                  <a:schemeClr val="bg1"/>
                </a:solidFill>
              </a:rPr>
              <a:t>Nội Dung:</a:t>
            </a:r>
            <a:endParaRPr lang="en-US" u="sng">
              <a:solidFill>
                <a:schemeClr val="bg1"/>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0" y="3599050"/>
            <a:ext cx="8192643" cy="952633"/>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 y="5195949"/>
            <a:ext cx="5677692" cy="1733792"/>
          </a:xfrm>
          <a:prstGeom prst="rect">
            <a:avLst/>
          </a:prstGeom>
        </p:spPr>
      </p:pic>
      <p:sp>
        <p:nvSpPr>
          <p:cNvPr id="18" name="TextBox 17"/>
          <p:cNvSpPr txBox="1"/>
          <p:nvPr/>
        </p:nvSpPr>
        <p:spPr>
          <a:xfrm>
            <a:off x="6947678" y="3042458"/>
            <a:ext cx="2754280" cy="630942"/>
          </a:xfrm>
          <a:prstGeom prst="rect">
            <a:avLst/>
          </a:prstGeom>
          <a:noFill/>
        </p:spPr>
        <p:txBody>
          <a:bodyPr wrap="none" rtlCol="0">
            <a:spAutoFit/>
          </a:bodyPr>
          <a:lstStyle/>
          <a:p>
            <a:r>
              <a:rPr lang="en-US" sz="3500" b="1" smtClean="0">
                <a:solidFill>
                  <a:schemeClr val="bg1"/>
                </a:solidFill>
                <a:latin typeface="Times New Roman" panose="02020603050405020304" pitchFamily="18" charset="0"/>
                <a:cs typeface="Times New Roman" panose="02020603050405020304" pitchFamily="18" charset="0"/>
              </a:rPr>
              <a:t>Tìm tác nhân</a:t>
            </a:r>
            <a:endParaRPr lang="vi-VN" sz="3500" b="1">
              <a:solidFill>
                <a:schemeClr val="bg1"/>
              </a:solidFill>
              <a:latin typeface="Times New Roman" panose="02020603050405020304" pitchFamily="18" charset="0"/>
              <a:cs typeface="Times New Roman" panose="02020603050405020304" pitchFamily="18" charset="0"/>
            </a:endParaRPr>
          </a:p>
        </p:txBody>
      </p:sp>
      <p:sp>
        <p:nvSpPr>
          <p:cNvPr id="126" name="TextBox 125"/>
          <p:cNvSpPr txBox="1"/>
          <p:nvPr/>
        </p:nvSpPr>
        <p:spPr>
          <a:xfrm>
            <a:off x="8182255" y="3712015"/>
            <a:ext cx="2515432" cy="630942"/>
          </a:xfrm>
          <a:prstGeom prst="rect">
            <a:avLst/>
          </a:prstGeom>
          <a:noFill/>
        </p:spPr>
        <p:txBody>
          <a:bodyPr wrap="none" rtlCol="0">
            <a:spAutoFit/>
          </a:bodyPr>
          <a:lstStyle/>
          <a:p>
            <a:r>
              <a:rPr lang="en-US" sz="3500" b="1" smtClean="0">
                <a:solidFill>
                  <a:schemeClr val="bg1"/>
                </a:solidFill>
                <a:latin typeface="Times New Roman" panose="02020603050405020304" pitchFamily="18" charset="0"/>
                <a:cs typeface="Times New Roman" panose="02020603050405020304" pitchFamily="18" charset="0"/>
              </a:rPr>
              <a:t>Tìm usecase</a:t>
            </a:r>
            <a:endParaRPr lang="vi-VN" sz="3500" b="1">
              <a:solidFill>
                <a:schemeClr val="bg1"/>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6787287" y="4457891"/>
            <a:ext cx="5451476"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Vẽ biểu đồ usecase</a:t>
            </a:r>
            <a:endParaRPr lang="id-ID" sz="3200" b="1">
              <a:solidFill>
                <a:schemeClr val="bg1"/>
              </a:solidFill>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 y="4491519"/>
            <a:ext cx="6501225" cy="1228896"/>
          </a:xfrm>
          <a:prstGeom prst="rect">
            <a:avLst/>
          </a:prstGeom>
        </p:spPr>
      </p:pic>
      <p:sp>
        <p:nvSpPr>
          <p:cNvPr id="127" name="TextBox 126"/>
          <p:cNvSpPr txBox="1"/>
          <p:nvPr/>
        </p:nvSpPr>
        <p:spPr>
          <a:xfrm>
            <a:off x="5668893" y="5159864"/>
            <a:ext cx="6136419" cy="584775"/>
          </a:xfrm>
          <a:prstGeom prst="rect">
            <a:avLst/>
          </a:prstGeom>
          <a:noFill/>
        </p:spPr>
        <p:txBody>
          <a:bodyPr wrap="square" rtlCol="0">
            <a:spAutoFit/>
          </a:bodyPr>
          <a:lstStyle/>
          <a:p>
            <a:r>
              <a:rPr lang="en-US" sz="3200" b="1" smtClean="0">
                <a:solidFill>
                  <a:schemeClr val="bg1"/>
                </a:solidFill>
                <a:latin typeface="Times New Roman" panose="02020603050405020304" pitchFamily="18" charset="0"/>
                <a:cs typeface="Times New Roman" panose="02020603050405020304" pitchFamily="18" charset="0"/>
              </a:rPr>
              <a:t>Xây dựng luồng kịch bản cho UC</a:t>
            </a:r>
            <a:endParaRPr lang="id-ID" sz="3200" b="1">
              <a:solidFill>
                <a:schemeClr val="bg1"/>
              </a:solidFill>
              <a:latin typeface="Times New Roman" panose="02020603050405020304" pitchFamily="18" charset="0"/>
              <a:cs typeface="Times New Roman" panose="02020603050405020304" pitchFamily="18" charset="0"/>
            </a:endParaRP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6" y="2389667"/>
            <a:ext cx="6897063" cy="1228896"/>
          </a:xfrm>
          <a:prstGeom prst="rect">
            <a:avLst/>
          </a:prstGeom>
        </p:spPr>
      </p:pic>
      <p:sp>
        <p:nvSpPr>
          <p:cNvPr id="106" name="Title 5"/>
          <p:cNvSpPr txBox="1">
            <a:spLocks/>
          </p:cNvSpPr>
          <p:nvPr/>
        </p:nvSpPr>
        <p:spPr>
          <a:xfrm>
            <a:off x="1022351" y="2029163"/>
            <a:ext cx="10363200" cy="817561"/>
          </a:xfrm>
          <a:prstGeom prst="rect">
            <a:avLst/>
          </a:prstGeom>
        </p:spPr>
        <p:txBody>
          <a:bodyPr vert="horz" lIns="68580" tIns="34290" rIns="68580" bIns="34290" rtlCol="0" anchor="ctr">
            <a:normAutofit/>
          </a:bodyPr>
          <a:lstStyle>
            <a:lvl1pPr algn="ctr" defTabSz="914400" rtl="0" eaLnBrk="1" latinLnBrk="0" hangingPunct="1">
              <a:lnSpc>
                <a:spcPct val="90000"/>
              </a:lnSpc>
              <a:spcBef>
                <a:spcPct val="0"/>
              </a:spcBef>
              <a:buNone/>
              <a:defRPr sz="4400" b="1" i="0" kern="1200">
                <a:solidFill>
                  <a:schemeClr val="accent1"/>
                </a:solidFill>
                <a:latin typeface="Raleway Black" charset="0"/>
                <a:ea typeface="Raleway Black" charset="0"/>
                <a:cs typeface="Raleway Black" charset="0"/>
              </a:defRPr>
            </a:lvl1pPr>
          </a:lstStyle>
          <a:p>
            <a:r>
              <a:rPr lang="es-ES" i="1" smtClean="0">
                <a:solidFill>
                  <a:schemeClr val="bg1"/>
                </a:solidFill>
                <a:latin typeface="Times New Roman" panose="02020603050405020304" pitchFamily="18" charset="0"/>
                <a:cs typeface="Times New Roman" panose="02020603050405020304" pitchFamily="18" charset="0"/>
              </a:rPr>
              <a:t>Chương II:</a:t>
            </a:r>
            <a:r>
              <a:rPr lang="en-US" i="1" smtClean="0">
                <a:solidFill>
                  <a:schemeClr val="bg1"/>
                </a:solidFill>
                <a:latin typeface="Times New Roman" panose="02020603050405020304" pitchFamily="18" charset="0"/>
                <a:cs typeface="Times New Roman" panose="02020603050405020304" pitchFamily="18" charset="0"/>
              </a:rPr>
              <a:t> Phân tích USECASE</a:t>
            </a:r>
            <a:endParaRPr lang="es-ES" i="1"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0266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47" presetClass="entr" presetSubtype="0" fill="hold" grpId="0" nodeType="withEffect">
                                  <p:stCondLst>
                                    <p:cond delay="50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1000"/>
                                        <p:tgtEl>
                                          <p:spTgt spid="105"/>
                                        </p:tgtEl>
                                      </p:cBhvr>
                                    </p:animEffect>
                                    <p:anim calcmode="lin" valueType="num">
                                      <p:cBhvr>
                                        <p:cTn id="11" dur="1000" fill="hold"/>
                                        <p:tgtEl>
                                          <p:spTgt spid="105"/>
                                        </p:tgtEl>
                                        <p:attrNameLst>
                                          <p:attrName>ppt_x</p:attrName>
                                        </p:attrNameLst>
                                      </p:cBhvr>
                                      <p:tavLst>
                                        <p:tav tm="0">
                                          <p:val>
                                            <p:strVal val="#ppt_x"/>
                                          </p:val>
                                        </p:tav>
                                        <p:tav tm="100000">
                                          <p:val>
                                            <p:strVal val="#ppt_x"/>
                                          </p:val>
                                        </p:tav>
                                      </p:tavLst>
                                    </p:anim>
                                    <p:anim calcmode="lin" valueType="num">
                                      <p:cBhvr>
                                        <p:cTn id="12" dur="1000" fill="hold"/>
                                        <p:tgtEl>
                                          <p:spTgt spid="105"/>
                                        </p:tgtEl>
                                        <p:attrNameLst>
                                          <p:attrName>ppt_y</p:attrName>
                                        </p:attrNameLst>
                                      </p:cBhvr>
                                      <p:tavLst>
                                        <p:tav tm="0">
                                          <p:val>
                                            <p:strVal val="#ppt_y-.1"/>
                                          </p:val>
                                        </p:tav>
                                        <p:tav tm="100000">
                                          <p:val>
                                            <p:strVal val="#ppt_y"/>
                                          </p:val>
                                        </p:tav>
                                      </p:tavLst>
                                    </p:anim>
                                  </p:childTnLst>
                                </p:cTn>
                              </p:par>
                              <p:par>
                                <p:cTn id="13" presetID="10" presetClass="entr" presetSubtype="0" fill="hold" nodeType="withEffect">
                                  <p:stCondLst>
                                    <p:cond delay="150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10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87356" y="154319"/>
            <a:ext cx="9690602" cy="6464845"/>
          </a:xfrm>
          <a:prstGeom prst="rect">
            <a:avLst/>
          </a:prstGeom>
        </p:spPr>
      </p:pic>
    </p:spTree>
    <p:extLst>
      <p:ext uri="{BB962C8B-B14F-4D97-AF65-F5344CB8AC3E}">
        <p14:creationId xmlns:p14="http://schemas.microsoft.com/office/powerpoint/2010/main" val="611223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1696" y="129381"/>
            <a:ext cx="10617958" cy="6607820"/>
          </a:xfrm>
          <a:prstGeom prst="rect">
            <a:avLst/>
          </a:prstGeom>
        </p:spPr>
      </p:pic>
    </p:spTree>
    <p:extLst>
      <p:ext uri="{BB962C8B-B14F-4D97-AF65-F5344CB8AC3E}">
        <p14:creationId xmlns:p14="http://schemas.microsoft.com/office/powerpoint/2010/main" val="1424621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5702" y="-559559"/>
            <a:ext cx="12347702" cy="7615451"/>
          </a:xfrm>
          <a:prstGeom prst="rect">
            <a:avLst/>
          </a:prstGeom>
        </p:spPr>
      </p:pic>
    </p:spTree>
    <p:extLst>
      <p:ext uri="{BB962C8B-B14F-4D97-AF65-F5344CB8AC3E}">
        <p14:creationId xmlns:p14="http://schemas.microsoft.com/office/powerpoint/2010/main" val="13629293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0" y="-106323"/>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2" name="Group 81"/>
          <p:cNvGrpSpPr/>
          <p:nvPr/>
        </p:nvGrpSpPr>
        <p:grpSpPr>
          <a:xfrm>
            <a:off x="3175" y="118891"/>
            <a:ext cx="12198351" cy="4738687"/>
            <a:chOff x="-1588" y="6351"/>
            <a:chExt cx="12198351" cy="4738687"/>
          </a:xfrm>
          <a:solidFill>
            <a:schemeClr val="bg1">
              <a:lumMod val="95000"/>
            </a:schemeClr>
          </a:solidFill>
        </p:grpSpPr>
        <p:sp>
          <p:nvSpPr>
            <p:cNvPr id="83"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1"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9"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0"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1"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45" name="Freeform 67"/>
          <p:cNvSpPr>
            <a:spLocks/>
          </p:cNvSpPr>
          <p:nvPr/>
        </p:nvSpPr>
        <p:spPr bwMode="auto">
          <a:xfrm rot="8358637">
            <a:off x="9924445"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46" name="Group 145"/>
          <p:cNvGrpSpPr/>
          <p:nvPr/>
        </p:nvGrpSpPr>
        <p:grpSpPr>
          <a:xfrm rot="21406293">
            <a:off x="687050" y="3066232"/>
            <a:ext cx="2392363" cy="1470534"/>
            <a:chOff x="231775" y="-3298825"/>
            <a:chExt cx="4498976" cy="2765424"/>
          </a:xfrm>
          <a:solidFill>
            <a:schemeClr val="bg1">
              <a:alpha val="5000"/>
            </a:schemeClr>
          </a:solidFill>
        </p:grpSpPr>
        <p:sp>
          <p:nvSpPr>
            <p:cNvPr id="147"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8"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9"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 name="Group 7"/>
          <p:cNvGrpSpPr/>
          <p:nvPr/>
        </p:nvGrpSpPr>
        <p:grpSpPr>
          <a:xfrm>
            <a:off x="-1588" y="118891"/>
            <a:ext cx="12198351" cy="4738687"/>
            <a:chOff x="-1588" y="6351"/>
            <a:chExt cx="12198351" cy="4738687"/>
          </a:xfrm>
          <a:solidFill>
            <a:schemeClr val="bg1">
              <a:lumMod val="95000"/>
            </a:schemeClr>
          </a:solidFill>
        </p:grpSpPr>
        <p:sp>
          <p:nvSpPr>
            <p:cNvPr id="19"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 name="Group 10"/>
          <p:cNvGrpSpPr/>
          <p:nvPr/>
        </p:nvGrpSpPr>
        <p:grpSpPr>
          <a:xfrm rot="21406293">
            <a:off x="682287" y="3066232"/>
            <a:ext cx="2392363" cy="1470534"/>
            <a:chOff x="231775" y="-3298825"/>
            <a:chExt cx="4498976" cy="2765424"/>
          </a:xfrm>
          <a:solidFill>
            <a:schemeClr val="bg1">
              <a:alpha val="5000"/>
            </a:schemeClr>
          </a:solidFill>
        </p:grpSpPr>
        <p:sp>
          <p:nvSpPr>
            <p:cNvPr id="1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682707" y="1365637"/>
            <a:ext cx="3802323" cy="3693191"/>
          </a:xfrm>
        </p:spPr>
        <p:txBody>
          <a:bodyPr/>
          <a:lstStyle/>
          <a:p>
            <a:r>
              <a:rPr lang="es-ES_tradnl" smtClean="0">
                <a:solidFill>
                  <a:schemeClr val="bg1"/>
                </a:solidFill>
              </a:rPr>
              <a:t>02</a:t>
            </a:r>
            <a:endParaRPr lang="es-ES_tradnl">
              <a:solidFill>
                <a:schemeClr val="bg1"/>
              </a:solidFill>
            </a:endParaRPr>
          </a:p>
        </p:txBody>
      </p:sp>
      <p:sp>
        <p:nvSpPr>
          <p:cNvPr id="16" name="Marcador de texto 15"/>
          <p:cNvSpPr>
            <a:spLocks noGrp="1"/>
          </p:cNvSpPr>
          <p:nvPr>
            <p:ph type="body" sz="quarter" idx="11"/>
          </p:nvPr>
        </p:nvSpPr>
        <p:spPr>
          <a:xfrm>
            <a:off x="682707" y="3284375"/>
            <a:ext cx="3969036" cy="1242651"/>
          </a:xfrm>
          <a:solidFill>
            <a:srgbClr val="222A35"/>
          </a:solidFill>
        </p:spPr>
        <p:txBody>
          <a:bodyPr>
            <a:normAutofit fontScale="92500" lnSpcReduction="20000"/>
          </a:bodyPr>
          <a:lstStyle/>
          <a:p>
            <a:r>
              <a:rPr lang="es-ES_tradnl">
                <a:solidFill>
                  <a:schemeClr val="bg1"/>
                </a:solidFill>
              </a:rPr>
              <a:t>Phân tích</a:t>
            </a:r>
          </a:p>
          <a:p>
            <a:r>
              <a:rPr lang="es-ES_tradnl">
                <a:solidFill>
                  <a:schemeClr val="bg1"/>
                </a:solidFill>
              </a:rPr>
              <a:t>USECASE</a:t>
            </a:r>
            <a:endParaRPr lang="es-ES_tradnl">
              <a:solidFill>
                <a:schemeClr val="bg1"/>
              </a:solidFill>
            </a:endParaRPr>
          </a:p>
        </p:txBody>
      </p:sp>
      <p:cxnSp>
        <p:nvCxnSpPr>
          <p:cNvPr id="9" name="Conector recto 8"/>
          <p:cNvCxnSpPr/>
          <p:nvPr/>
        </p:nvCxnSpPr>
        <p:spPr>
          <a:xfrm>
            <a:off x="670985" y="3270727"/>
            <a:ext cx="398075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081286" y="2141760"/>
            <a:ext cx="4908716" cy="2585323"/>
          </a:xfrm>
          <a:prstGeom prst="rect">
            <a:avLst/>
          </a:prstGeom>
          <a:noFill/>
        </p:spPr>
        <p:txBody>
          <a:bodyPr wrap="none" rtlCol="0">
            <a:spAutoFit/>
          </a:bodyPr>
          <a:lstStyle/>
          <a:p>
            <a:pPr algn="ctr"/>
            <a:r>
              <a:rPr lang="en-US" sz="5400" b="1" smtClean="0">
                <a:solidFill>
                  <a:schemeClr val="bg1"/>
                </a:solidFill>
                <a:latin typeface="Times New Roman" panose="02020603050405020304" pitchFamily="18" charset="0"/>
                <a:cs typeface="Times New Roman" panose="02020603050405020304" pitchFamily="18" charset="0"/>
              </a:rPr>
              <a:t>Xây dựng luồng</a:t>
            </a:r>
          </a:p>
          <a:p>
            <a:pPr algn="ctr"/>
            <a:r>
              <a:rPr lang="en-US" sz="5400" b="1">
                <a:solidFill>
                  <a:schemeClr val="bg1"/>
                </a:solidFill>
                <a:latin typeface="Times New Roman" panose="02020603050405020304" pitchFamily="18" charset="0"/>
                <a:cs typeface="Times New Roman" panose="02020603050405020304" pitchFamily="18" charset="0"/>
              </a:rPr>
              <a:t>k</a:t>
            </a:r>
            <a:r>
              <a:rPr lang="en-US" sz="5400" b="1" smtClean="0">
                <a:solidFill>
                  <a:schemeClr val="bg1"/>
                </a:solidFill>
                <a:latin typeface="Times New Roman" panose="02020603050405020304" pitchFamily="18" charset="0"/>
                <a:cs typeface="Times New Roman" panose="02020603050405020304" pitchFamily="18" charset="0"/>
              </a:rPr>
              <a:t>ịch bản cho</a:t>
            </a:r>
          </a:p>
          <a:p>
            <a:pPr algn="ctr"/>
            <a:r>
              <a:rPr lang="en-US" sz="5400" b="1" smtClean="0">
                <a:solidFill>
                  <a:schemeClr val="bg1"/>
                </a:solidFill>
                <a:latin typeface="Times New Roman" panose="02020603050405020304" pitchFamily="18" charset="0"/>
                <a:cs typeface="Times New Roman" panose="02020603050405020304" pitchFamily="18" charset="0"/>
              </a:rPr>
              <a:t>USECASE</a:t>
            </a:r>
            <a:endParaRPr lang="vi-VN" sz="54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13016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500" b="1">
                <a:latin typeface="Times New Roman" panose="02020603050405020304" pitchFamily="18" charset="0"/>
                <a:cs typeface="Times New Roman" panose="02020603050405020304" pitchFamily="18" charset="0"/>
              </a:rPr>
              <a:t>Cảm </a:t>
            </a:r>
            <a:r>
              <a:rPr lang="vi-VN" sz="5500" b="1">
                <a:latin typeface="Times New Roman" panose="02020603050405020304" pitchFamily="18" charset="0"/>
                <a:cs typeface="Times New Roman" panose="02020603050405020304" pitchFamily="18" charset="0"/>
              </a:rPr>
              <a:t>ơ</a:t>
            </a:r>
            <a:r>
              <a:rPr lang="en-US" sz="5500" b="1">
                <a:latin typeface="Times New Roman" panose="02020603050405020304" pitchFamily="18" charset="0"/>
                <a:cs typeface="Times New Roman" panose="02020603050405020304" pitchFamily="18" charset="0"/>
              </a:rPr>
              <a:t>n </a:t>
            </a:r>
            <a:r>
              <a:rPr lang="en-US" sz="5500" b="1" smtClean="0">
                <a:latin typeface="Times New Roman" panose="02020603050405020304" pitchFamily="18" charset="0"/>
                <a:cs typeface="Times New Roman" panose="02020603050405020304" pitchFamily="18" charset="0"/>
              </a:rPr>
              <a:t>cô</a:t>
            </a:r>
            <a:r>
              <a:rPr lang="en-US" sz="5500" b="1" smtClean="0">
                <a:latin typeface="Times New Roman" panose="02020603050405020304" pitchFamily="18" charset="0"/>
                <a:cs typeface="Times New Roman" panose="02020603050405020304" pitchFamily="18" charset="0"/>
              </a:rPr>
              <a:t> </a:t>
            </a:r>
            <a:r>
              <a:rPr lang="en-US" sz="5500" b="1">
                <a:latin typeface="Times New Roman" panose="02020603050405020304" pitchFamily="18" charset="0"/>
                <a:cs typeface="Times New Roman" panose="02020603050405020304" pitchFamily="18" charset="0"/>
              </a:rPr>
              <a:t>và các bạn </a:t>
            </a:r>
          </a:p>
          <a:p>
            <a:pPr algn="ctr"/>
            <a:r>
              <a:rPr lang="en-US" sz="5500" b="1">
                <a:latin typeface="Times New Roman" panose="02020603050405020304" pitchFamily="18" charset="0"/>
                <a:cs typeface="Times New Roman" panose="02020603050405020304" pitchFamily="18" charset="0"/>
              </a:rPr>
              <a:t>đã theo dõi!! </a:t>
            </a:r>
            <a:endParaRPr lang="id-ID" sz="5500" b="1">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1588" y="118891"/>
            <a:ext cx="12198351" cy="4738687"/>
            <a:chOff x="-1588" y="6351"/>
            <a:chExt cx="12198351" cy="4738687"/>
          </a:xfrm>
          <a:solidFill>
            <a:schemeClr val="bg1">
              <a:lumMod val="95000"/>
            </a:schemeClr>
          </a:solidFill>
        </p:grpSpPr>
        <p:sp>
          <p:nvSpPr>
            <p:cNvPr id="2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05"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12" name="Group 111"/>
          <p:cNvGrpSpPr/>
          <p:nvPr/>
        </p:nvGrpSpPr>
        <p:grpSpPr>
          <a:xfrm rot="21406293">
            <a:off x="682287" y="3066232"/>
            <a:ext cx="2392363" cy="1470534"/>
            <a:chOff x="231775" y="-3298825"/>
            <a:chExt cx="4498976" cy="2765424"/>
          </a:xfrm>
          <a:solidFill>
            <a:schemeClr val="bg1">
              <a:alpha val="5000"/>
            </a:schemeClr>
          </a:solidFill>
        </p:grpSpPr>
        <p:sp>
          <p:nvSpPr>
            <p:cNvPr id="113"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06" name="Rectangle 105"/>
          <p:cNvSpPr/>
          <p:nvPr/>
        </p:nvSpPr>
        <p:spPr>
          <a:xfrm rot="16200000">
            <a:off x="2903893" y="5804218"/>
            <a:ext cx="28821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Rectangle 106"/>
          <p:cNvSpPr/>
          <p:nvPr/>
        </p:nvSpPr>
        <p:spPr>
          <a:xfrm rot="16200000">
            <a:off x="4935894" y="5804216"/>
            <a:ext cx="288214"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8" name="Rectangle 107"/>
          <p:cNvSpPr/>
          <p:nvPr/>
        </p:nvSpPr>
        <p:spPr>
          <a:xfrm rot="16200000">
            <a:off x="6967893" y="5804219"/>
            <a:ext cx="288216"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Rectangle 108"/>
          <p:cNvSpPr/>
          <p:nvPr/>
        </p:nvSpPr>
        <p:spPr>
          <a:xfrm rot="16200000">
            <a:off x="8999890" y="5804215"/>
            <a:ext cx="288221"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0" name="Rectangle 109"/>
          <p:cNvSpPr/>
          <p:nvPr/>
        </p:nvSpPr>
        <p:spPr>
          <a:xfrm rot="16200000">
            <a:off x="11031889" y="5804212"/>
            <a:ext cx="288221" cy="20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Rectangle 110"/>
          <p:cNvSpPr/>
          <p:nvPr/>
        </p:nvSpPr>
        <p:spPr>
          <a:xfrm rot="16200000">
            <a:off x="871893" y="5804217"/>
            <a:ext cx="288218" cy="20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62992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p:cTn id="7" dur="1000" fill="hold"/>
                                        <p:tgtEl>
                                          <p:spTgt spid="26">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2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6">
                                            <p:txEl>
                                              <p:pRg st="0" end="0"/>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26">
                                            <p:txEl>
                                              <p:pRg st="1" end="1"/>
                                            </p:txEl>
                                          </p:spTgt>
                                        </p:tgtEl>
                                        <p:attrNameLst>
                                          <p:attrName>style.visibility</p:attrName>
                                        </p:attrNameLst>
                                      </p:cBhvr>
                                      <p:to>
                                        <p:strVal val="visible"/>
                                      </p:to>
                                    </p:set>
                                    <p:anim calcmode="lin" valueType="num">
                                      <p:cBhvr>
                                        <p:cTn id="12" dur="1000" fill="hold"/>
                                        <p:tgtEl>
                                          <p:spTgt spid="26">
                                            <p:txEl>
                                              <p:pRg st="1" end="1"/>
                                            </p:txEl>
                                          </p:spTgt>
                                        </p:tgtEl>
                                        <p:attrNameLst>
                                          <p:attrName>ppt_w</p:attrName>
                                        </p:attrNameLst>
                                      </p:cBhvr>
                                      <p:tavLst>
                                        <p:tav tm="0">
                                          <p:val>
                                            <p:strVal val="#ppt_w+.3"/>
                                          </p:val>
                                        </p:tav>
                                        <p:tav tm="100000">
                                          <p:val>
                                            <p:strVal val="#ppt_w"/>
                                          </p:val>
                                        </p:tav>
                                      </p:tavLst>
                                    </p:anim>
                                    <p:anim calcmode="lin" valueType="num">
                                      <p:cBhvr>
                                        <p:cTn id="13" dur="1000" fill="hold"/>
                                        <p:tgtEl>
                                          <p:spTgt spid="26">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26">
                                            <p:txEl>
                                              <p:pRg st="1" end="1"/>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47" presetClass="entr" presetSubtype="0" fill="hold" grpId="0" nodeType="withEffect">
                                  <p:stCondLst>
                                    <p:cond delay="500"/>
                                  </p:stCondLst>
                                  <p:childTnLst>
                                    <p:set>
                                      <p:cBhvr>
                                        <p:cTn id="20" dur="1" fill="hold">
                                          <p:stCondLst>
                                            <p:cond delay="0"/>
                                          </p:stCondLst>
                                        </p:cTn>
                                        <p:tgtEl>
                                          <p:spTgt spid="105"/>
                                        </p:tgtEl>
                                        <p:attrNameLst>
                                          <p:attrName>style.visibility</p:attrName>
                                        </p:attrNameLst>
                                      </p:cBhvr>
                                      <p:to>
                                        <p:strVal val="visible"/>
                                      </p:to>
                                    </p:set>
                                    <p:animEffect transition="in" filter="fade">
                                      <p:cBhvr>
                                        <p:cTn id="21" dur="1000"/>
                                        <p:tgtEl>
                                          <p:spTgt spid="105"/>
                                        </p:tgtEl>
                                      </p:cBhvr>
                                    </p:animEffect>
                                    <p:anim calcmode="lin" valueType="num">
                                      <p:cBhvr>
                                        <p:cTn id="22" dur="1000" fill="hold"/>
                                        <p:tgtEl>
                                          <p:spTgt spid="105"/>
                                        </p:tgtEl>
                                        <p:attrNameLst>
                                          <p:attrName>ppt_x</p:attrName>
                                        </p:attrNameLst>
                                      </p:cBhvr>
                                      <p:tavLst>
                                        <p:tav tm="0">
                                          <p:val>
                                            <p:strVal val="#ppt_x"/>
                                          </p:val>
                                        </p:tav>
                                        <p:tav tm="100000">
                                          <p:val>
                                            <p:strVal val="#ppt_x"/>
                                          </p:val>
                                        </p:tav>
                                      </p:tavLst>
                                    </p:anim>
                                    <p:anim calcmode="lin" valueType="num">
                                      <p:cBhvr>
                                        <p:cTn id="23" dur="1000" fill="hold"/>
                                        <p:tgtEl>
                                          <p:spTgt spid="105"/>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1500"/>
                                  </p:stCondLst>
                                  <p:childTnLst>
                                    <p:set>
                                      <p:cBhvr>
                                        <p:cTn id="25" dur="1" fill="hold">
                                          <p:stCondLst>
                                            <p:cond delay="0"/>
                                          </p:stCondLst>
                                        </p:cTn>
                                        <p:tgtEl>
                                          <p:spTgt spid="112"/>
                                        </p:tgtEl>
                                        <p:attrNameLst>
                                          <p:attrName>style.visibility</p:attrName>
                                        </p:attrNameLst>
                                      </p:cBhvr>
                                      <p:to>
                                        <p:strVal val="visible"/>
                                      </p:to>
                                    </p:set>
                                    <p:animEffect transition="in" filter="fade">
                                      <p:cBhvr>
                                        <p:cTn id="26" dur="1000"/>
                                        <p:tgtEl>
                                          <p:spTgt spid="112"/>
                                        </p:tgtEl>
                                      </p:cBhvr>
                                    </p:animEffect>
                                  </p:childTnLst>
                                </p:cTn>
                              </p:par>
                            </p:childTnLst>
                          </p:cTn>
                        </p:par>
                        <p:par>
                          <p:cTn id="27" fill="hold">
                            <p:stCondLst>
                              <p:cond delay="3500"/>
                            </p:stCondLst>
                            <p:childTnLst>
                              <p:par>
                                <p:cTn id="28" presetID="37" presetClass="entr" presetSubtype="0" repeatCount="indefinite" fill="hold" grpId="0" nodeType="after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fade">
                                      <p:cBhvr>
                                        <p:cTn id="30" dur="1000"/>
                                        <p:tgtEl>
                                          <p:spTgt spid="111"/>
                                        </p:tgtEl>
                                      </p:cBhvr>
                                    </p:animEffect>
                                    <p:anim calcmode="lin" valueType="num">
                                      <p:cBhvr>
                                        <p:cTn id="31" dur="1000" fill="hold"/>
                                        <p:tgtEl>
                                          <p:spTgt spid="111"/>
                                        </p:tgtEl>
                                        <p:attrNameLst>
                                          <p:attrName>ppt_x</p:attrName>
                                        </p:attrNameLst>
                                      </p:cBhvr>
                                      <p:tavLst>
                                        <p:tav tm="0">
                                          <p:val>
                                            <p:strVal val="#ppt_x"/>
                                          </p:val>
                                        </p:tav>
                                        <p:tav tm="100000">
                                          <p:val>
                                            <p:strVal val="#ppt_x"/>
                                          </p:val>
                                        </p:tav>
                                      </p:tavLst>
                                    </p:anim>
                                    <p:anim calcmode="lin" valueType="num">
                                      <p:cBhvr>
                                        <p:cTn id="32" dur="900" decel="100000" fill="hold"/>
                                        <p:tgtEl>
                                          <p:spTgt spid="111"/>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11"/>
                                        </p:tgtEl>
                                        <p:attrNameLst>
                                          <p:attrName>ppt_y</p:attrName>
                                        </p:attrNameLst>
                                      </p:cBhvr>
                                      <p:tavLst>
                                        <p:tav tm="0">
                                          <p:val>
                                            <p:strVal val="#ppt_y-.03"/>
                                          </p:val>
                                        </p:tav>
                                        <p:tav tm="100000">
                                          <p:val>
                                            <p:strVal val="#ppt_y"/>
                                          </p:val>
                                        </p:tav>
                                      </p:tavLst>
                                    </p:anim>
                                  </p:childTnLst>
                                </p:cTn>
                              </p:par>
                              <p:par>
                                <p:cTn id="34" presetID="37" presetClass="entr" presetSubtype="0" repeatCount="indefinite" fill="hold" grpId="0" nodeType="withEffect">
                                  <p:stCondLst>
                                    <p:cond delay="10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1000"/>
                                        <p:tgtEl>
                                          <p:spTgt spid="106"/>
                                        </p:tgtEl>
                                      </p:cBhvr>
                                    </p:animEffect>
                                    <p:anim calcmode="lin" valueType="num">
                                      <p:cBhvr>
                                        <p:cTn id="37" dur="1000" fill="hold"/>
                                        <p:tgtEl>
                                          <p:spTgt spid="106"/>
                                        </p:tgtEl>
                                        <p:attrNameLst>
                                          <p:attrName>ppt_x</p:attrName>
                                        </p:attrNameLst>
                                      </p:cBhvr>
                                      <p:tavLst>
                                        <p:tav tm="0">
                                          <p:val>
                                            <p:strVal val="#ppt_x"/>
                                          </p:val>
                                        </p:tav>
                                        <p:tav tm="100000">
                                          <p:val>
                                            <p:strVal val="#ppt_x"/>
                                          </p:val>
                                        </p:tav>
                                      </p:tavLst>
                                    </p:anim>
                                    <p:anim calcmode="lin" valueType="num">
                                      <p:cBhvr>
                                        <p:cTn id="38" dur="900" decel="100000" fill="hold"/>
                                        <p:tgtEl>
                                          <p:spTgt spid="106"/>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par>
                                <p:cTn id="40" presetID="37" presetClass="entr" presetSubtype="0" repeatCount="indefinite" fill="hold" grpId="0" nodeType="withEffect">
                                  <p:stCondLst>
                                    <p:cond delay="200"/>
                                  </p:stCondLst>
                                  <p:childTnLst>
                                    <p:set>
                                      <p:cBhvr>
                                        <p:cTn id="41" dur="1" fill="hold">
                                          <p:stCondLst>
                                            <p:cond delay="0"/>
                                          </p:stCondLst>
                                        </p:cTn>
                                        <p:tgtEl>
                                          <p:spTgt spid="107"/>
                                        </p:tgtEl>
                                        <p:attrNameLst>
                                          <p:attrName>style.visibility</p:attrName>
                                        </p:attrNameLst>
                                      </p:cBhvr>
                                      <p:to>
                                        <p:strVal val="visible"/>
                                      </p:to>
                                    </p:set>
                                    <p:animEffect transition="in" filter="fade">
                                      <p:cBhvr>
                                        <p:cTn id="42" dur="1000"/>
                                        <p:tgtEl>
                                          <p:spTgt spid="107"/>
                                        </p:tgtEl>
                                      </p:cBhvr>
                                    </p:animEffect>
                                    <p:anim calcmode="lin" valueType="num">
                                      <p:cBhvr>
                                        <p:cTn id="43" dur="1000" fill="hold"/>
                                        <p:tgtEl>
                                          <p:spTgt spid="107"/>
                                        </p:tgtEl>
                                        <p:attrNameLst>
                                          <p:attrName>ppt_x</p:attrName>
                                        </p:attrNameLst>
                                      </p:cBhvr>
                                      <p:tavLst>
                                        <p:tav tm="0">
                                          <p:val>
                                            <p:strVal val="#ppt_x"/>
                                          </p:val>
                                        </p:tav>
                                        <p:tav tm="100000">
                                          <p:val>
                                            <p:strVal val="#ppt_x"/>
                                          </p:val>
                                        </p:tav>
                                      </p:tavLst>
                                    </p:anim>
                                    <p:anim calcmode="lin" valueType="num">
                                      <p:cBhvr>
                                        <p:cTn id="44" dur="900" decel="100000" fill="hold"/>
                                        <p:tgtEl>
                                          <p:spTgt spid="107"/>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107"/>
                                        </p:tgtEl>
                                        <p:attrNameLst>
                                          <p:attrName>ppt_y</p:attrName>
                                        </p:attrNameLst>
                                      </p:cBhvr>
                                      <p:tavLst>
                                        <p:tav tm="0">
                                          <p:val>
                                            <p:strVal val="#ppt_y-.03"/>
                                          </p:val>
                                        </p:tav>
                                        <p:tav tm="100000">
                                          <p:val>
                                            <p:strVal val="#ppt_y"/>
                                          </p:val>
                                        </p:tav>
                                      </p:tavLst>
                                    </p:anim>
                                  </p:childTnLst>
                                </p:cTn>
                              </p:par>
                              <p:par>
                                <p:cTn id="46" presetID="37" presetClass="entr" presetSubtype="0" repeatCount="indefinite" fill="hold" grpId="0" nodeType="withEffect">
                                  <p:stCondLst>
                                    <p:cond delay="300"/>
                                  </p:stCondLst>
                                  <p:childTnLst>
                                    <p:set>
                                      <p:cBhvr>
                                        <p:cTn id="47" dur="1" fill="hold">
                                          <p:stCondLst>
                                            <p:cond delay="0"/>
                                          </p:stCondLst>
                                        </p:cTn>
                                        <p:tgtEl>
                                          <p:spTgt spid="108"/>
                                        </p:tgtEl>
                                        <p:attrNameLst>
                                          <p:attrName>style.visibility</p:attrName>
                                        </p:attrNameLst>
                                      </p:cBhvr>
                                      <p:to>
                                        <p:strVal val="visible"/>
                                      </p:to>
                                    </p:set>
                                    <p:animEffect transition="in" filter="fade">
                                      <p:cBhvr>
                                        <p:cTn id="48" dur="1000"/>
                                        <p:tgtEl>
                                          <p:spTgt spid="108"/>
                                        </p:tgtEl>
                                      </p:cBhvr>
                                    </p:animEffect>
                                    <p:anim calcmode="lin" valueType="num">
                                      <p:cBhvr>
                                        <p:cTn id="49" dur="1000" fill="hold"/>
                                        <p:tgtEl>
                                          <p:spTgt spid="108"/>
                                        </p:tgtEl>
                                        <p:attrNameLst>
                                          <p:attrName>ppt_x</p:attrName>
                                        </p:attrNameLst>
                                      </p:cBhvr>
                                      <p:tavLst>
                                        <p:tav tm="0">
                                          <p:val>
                                            <p:strVal val="#ppt_x"/>
                                          </p:val>
                                        </p:tav>
                                        <p:tav tm="100000">
                                          <p:val>
                                            <p:strVal val="#ppt_x"/>
                                          </p:val>
                                        </p:tav>
                                      </p:tavLst>
                                    </p:anim>
                                    <p:anim calcmode="lin" valueType="num">
                                      <p:cBhvr>
                                        <p:cTn id="50" dur="900" decel="100000" fill="hold"/>
                                        <p:tgtEl>
                                          <p:spTgt spid="108"/>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108"/>
                                        </p:tgtEl>
                                        <p:attrNameLst>
                                          <p:attrName>ppt_y</p:attrName>
                                        </p:attrNameLst>
                                      </p:cBhvr>
                                      <p:tavLst>
                                        <p:tav tm="0">
                                          <p:val>
                                            <p:strVal val="#ppt_y-.03"/>
                                          </p:val>
                                        </p:tav>
                                        <p:tav tm="100000">
                                          <p:val>
                                            <p:strVal val="#ppt_y"/>
                                          </p:val>
                                        </p:tav>
                                      </p:tavLst>
                                    </p:anim>
                                  </p:childTnLst>
                                </p:cTn>
                              </p:par>
                              <p:par>
                                <p:cTn id="52" presetID="37" presetClass="entr" presetSubtype="0" repeatCount="indefinite" fill="hold" grpId="0" nodeType="withEffect">
                                  <p:stCondLst>
                                    <p:cond delay="400"/>
                                  </p:stCondLst>
                                  <p:childTnLst>
                                    <p:set>
                                      <p:cBhvr>
                                        <p:cTn id="53" dur="1" fill="hold">
                                          <p:stCondLst>
                                            <p:cond delay="0"/>
                                          </p:stCondLst>
                                        </p:cTn>
                                        <p:tgtEl>
                                          <p:spTgt spid="109"/>
                                        </p:tgtEl>
                                        <p:attrNameLst>
                                          <p:attrName>style.visibility</p:attrName>
                                        </p:attrNameLst>
                                      </p:cBhvr>
                                      <p:to>
                                        <p:strVal val="visible"/>
                                      </p:to>
                                    </p:set>
                                    <p:animEffect transition="in" filter="fade">
                                      <p:cBhvr>
                                        <p:cTn id="54" dur="1000"/>
                                        <p:tgtEl>
                                          <p:spTgt spid="109"/>
                                        </p:tgtEl>
                                      </p:cBhvr>
                                    </p:animEffect>
                                    <p:anim calcmode="lin" valueType="num">
                                      <p:cBhvr>
                                        <p:cTn id="55" dur="1000" fill="hold"/>
                                        <p:tgtEl>
                                          <p:spTgt spid="109"/>
                                        </p:tgtEl>
                                        <p:attrNameLst>
                                          <p:attrName>ppt_x</p:attrName>
                                        </p:attrNameLst>
                                      </p:cBhvr>
                                      <p:tavLst>
                                        <p:tav tm="0">
                                          <p:val>
                                            <p:strVal val="#ppt_x"/>
                                          </p:val>
                                        </p:tav>
                                        <p:tav tm="100000">
                                          <p:val>
                                            <p:strVal val="#ppt_x"/>
                                          </p:val>
                                        </p:tav>
                                      </p:tavLst>
                                    </p:anim>
                                    <p:anim calcmode="lin" valueType="num">
                                      <p:cBhvr>
                                        <p:cTn id="56" dur="900" decel="100000" fill="hold"/>
                                        <p:tgtEl>
                                          <p:spTgt spid="109"/>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109"/>
                                        </p:tgtEl>
                                        <p:attrNameLst>
                                          <p:attrName>ppt_y</p:attrName>
                                        </p:attrNameLst>
                                      </p:cBhvr>
                                      <p:tavLst>
                                        <p:tav tm="0">
                                          <p:val>
                                            <p:strVal val="#ppt_y-.03"/>
                                          </p:val>
                                        </p:tav>
                                        <p:tav tm="100000">
                                          <p:val>
                                            <p:strVal val="#ppt_y"/>
                                          </p:val>
                                        </p:tav>
                                      </p:tavLst>
                                    </p:anim>
                                  </p:childTnLst>
                                </p:cTn>
                              </p:par>
                              <p:par>
                                <p:cTn id="58" presetID="37" presetClass="entr" presetSubtype="0" repeatCount="indefinite" fill="hold" grpId="0" nodeType="withEffect">
                                  <p:stCondLst>
                                    <p:cond delay="500"/>
                                  </p:stCondLst>
                                  <p:childTnLst>
                                    <p:set>
                                      <p:cBhvr>
                                        <p:cTn id="59" dur="1" fill="hold">
                                          <p:stCondLst>
                                            <p:cond delay="0"/>
                                          </p:stCondLst>
                                        </p:cTn>
                                        <p:tgtEl>
                                          <p:spTgt spid="110"/>
                                        </p:tgtEl>
                                        <p:attrNameLst>
                                          <p:attrName>style.visibility</p:attrName>
                                        </p:attrNameLst>
                                      </p:cBhvr>
                                      <p:to>
                                        <p:strVal val="visible"/>
                                      </p:to>
                                    </p:set>
                                    <p:animEffect transition="in" filter="fade">
                                      <p:cBhvr>
                                        <p:cTn id="60" dur="1000"/>
                                        <p:tgtEl>
                                          <p:spTgt spid="110"/>
                                        </p:tgtEl>
                                      </p:cBhvr>
                                    </p:animEffect>
                                    <p:anim calcmode="lin" valueType="num">
                                      <p:cBhvr>
                                        <p:cTn id="61" dur="1000" fill="hold"/>
                                        <p:tgtEl>
                                          <p:spTgt spid="110"/>
                                        </p:tgtEl>
                                        <p:attrNameLst>
                                          <p:attrName>ppt_x</p:attrName>
                                        </p:attrNameLst>
                                      </p:cBhvr>
                                      <p:tavLst>
                                        <p:tav tm="0">
                                          <p:val>
                                            <p:strVal val="#ppt_x"/>
                                          </p:val>
                                        </p:tav>
                                        <p:tav tm="100000">
                                          <p:val>
                                            <p:strVal val="#ppt_x"/>
                                          </p:val>
                                        </p:tav>
                                      </p:tavLst>
                                    </p:anim>
                                    <p:anim calcmode="lin" valueType="num">
                                      <p:cBhvr>
                                        <p:cTn id="62" dur="900" decel="100000" fill="hold"/>
                                        <p:tgtEl>
                                          <p:spTgt spid="110"/>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1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P spid="107" grpId="0" animBg="1"/>
      <p:bldP spid="108" grpId="0" animBg="1"/>
      <p:bldP spid="109" grpId="0" animBg="1"/>
      <p:bldP spid="110" grpId="0" animBg="1"/>
      <p:bldP spid="1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0" y="-106323"/>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82" name="Group 81"/>
          <p:cNvGrpSpPr/>
          <p:nvPr/>
        </p:nvGrpSpPr>
        <p:grpSpPr>
          <a:xfrm>
            <a:off x="3175" y="118891"/>
            <a:ext cx="12198351" cy="4738687"/>
            <a:chOff x="-1588" y="6351"/>
            <a:chExt cx="12198351" cy="4738687"/>
          </a:xfrm>
          <a:solidFill>
            <a:schemeClr val="bg1">
              <a:lumMod val="95000"/>
            </a:schemeClr>
          </a:solidFill>
        </p:grpSpPr>
        <p:sp>
          <p:nvSpPr>
            <p:cNvPr id="83"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8"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9"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0"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1"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2"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3"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4"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5"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6"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7"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8"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99"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0"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1"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2"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3"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4"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5"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6"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7"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8"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09"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0"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1"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2"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3"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4"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5"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6"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7"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8"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9"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0"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1"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2"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3"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4"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5"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6"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7"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8"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9"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0"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1"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2"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3"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4"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5"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6"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7"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8"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9"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0"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1"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2"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3"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4"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45" name="Freeform 67"/>
          <p:cNvSpPr>
            <a:spLocks/>
          </p:cNvSpPr>
          <p:nvPr/>
        </p:nvSpPr>
        <p:spPr bwMode="auto">
          <a:xfrm rot="8358637">
            <a:off x="9924445"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146" name="Group 145"/>
          <p:cNvGrpSpPr/>
          <p:nvPr/>
        </p:nvGrpSpPr>
        <p:grpSpPr>
          <a:xfrm rot="21406293">
            <a:off x="687050" y="3066232"/>
            <a:ext cx="2392363" cy="1470534"/>
            <a:chOff x="231775" y="-3298825"/>
            <a:chExt cx="4498976" cy="2765424"/>
          </a:xfrm>
          <a:solidFill>
            <a:schemeClr val="bg1">
              <a:alpha val="5000"/>
            </a:schemeClr>
          </a:solidFill>
        </p:grpSpPr>
        <p:sp>
          <p:nvSpPr>
            <p:cNvPr id="147"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8"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9"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 name="Group 7"/>
          <p:cNvGrpSpPr/>
          <p:nvPr/>
        </p:nvGrpSpPr>
        <p:grpSpPr>
          <a:xfrm>
            <a:off x="-1588" y="118891"/>
            <a:ext cx="12198351" cy="4738687"/>
            <a:chOff x="-1588" y="6351"/>
            <a:chExt cx="12198351" cy="4738687"/>
          </a:xfrm>
          <a:solidFill>
            <a:schemeClr val="bg1">
              <a:lumMod val="95000"/>
            </a:schemeClr>
          </a:solidFill>
        </p:grpSpPr>
        <p:sp>
          <p:nvSpPr>
            <p:cNvPr id="19"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1" name="Group 10"/>
          <p:cNvGrpSpPr/>
          <p:nvPr/>
        </p:nvGrpSpPr>
        <p:grpSpPr>
          <a:xfrm rot="21406293">
            <a:off x="682287" y="3066232"/>
            <a:ext cx="2392363" cy="1470534"/>
            <a:chOff x="231775" y="-3298825"/>
            <a:chExt cx="4498976" cy="2765424"/>
          </a:xfrm>
          <a:solidFill>
            <a:schemeClr val="bg1">
              <a:alpha val="5000"/>
            </a:schemeClr>
          </a:solidFill>
        </p:grpSpPr>
        <p:sp>
          <p:nvSpPr>
            <p:cNvPr id="1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p:txBody>
          <a:bodyPr/>
          <a:lstStyle/>
          <a:p>
            <a:r>
              <a:rPr lang="es-ES_tradnl">
                <a:solidFill>
                  <a:schemeClr val="bg1"/>
                </a:solidFill>
              </a:rPr>
              <a:t>01</a:t>
            </a:r>
          </a:p>
        </p:txBody>
      </p:sp>
      <p:sp>
        <p:nvSpPr>
          <p:cNvPr id="16" name="Marcador de texto 15"/>
          <p:cNvSpPr>
            <a:spLocks noGrp="1"/>
          </p:cNvSpPr>
          <p:nvPr>
            <p:ph type="body" sz="quarter" idx="11"/>
          </p:nvPr>
        </p:nvSpPr>
        <p:spPr>
          <a:xfrm>
            <a:off x="682707" y="3284375"/>
            <a:ext cx="3969036" cy="1242651"/>
          </a:xfrm>
          <a:solidFill>
            <a:srgbClr val="222A35"/>
          </a:solidFill>
        </p:spPr>
        <p:txBody>
          <a:bodyPr>
            <a:normAutofit fontScale="92500" lnSpcReduction="20000"/>
          </a:bodyPr>
          <a:lstStyle/>
          <a:p>
            <a:r>
              <a:rPr lang="es-ES_tradnl" smtClean="0">
                <a:solidFill>
                  <a:schemeClr val="bg1"/>
                </a:solidFill>
              </a:rPr>
              <a:t>Xác định</a:t>
            </a:r>
          </a:p>
          <a:p>
            <a:r>
              <a:rPr lang="es-ES_tradnl" smtClean="0">
                <a:solidFill>
                  <a:schemeClr val="bg1"/>
                </a:solidFill>
              </a:rPr>
              <a:t>Yêu cầu</a:t>
            </a:r>
            <a:endParaRPr lang="es-ES_tradnl">
              <a:solidFill>
                <a:schemeClr val="bg1"/>
              </a:solidFill>
            </a:endParaRPr>
          </a:p>
        </p:txBody>
      </p:sp>
      <p:cxnSp>
        <p:nvCxnSpPr>
          <p:cNvPr id="9" name="Conector recto 8"/>
          <p:cNvCxnSpPr/>
          <p:nvPr/>
        </p:nvCxnSpPr>
        <p:spPr>
          <a:xfrm>
            <a:off x="670985" y="3270727"/>
            <a:ext cx="398075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5403250" y="2454914"/>
            <a:ext cx="6205545" cy="1754326"/>
          </a:xfrm>
          <a:prstGeom prst="rect">
            <a:avLst/>
          </a:prstGeom>
          <a:noFill/>
        </p:spPr>
        <p:txBody>
          <a:bodyPr wrap="none" rtlCol="0">
            <a:spAutoFit/>
          </a:bodyPr>
          <a:lstStyle/>
          <a:p>
            <a:pPr algn="ctr"/>
            <a:r>
              <a:rPr lang="en-US" sz="5400" b="1" smtClean="0">
                <a:solidFill>
                  <a:schemeClr val="bg1"/>
                </a:solidFill>
                <a:latin typeface="Times New Roman" panose="02020603050405020304" pitchFamily="18" charset="0"/>
                <a:cs typeface="Times New Roman" panose="02020603050405020304" pitchFamily="18" charset="0"/>
              </a:rPr>
              <a:t>Mô tả </a:t>
            </a:r>
          </a:p>
          <a:p>
            <a:pPr algn="ctr"/>
            <a:r>
              <a:rPr lang="en-US" sz="5400" b="1" smtClean="0">
                <a:solidFill>
                  <a:schemeClr val="bg1"/>
                </a:solidFill>
                <a:latin typeface="Times New Roman" panose="02020603050405020304" pitchFamily="18" charset="0"/>
                <a:cs typeface="Times New Roman" panose="02020603050405020304" pitchFamily="18" charset="0"/>
              </a:rPr>
              <a:t>hoạt động nghiệp vụ</a:t>
            </a:r>
            <a:endParaRPr lang="vi-VN" sz="54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0758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Mô tả yêu cầu nghiệp vụ</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05616" y="2129389"/>
            <a:ext cx="11314425" cy="4524315"/>
          </a:xfrm>
          <a:prstGeom prst="rect">
            <a:avLst/>
          </a:prstGeom>
          <a:noFill/>
        </p:spPr>
        <p:txBody>
          <a:bodyPr wrap="square" rtlCol="0">
            <a:spAutoFit/>
          </a:bodyPr>
          <a:lstStyle/>
          <a:p>
            <a:pPr algn="just"/>
            <a:r>
              <a:rPr lang="en-US" sz="3600" b="1">
                <a:solidFill>
                  <a:schemeClr val="bg1"/>
                </a:solidFill>
                <a:latin typeface="Times New Roman" panose="02020603050405020304" pitchFamily="18" charset="0"/>
                <a:cs typeface="Times New Roman" panose="02020603050405020304" pitchFamily="18" charset="0"/>
              </a:rPr>
              <a:t>Căn cứ vào nhu cầu mua hàng của khách hàng, số lượng hàng hóa còn trong kho và danh sách các mặt hàng hiện có của cửa hàng mà nhân viên bộ phận kinh doanh sẽ yêu cầu nhà cung cấp báo giá một số thiết bị. Nhà cung cấp sẽ gửi báo giá đến công ty. Sau khi nhận được báo giá, nhân viên bộ phận kinh doanh sẽ xem xét kiểm tra thông tin về các mặt hàng và lập đơn đặt hàng để trình giám đốc </a:t>
            </a:r>
            <a:r>
              <a:rPr lang="en-US" sz="3600" b="1">
                <a:solidFill>
                  <a:schemeClr val="bg1"/>
                </a:solidFill>
                <a:latin typeface="Times New Roman" panose="02020603050405020304" pitchFamily="18" charset="0"/>
                <a:cs typeface="Times New Roman" panose="02020603050405020304" pitchFamily="18" charset="0"/>
              </a:rPr>
              <a:t>phê </a:t>
            </a:r>
            <a:r>
              <a:rPr lang="en-US" sz="3600" b="1" smtClean="0">
                <a:solidFill>
                  <a:schemeClr val="bg1"/>
                </a:solidFill>
                <a:latin typeface="Times New Roman" panose="02020603050405020304" pitchFamily="18" charset="0"/>
                <a:cs typeface="Times New Roman" panose="02020603050405020304" pitchFamily="18" charset="0"/>
              </a:rPr>
              <a:t>duyệt.</a:t>
            </a:r>
            <a:endParaRPr lang="vi-VN" sz="3600" b="1">
              <a:solidFill>
                <a:schemeClr val="bg1"/>
              </a:solidFill>
              <a:latin typeface="Times New Roman" panose="02020603050405020304" pitchFamily="18" charset="0"/>
              <a:cs typeface="Times New Roman" panose="02020603050405020304" pitchFamily="18" charset="0"/>
            </a:endParaRPr>
          </a:p>
        </p:txBody>
      </p:sp>
      <p:sp>
        <p:nvSpPr>
          <p:cNvPr id="88" name="TextBox 87"/>
          <p:cNvSpPr txBox="1"/>
          <p:nvPr/>
        </p:nvSpPr>
        <p:spPr>
          <a:xfrm>
            <a:off x="1165894" y="1366786"/>
            <a:ext cx="3185445" cy="646331"/>
          </a:xfrm>
          <a:prstGeom prst="rect">
            <a:avLst/>
          </a:prstGeom>
          <a:noFill/>
        </p:spPr>
        <p:txBody>
          <a:bodyPr wrap="square" rtlCol="0">
            <a:spAutoFit/>
          </a:bodyPr>
          <a:lstStyle/>
          <a:p>
            <a:pPr marL="457200" indent="-457200" algn="just">
              <a:buFont typeface="Arial" panose="020B0604020202020204" pitchFamily="34" charset="0"/>
              <a:buChar char="•"/>
            </a:pPr>
            <a:r>
              <a:rPr lang="en-US" sz="3600" b="1" i="1" smtClean="0">
                <a:solidFill>
                  <a:schemeClr val="bg1"/>
                </a:solidFill>
                <a:latin typeface="Times New Roman" panose="02020603050405020304" pitchFamily="18" charset="0"/>
                <a:cs typeface="Times New Roman" panose="02020603050405020304" pitchFamily="18" charset="0"/>
              </a:rPr>
              <a:t>Nhập hàng:</a:t>
            </a:r>
            <a:endParaRPr lang="vi-VN" sz="3600" i="1">
              <a:solidFill>
                <a:schemeClr val="bg1"/>
              </a:solidFill>
            </a:endParaRPr>
          </a:p>
        </p:txBody>
      </p:sp>
    </p:spTree>
    <p:extLst>
      <p:ext uri="{BB962C8B-B14F-4D97-AF65-F5344CB8AC3E}">
        <p14:creationId xmlns:p14="http://schemas.microsoft.com/office/powerpoint/2010/main" val="36688319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par>
                          <p:cTn id="8" fill="hold">
                            <p:stCondLst>
                              <p:cond delay="1000"/>
                            </p:stCondLst>
                            <p:childTnLst>
                              <p:par>
                                <p:cTn id="9" presetID="5" presetClass="entr" presetSubtype="10" fill="hold" grpId="0" nodeType="afterEffect">
                                  <p:stCondLst>
                                    <p:cond delay="500"/>
                                  </p:stCondLst>
                                  <p:childTnLst>
                                    <p:set>
                                      <p:cBhvr>
                                        <p:cTn id="10" dur="1" fill="hold">
                                          <p:stCondLst>
                                            <p:cond delay="0"/>
                                          </p:stCondLst>
                                        </p:cTn>
                                        <p:tgtEl>
                                          <p:spTgt spid="88"/>
                                        </p:tgtEl>
                                        <p:attrNameLst>
                                          <p:attrName>style.visibility</p:attrName>
                                        </p:attrNameLst>
                                      </p:cBhvr>
                                      <p:to>
                                        <p:strVal val="visible"/>
                                      </p:to>
                                    </p:set>
                                    <p:animEffect transition="in" filter="checkerboard(across)">
                                      <p:cBhvr>
                                        <p:cTn id="1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Mô tả yêu cầu nghiệp vụ</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3893" y="1746968"/>
            <a:ext cx="11314425" cy="4524315"/>
          </a:xfrm>
          <a:prstGeom prst="rect">
            <a:avLst/>
          </a:prstGeom>
          <a:noFill/>
        </p:spPr>
        <p:txBody>
          <a:bodyPr wrap="square" rtlCol="0">
            <a:spAutoFit/>
          </a:bodyPr>
          <a:lstStyle/>
          <a:p>
            <a:pPr algn="just"/>
            <a:r>
              <a:rPr lang="en-US" sz="3600" b="1">
                <a:solidFill>
                  <a:schemeClr val="bg1"/>
                </a:solidFill>
                <a:latin typeface="Times New Roman" panose="02020603050405020304" pitchFamily="18" charset="0"/>
                <a:cs typeface="Times New Roman" panose="02020603050405020304" pitchFamily="18" charset="0"/>
              </a:rPr>
              <a:t>Khi giám đốc kiểm tra và kí duyệt sau đó nhân viên bộ phận kinh doanh sẽ chuyển đơn đặt hàng cho nhà cung cấp. Sau khi nhận được đơn đặt hàng nhà cung cấp sẽ chuyển hàng tới công ty. Khi hàng được đưa đến công ty các nhân viên bộ phận kinh doanh phải trực tiếp kiểm tra chất lượng cũng như số lượng thiết bị. Nếu thiếu về số lượng hoặc sai về chủng loại thì công ty yêu cầu bổ sung hoặc thay thế cho đủ.</a:t>
            </a:r>
            <a:endParaRPr lang="vi-VN" sz="36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44564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Mô tả yêu cầu nghiệp vụ</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3893" y="1146358"/>
            <a:ext cx="11314425" cy="5632311"/>
          </a:xfrm>
          <a:prstGeom prst="rect">
            <a:avLst/>
          </a:prstGeom>
          <a:noFill/>
        </p:spPr>
        <p:txBody>
          <a:bodyPr wrap="square" rtlCol="0">
            <a:spAutoFit/>
          </a:bodyPr>
          <a:lstStyle/>
          <a:p>
            <a:pPr algn="just"/>
            <a:r>
              <a:rPr lang="en-US" sz="3600" b="1" smtClean="0">
                <a:solidFill>
                  <a:schemeClr val="bg1"/>
                </a:solidFill>
                <a:latin typeface="Times New Roman" panose="02020603050405020304" pitchFamily="18" charset="0"/>
                <a:cs typeface="Times New Roman" panose="02020603050405020304" pitchFamily="18" charset="0"/>
              </a:rPr>
              <a:t>Sau khi kiểm tra, nhân viên bộ phận kinh doanh sẽ ký vào đơn giao hàng của nhà cung cấp và tiến hành nhận hàng. Lúc này bộ phận kinh doanh sẽ chuyển hàng cho thủ kho. Thủ kho sẽ cho nhập hàng vào kho và viết phiếu nhập kho các thông tin bao gồm: thông tin về nhà cung cấp, ngày nhập, tên sản phẩm, mã số, số lượng, đơn giá, thành tiền. Tiếp đó kế toán sẽ chịu trách nhiệm thanh toán tiền cho nhà cung cấp. </a:t>
            </a:r>
            <a:r>
              <a:rPr lang="en-US" sz="3600" b="1">
                <a:solidFill>
                  <a:schemeClr val="bg1"/>
                </a:solidFill>
                <a:latin typeface="Times New Roman" panose="02020603050405020304" pitchFamily="18" charset="0"/>
                <a:cs typeface="Times New Roman" panose="02020603050405020304" pitchFamily="18" charset="0"/>
              </a:rPr>
              <a:t>Căn cứ vào đơn giao hàng và phiếu nhập kho, bộ phận kinh doanh sẽ thanh toán với nhà cung </a:t>
            </a:r>
            <a:r>
              <a:rPr lang="en-US" sz="3600" b="1">
                <a:solidFill>
                  <a:schemeClr val="bg1"/>
                </a:solidFill>
                <a:latin typeface="Times New Roman" panose="02020603050405020304" pitchFamily="18" charset="0"/>
                <a:cs typeface="Times New Roman" panose="02020603050405020304" pitchFamily="18" charset="0"/>
              </a:rPr>
              <a:t>cấp</a:t>
            </a:r>
            <a:r>
              <a:rPr lang="en-US" sz="3600" b="1" smtClean="0">
                <a:solidFill>
                  <a:schemeClr val="bg1"/>
                </a:solidFill>
                <a:latin typeface="Times New Roman" panose="02020603050405020304" pitchFamily="18" charset="0"/>
                <a:cs typeface="Times New Roman" panose="02020603050405020304" pitchFamily="18" charset="0"/>
              </a:rPr>
              <a:t>.</a:t>
            </a:r>
            <a:endParaRPr lang="en-US" sz="36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8414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588" y="0"/>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80" name="Freeform 67"/>
          <p:cNvSpPr>
            <a:spLocks/>
          </p:cNvSpPr>
          <p:nvPr/>
        </p:nvSpPr>
        <p:spPr bwMode="auto">
          <a:xfrm rot="8358637">
            <a:off x="9919682" y="1051400"/>
            <a:ext cx="584200" cy="769938"/>
          </a:xfrm>
          <a:custGeom>
            <a:avLst/>
            <a:gdLst>
              <a:gd name="T0" fmla="*/ 75 w 141"/>
              <a:gd name="T1" fmla="*/ 3 h 185"/>
              <a:gd name="T2" fmla="*/ 69 w 141"/>
              <a:gd name="T3" fmla="*/ 0 h 185"/>
              <a:gd name="T4" fmla="*/ 109 w 141"/>
              <a:gd name="T5" fmla="*/ 114 h 185"/>
              <a:gd name="T6" fmla="*/ 0 w 141"/>
              <a:gd name="T7" fmla="*/ 162 h 185"/>
              <a:gd name="T8" fmla="*/ 6 w 141"/>
              <a:gd name="T9" fmla="*/ 165 h 185"/>
              <a:gd name="T10" fmla="*/ 122 w 141"/>
              <a:gd name="T11" fmla="*/ 119 h 185"/>
              <a:gd name="T12" fmla="*/ 75 w 141"/>
              <a:gd name="T13" fmla="*/ 3 h 185"/>
            </a:gdLst>
            <a:ahLst/>
            <a:cxnLst>
              <a:cxn ang="0">
                <a:pos x="T0" y="T1"/>
              </a:cxn>
              <a:cxn ang="0">
                <a:pos x="T2" y="T3"/>
              </a:cxn>
              <a:cxn ang="0">
                <a:pos x="T4" y="T5"/>
              </a:cxn>
              <a:cxn ang="0">
                <a:pos x="T6" y="T7"/>
              </a:cxn>
              <a:cxn ang="0">
                <a:pos x="T8" y="T9"/>
              </a:cxn>
              <a:cxn ang="0">
                <a:pos x="T10" y="T11"/>
              </a:cxn>
              <a:cxn ang="0">
                <a:pos x="T12" y="T13"/>
              </a:cxn>
            </a:cxnLst>
            <a:rect l="0" t="0" r="r" b="b"/>
            <a:pathLst>
              <a:path w="141" h="185">
                <a:moveTo>
                  <a:pt x="75" y="3"/>
                </a:moveTo>
                <a:cubicBezTo>
                  <a:pt x="73" y="2"/>
                  <a:pt x="71" y="1"/>
                  <a:pt x="69" y="0"/>
                </a:cubicBezTo>
                <a:cubicBezTo>
                  <a:pt x="110" y="21"/>
                  <a:pt x="128" y="71"/>
                  <a:pt x="109" y="114"/>
                </a:cubicBezTo>
                <a:cubicBezTo>
                  <a:pt x="91" y="156"/>
                  <a:pt x="43" y="177"/>
                  <a:pt x="0" y="162"/>
                </a:cubicBezTo>
                <a:cubicBezTo>
                  <a:pt x="2" y="163"/>
                  <a:pt x="4" y="164"/>
                  <a:pt x="6" y="165"/>
                </a:cubicBezTo>
                <a:cubicBezTo>
                  <a:pt x="51" y="185"/>
                  <a:pt x="103" y="164"/>
                  <a:pt x="122" y="119"/>
                </a:cubicBezTo>
                <a:cubicBezTo>
                  <a:pt x="141" y="74"/>
                  <a:pt x="120" y="22"/>
                  <a:pt x="75"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Mô tả yêu cầu nghiệp vụ</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165894" y="1366786"/>
            <a:ext cx="3185445" cy="646331"/>
          </a:xfrm>
          <a:prstGeom prst="rect">
            <a:avLst/>
          </a:prstGeom>
          <a:noFill/>
        </p:spPr>
        <p:txBody>
          <a:bodyPr wrap="square" rtlCol="0">
            <a:spAutoFit/>
          </a:bodyPr>
          <a:lstStyle/>
          <a:p>
            <a:pPr marL="457200" indent="-457200" algn="just">
              <a:buFont typeface="Arial" panose="020B0604020202020204" pitchFamily="34" charset="0"/>
              <a:buChar char="•"/>
            </a:pPr>
            <a:r>
              <a:rPr lang="en-US" sz="3600" b="1" i="1" smtClean="0">
                <a:solidFill>
                  <a:schemeClr val="bg1"/>
                </a:solidFill>
                <a:latin typeface="Times New Roman" panose="02020603050405020304" pitchFamily="18" charset="0"/>
                <a:cs typeface="Times New Roman" panose="02020603050405020304" pitchFamily="18" charset="0"/>
              </a:rPr>
              <a:t>Bán</a:t>
            </a:r>
            <a:r>
              <a:rPr lang="en-US" sz="3600" b="1" i="1" smtClean="0">
                <a:solidFill>
                  <a:schemeClr val="bg1"/>
                </a:solidFill>
                <a:latin typeface="Times New Roman" panose="02020603050405020304" pitchFamily="18" charset="0"/>
                <a:cs typeface="Times New Roman" panose="02020603050405020304" pitchFamily="18" charset="0"/>
              </a:rPr>
              <a:t> hàng:</a:t>
            </a:r>
            <a:endParaRPr lang="vi-VN" sz="3600" i="1">
              <a:solidFill>
                <a:schemeClr val="bg1"/>
              </a:solidFill>
            </a:endParaRPr>
          </a:p>
        </p:txBody>
      </p:sp>
      <p:sp>
        <p:nvSpPr>
          <p:cNvPr id="90" name="TextBox 89"/>
          <p:cNvSpPr txBox="1"/>
          <p:nvPr/>
        </p:nvSpPr>
        <p:spPr>
          <a:xfrm>
            <a:off x="405616" y="2129389"/>
            <a:ext cx="11314425" cy="4524315"/>
          </a:xfrm>
          <a:prstGeom prst="rect">
            <a:avLst/>
          </a:prstGeom>
          <a:noFill/>
        </p:spPr>
        <p:txBody>
          <a:bodyPr wrap="square" rtlCol="0">
            <a:spAutoFit/>
          </a:bodyPr>
          <a:lstStyle/>
          <a:p>
            <a:pPr algn="just"/>
            <a:r>
              <a:rPr lang="en-US" sz="3600" b="1">
                <a:solidFill>
                  <a:schemeClr val="bg1"/>
                </a:solidFill>
                <a:latin typeface="Times New Roman" panose="02020603050405020304" pitchFamily="18" charset="0"/>
                <a:cs typeface="Times New Roman" panose="02020603050405020304" pitchFamily="18" charset="0"/>
              </a:rPr>
              <a:t>Khi khách hàng có yêu cầu mua thiết bị máy tính tại công ty, nhân viên bộ phận kinh doanh sẽ đưa báo giá và tư vấn trực tiếp cho khách hàng nên lựa chọn mặt hàng là phù hợp nhất. Khi khách hàng đồng ý sẽ đăng ký các mặt hàng cần mua vào đơn mua hàng của công ty. Nhân viên bộ phận kinh doanh sẽ kiểm tra phiếu yêu cầu. Căn cứ nội dung của đơn mua hàng, nhân viên bộ phận kinh doanh sẽ chuyển đơn mua hàng cho thủ kho.</a:t>
            </a:r>
            <a:endParaRPr lang="vi-VN" sz="36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5404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checkerboard(across)">
                                      <p:cBhvr>
                                        <p:cTn id="7" dur="500"/>
                                        <p:tgtEl>
                                          <p:spTgt spid="89"/>
                                        </p:tgtEl>
                                      </p:cBhvr>
                                    </p:animEffect>
                                  </p:childTnLst>
                                </p:cTn>
                              </p:par>
                            </p:childTnLst>
                          </p:cTn>
                        </p:par>
                        <p:par>
                          <p:cTn id="8" fill="hold">
                            <p:stCondLst>
                              <p:cond delay="1000"/>
                            </p:stCondLst>
                            <p:childTnLst>
                              <p:par>
                                <p:cTn id="9" presetID="5" presetClass="entr" presetSubtype="10" fill="hold" grpId="0" nodeType="afterEffect">
                                  <p:stCondLst>
                                    <p:cond delay="500"/>
                                  </p:stCondLst>
                                  <p:childTnLst>
                                    <p:set>
                                      <p:cBhvr>
                                        <p:cTn id="10" dur="1" fill="hold">
                                          <p:stCondLst>
                                            <p:cond delay="0"/>
                                          </p:stCondLst>
                                        </p:cTn>
                                        <p:tgtEl>
                                          <p:spTgt spid="90"/>
                                        </p:tgtEl>
                                        <p:attrNameLst>
                                          <p:attrName>style.visibility</p:attrName>
                                        </p:attrNameLst>
                                      </p:cBhvr>
                                      <p:to>
                                        <p:strVal val="visible"/>
                                      </p:to>
                                    </p:set>
                                    <p:animEffect transition="in" filter="checkerboard(across)">
                                      <p:cBhvr>
                                        <p:cTn id="1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726" y="-105711"/>
            <a:ext cx="12193588" cy="696432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7" name="Group 16"/>
          <p:cNvGrpSpPr/>
          <p:nvPr/>
        </p:nvGrpSpPr>
        <p:grpSpPr>
          <a:xfrm>
            <a:off x="-1588" y="118891"/>
            <a:ext cx="12198351" cy="4738687"/>
            <a:chOff x="-1588" y="6351"/>
            <a:chExt cx="12198351" cy="4738687"/>
          </a:xfrm>
          <a:solidFill>
            <a:schemeClr val="bg1">
              <a:lumMod val="95000"/>
            </a:schemeClr>
          </a:solidFill>
        </p:grpSpPr>
        <p:sp>
          <p:nvSpPr>
            <p:cNvPr id="18" name="Freeform 5"/>
            <p:cNvSpPr>
              <a:spLocks/>
            </p:cNvSpPr>
            <p:nvPr/>
          </p:nvSpPr>
          <p:spPr bwMode="auto">
            <a:xfrm>
              <a:off x="-1588" y="1303338"/>
              <a:ext cx="107950" cy="104775"/>
            </a:xfrm>
            <a:custGeom>
              <a:avLst/>
              <a:gdLst>
                <a:gd name="T0" fmla="*/ 26 w 26"/>
                <a:gd name="T1" fmla="*/ 12 h 25"/>
                <a:gd name="T2" fmla="*/ 13 w 26"/>
                <a:gd name="T3" fmla="*/ 0 h 25"/>
                <a:gd name="T4" fmla="*/ 0 w 26"/>
                <a:gd name="T5" fmla="*/ 12 h 25"/>
                <a:gd name="T6" fmla="*/ 13 w 26"/>
                <a:gd name="T7" fmla="*/ 25 h 25"/>
                <a:gd name="T8" fmla="*/ 26 w 26"/>
                <a:gd name="T9" fmla="*/ 12 h 25"/>
              </a:gdLst>
              <a:ahLst/>
              <a:cxnLst>
                <a:cxn ang="0">
                  <a:pos x="T0" y="T1"/>
                </a:cxn>
                <a:cxn ang="0">
                  <a:pos x="T2" y="T3"/>
                </a:cxn>
                <a:cxn ang="0">
                  <a:pos x="T4" y="T5"/>
                </a:cxn>
                <a:cxn ang="0">
                  <a:pos x="T6" y="T7"/>
                </a:cxn>
                <a:cxn ang="0">
                  <a:pos x="T8" y="T9"/>
                </a:cxn>
              </a:cxnLst>
              <a:rect l="0" t="0" r="r" b="b"/>
              <a:pathLst>
                <a:path w="26" h="25">
                  <a:moveTo>
                    <a:pt x="26" y="12"/>
                  </a:moveTo>
                  <a:cubicBezTo>
                    <a:pt x="19" y="12"/>
                    <a:pt x="13" y="7"/>
                    <a:pt x="13" y="0"/>
                  </a:cubicBezTo>
                  <a:cubicBezTo>
                    <a:pt x="13" y="7"/>
                    <a:pt x="7" y="12"/>
                    <a:pt x="0" y="12"/>
                  </a:cubicBezTo>
                  <a:cubicBezTo>
                    <a:pt x="7" y="12"/>
                    <a:pt x="13" y="18"/>
                    <a:pt x="13" y="25"/>
                  </a:cubicBezTo>
                  <a:cubicBezTo>
                    <a:pt x="13" y="18"/>
                    <a:pt x="19" y="12"/>
                    <a:pt x="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p:cNvSpPr>
            <p:nvPr/>
          </p:nvSpPr>
          <p:spPr bwMode="auto">
            <a:xfrm>
              <a:off x="3019425" y="750888"/>
              <a:ext cx="128588" cy="128588"/>
            </a:xfrm>
            <a:custGeom>
              <a:avLst/>
              <a:gdLst>
                <a:gd name="T0" fmla="*/ 31 w 31"/>
                <a:gd name="T1" fmla="*/ 15 h 31"/>
                <a:gd name="T2" fmla="*/ 15 w 31"/>
                <a:gd name="T3" fmla="*/ 0 h 31"/>
                <a:gd name="T4" fmla="*/ 0 w 31"/>
                <a:gd name="T5" fmla="*/ 15 h 31"/>
                <a:gd name="T6" fmla="*/ 15 w 31"/>
                <a:gd name="T7" fmla="*/ 31 h 31"/>
                <a:gd name="T8" fmla="*/ 31 w 31"/>
                <a:gd name="T9" fmla="*/ 15 h 31"/>
              </a:gdLst>
              <a:ahLst/>
              <a:cxnLst>
                <a:cxn ang="0">
                  <a:pos x="T0" y="T1"/>
                </a:cxn>
                <a:cxn ang="0">
                  <a:pos x="T2" y="T3"/>
                </a:cxn>
                <a:cxn ang="0">
                  <a:pos x="T4" y="T5"/>
                </a:cxn>
                <a:cxn ang="0">
                  <a:pos x="T6" y="T7"/>
                </a:cxn>
                <a:cxn ang="0">
                  <a:pos x="T8" y="T9"/>
                </a:cxn>
              </a:cxnLst>
              <a:rect l="0" t="0" r="r" b="b"/>
              <a:pathLst>
                <a:path w="31" h="31">
                  <a:moveTo>
                    <a:pt x="31" y="15"/>
                  </a:moveTo>
                  <a:cubicBezTo>
                    <a:pt x="22" y="15"/>
                    <a:pt x="15" y="9"/>
                    <a:pt x="15" y="0"/>
                  </a:cubicBezTo>
                  <a:cubicBezTo>
                    <a:pt x="15" y="9"/>
                    <a:pt x="9" y="15"/>
                    <a:pt x="0" y="15"/>
                  </a:cubicBezTo>
                  <a:cubicBezTo>
                    <a:pt x="9" y="15"/>
                    <a:pt x="15" y="22"/>
                    <a:pt x="15" y="31"/>
                  </a:cubicBezTo>
                  <a:cubicBezTo>
                    <a:pt x="15" y="22"/>
                    <a:pt x="22" y="15"/>
                    <a:pt x="3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p:cNvSpPr>
            <p:nvPr/>
          </p:nvSpPr>
          <p:spPr bwMode="auto">
            <a:xfrm>
              <a:off x="1411288" y="1998663"/>
              <a:ext cx="71438" cy="71438"/>
            </a:xfrm>
            <a:custGeom>
              <a:avLst/>
              <a:gdLst>
                <a:gd name="T0" fmla="*/ 17 w 17"/>
                <a:gd name="T1" fmla="*/ 8 h 17"/>
                <a:gd name="T2" fmla="*/ 9 w 17"/>
                <a:gd name="T3" fmla="*/ 0 h 17"/>
                <a:gd name="T4" fmla="*/ 0 w 17"/>
                <a:gd name="T5" fmla="*/ 8 h 17"/>
                <a:gd name="T6" fmla="*/ 9 w 17"/>
                <a:gd name="T7" fmla="*/ 17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2" y="8"/>
                    <a:pt x="9" y="4"/>
                    <a:pt x="9" y="0"/>
                  </a:cubicBezTo>
                  <a:cubicBezTo>
                    <a:pt x="9" y="4"/>
                    <a:pt x="5" y="8"/>
                    <a:pt x="0" y="8"/>
                  </a:cubicBezTo>
                  <a:cubicBezTo>
                    <a:pt x="5" y="8"/>
                    <a:pt x="9" y="12"/>
                    <a:pt x="9" y="17"/>
                  </a:cubicBezTo>
                  <a:cubicBezTo>
                    <a:pt x="9" y="12"/>
                    <a:pt x="12"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Oval 8"/>
            <p:cNvSpPr>
              <a:spLocks noChangeArrowheads="1"/>
            </p:cNvSpPr>
            <p:nvPr/>
          </p:nvSpPr>
          <p:spPr bwMode="auto">
            <a:xfrm>
              <a:off x="6035675" y="633413"/>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Oval 9"/>
            <p:cNvSpPr>
              <a:spLocks noChangeArrowheads="1"/>
            </p:cNvSpPr>
            <p:nvPr/>
          </p:nvSpPr>
          <p:spPr bwMode="auto">
            <a:xfrm>
              <a:off x="3829050" y="251936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Oval 10"/>
            <p:cNvSpPr>
              <a:spLocks noChangeArrowheads="1"/>
            </p:cNvSpPr>
            <p:nvPr/>
          </p:nvSpPr>
          <p:spPr bwMode="auto">
            <a:xfrm>
              <a:off x="1619250" y="863601"/>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Oval 11"/>
            <p:cNvSpPr>
              <a:spLocks noChangeArrowheads="1"/>
            </p:cNvSpPr>
            <p:nvPr/>
          </p:nvSpPr>
          <p:spPr bwMode="auto">
            <a:xfrm>
              <a:off x="4481513" y="566738"/>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Oval 12"/>
            <p:cNvSpPr>
              <a:spLocks noChangeArrowheads="1"/>
            </p:cNvSpPr>
            <p:nvPr/>
          </p:nvSpPr>
          <p:spPr bwMode="auto">
            <a:xfrm>
              <a:off x="5332413" y="1412876"/>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Oval 13"/>
            <p:cNvSpPr>
              <a:spLocks noChangeArrowheads="1"/>
            </p:cNvSpPr>
            <p:nvPr/>
          </p:nvSpPr>
          <p:spPr bwMode="auto">
            <a:xfrm>
              <a:off x="5321300" y="1174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14"/>
            <p:cNvSpPr>
              <a:spLocks noChangeArrowheads="1"/>
            </p:cNvSpPr>
            <p:nvPr/>
          </p:nvSpPr>
          <p:spPr bwMode="auto">
            <a:xfrm>
              <a:off x="2312988" y="35877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Oval 15"/>
            <p:cNvSpPr>
              <a:spLocks noChangeArrowheads="1"/>
            </p:cNvSpPr>
            <p:nvPr/>
          </p:nvSpPr>
          <p:spPr bwMode="auto">
            <a:xfrm>
              <a:off x="668338" y="6556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16"/>
            <p:cNvSpPr>
              <a:spLocks noChangeArrowheads="1"/>
            </p:cNvSpPr>
            <p:nvPr/>
          </p:nvSpPr>
          <p:spPr bwMode="auto">
            <a:xfrm>
              <a:off x="6488113" y="15668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0" name="Oval 17"/>
            <p:cNvSpPr>
              <a:spLocks noChangeArrowheads="1"/>
            </p:cNvSpPr>
            <p:nvPr/>
          </p:nvSpPr>
          <p:spPr bwMode="auto">
            <a:xfrm>
              <a:off x="7480300" y="35083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Oval 18"/>
            <p:cNvSpPr>
              <a:spLocks noChangeArrowheads="1"/>
            </p:cNvSpPr>
            <p:nvPr/>
          </p:nvSpPr>
          <p:spPr bwMode="auto">
            <a:xfrm>
              <a:off x="3954463" y="15367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Oval 19"/>
            <p:cNvSpPr>
              <a:spLocks noChangeArrowheads="1"/>
            </p:cNvSpPr>
            <p:nvPr/>
          </p:nvSpPr>
          <p:spPr bwMode="auto">
            <a:xfrm>
              <a:off x="3849688" y="10636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3" name="Oval 20"/>
            <p:cNvSpPr>
              <a:spLocks noChangeArrowheads="1"/>
            </p:cNvSpPr>
            <p:nvPr/>
          </p:nvSpPr>
          <p:spPr bwMode="auto">
            <a:xfrm>
              <a:off x="2192338" y="1228726"/>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Oval 21"/>
            <p:cNvSpPr>
              <a:spLocks noChangeArrowheads="1"/>
            </p:cNvSpPr>
            <p:nvPr/>
          </p:nvSpPr>
          <p:spPr bwMode="auto">
            <a:xfrm>
              <a:off x="534988" y="269398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Oval 22"/>
            <p:cNvSpPr>
              <a:spLocks noChangeArrowheads="1"/>
            </p:cNvSpPr>
            <p:nvPr/>
          </p:nvSpPr>
          <p:spPr bwMode="auto">
            <a:xfrm>
              <a:off x="2724150" y="23987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Oval 23"/>
            <p:cNvSpPr>
              <a:spLocks noChangeArrowheads="1"/>
            </p:cNvSpPr>
            <p:nvPr/>
          </p:nvSpPr>
          <p:spPr bwMode="auto">
            <a:xfrm>
              <a:off x="5668963" y="24066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Oval 24"/>
            <p:cNvSpPr>
              <a:spLocks noChangeArrowheads="1"/>
            </p:cNvSpPr>
            <p:nvPr/>
          </p:nvSpPr>
          <p:spPr bwMode="auto">
            <a:xfrm>
              <a:off x="6027738" y="275590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Oval 25"/>
            <p:cNvSpPr>
              <a:spLocks noChangeArrowheads="1"/>
            </p:cNvSpPr>
            <p:nvPr/>
          </p:nvSpPr>
          <p:spPr bwMode="auto">
            <a:xfrm>
              <a:off x="876300" y="4162426"/>
              <a:ext cx="15875"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Oval 26"/>
            <p:cNvSpPr>
              <a:spLocks noChangeArrowheads="1"/>
            </p:cNvSpPr>
            <p:nvPr/>
          </p:nvSpPr>
          <p:spPr bwMode="auto">
            <a:xfrm>
              <a:off x="1195388" y="4575176"/>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Oval 27"/>
            <p:cNvSpPr>
              <a:spLocks noChangeArrowheads="1"/>
            </p:cNvSpPr>
            <p:nvPr/>
          </p:nvSpPr>
          <p:spPr bwMode="auto">
            <a:xfrm>
              <a:off x="534988" y="435768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Oval 28"/>
            <p:cNvSpPr>
              <a:spLocks noChangeArrowheads="1"/>
            </p:cNvSpPr>
            <p:nvPr/>
          </p:nvSpPr>
          <p:spPr bwMode="auto">
            <a:xfrm>
              <a:off x="688975" y="458311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Oval 29"/>
            <p:cNvSpPr>
              <a:spLocks noChangeArrowheads="1"/>
            </p:cNvSpPr>
            <p:nvPr/>
          </p:nvSpPr>
          <p:spPr bwMode="auto">
            <a:xfrm>
              <a:off x="3073400" y="3243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Oval 30"/>
            <p:cNvSpPr>
              <a:spLocks noChangeArrowheads="1"/>
            </p:cNvSpPr>
            <p:nvPr/>
          </p:nvSpPr>
          <p:spPr bwMode="auto">
            <a:xfrm>
              <a:off x="4864100" y="3068638"/>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Oval 31"/>
            <p:cNvSpPr>
              <a:spLocks noChangeArrowheads="1"/>
            </p:cNvSpPr>
            <p:nvPr/>
          </p:nvSpPr>
          <p:spPr bwMode="auto">
            <a:xfrm>
              <a:off x="6994525" y="4146551"/>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Oval 32"/>
            <p:cNvSpPr>
              <a:spLocks noChangeArrowheads="1"/>
            </p:cNvSpPr>
            <p:nvPr/>
          </p:nvSpPr>
          <p:spPr bwMode="auto">
            <a:xfrm>
              <a:off x="1755775" y="3556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Oval 33"/>
            <p:cNvSpPr>
              <a:spLocks noChangeArrowheads="1"/>
            </p:cNvSpPr>
            <p:nvPr/>
          </p:nvSpPr>
          <p:spPr bwMode="auto">
            <a:xfrm>
              <a:off x="2200275" y="635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Oval 34"/>
            <p:cNvSpPr>
              <a:spLocks noChangeArrowheads="1"/>
            </p:cNvSpPr>
            <p:nvPr/>
          </p:nvSpPr>
          <p:spPr bwMode="auto">
            <a:xfrm>
              <a:off x="2878138" y="160338"/>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8" name="Freeform 35"/>
            <p:cNvSpPr>
              <a:spLocks/>
            </p:cNvSpPr>
            <p:nvPr/>
          </p:nvSpPr>
          <p:spPr bwMode="auto">
            <a:xfrm>
              <a:off x="10439400" y="517526"/>
              <a:ext cx="69850" cy="58738"/>
            </a:xfrm>
            <a:custGeom>
              <a:avLst/>
              <a:gdLst>
                <a:gd name="T0" fmla="*/ 17 w 17"/>
                <a:gd name="T1" fmla="*/ 7 h 14"/>
                <a:gd name="T2" fmla="*/ 9 w 17"/>
                <a:gd name="T3" fmla="*/ 0 h 14"/>
                <a:gd name="T4" fmla="*/ 0 w 17"/>
                <a:gd name="T5" fmla="*/ 7 h 14"/>
                <a:gd name="T6" fmla="*/ 9 w 17"/>
                <a:gd name="T7" fmla="*/ 14 h 14"/>
                <a:gd name="T8" fmla="*/ 17 w 17"/>
                <a:gd name="T9" fmla="*/ 7 h 14"/>
              </a:gdLst>
              <a:ahLst/>
              <a:cxnLst>
                <a:cxn ang="0">
                  <a:pos x="T0" y="T1"/>
                </a:cxn>
                <a:cxn ang="0">
                  <a:pos x="T2" y="T3"/>
                </a:cxn>
                <a:cxn ang="0">
                  <a:pos x="T4" y="T5"/>
                </a:cxn>
                <a:cxn ang="0">
                  <a:pos x="T6" y="T7"/>
                </a:cxn>
                <a:cxn ang="0">
                  <a:pos x="T8" y="T9"/>
                </a:cxn>
              </a:cxnLst>
              <a:rect l="0" t="0" r="r" b="b"/>
              <a:pathLst>
                <a:path w="17" h="14">
                  <a:moveTo>
                    <a:pt x="17" y="7"/>
                  </a:moveTo>
                  <a:cubicBezTo>
                    <a:pt x="13" y="7"/>
                    <a:pt x="9" y="4"/>
                    <a:pt x="9" y="0"/>
                  </a:cubicBezTo>
                  <a:cubicBezTo>
                    <a:pt x="9" y="4"/>
                    <a:pt x="5" y="7"/>
                    <a:pt x="0" y="7"/>
                  </a:cubicBezTo>
                  <a:cubicBezTo>
                    <a:pt x="5" y="7"/>
                    <a:pt x="9" y="10"/>
                    <a:pt x="9" y="14"/>
                  </a:cubicBezTo>
                  <a:cubicBezTo>
                    <a:pt x="9" y="10"/>
                    <a:pt x="13" y="7"/>
                    <a:pt x="1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6"/>
            <p:cNvSpPr>
              <a:spLocks/>
            </p:cNvSpPr>
            <p:nvPr/>
          </p:nvSpPr>
          <p:spPr bwMode="auto">
            <a:xfrm>
              <a:off x="11120438" y="1906588"/>
              <a:ext cx="90488" cy="92075"/>
            </a:xfrm>
            <a:custGeom>
              <a:avLst/>
              <a:gdLst>
                <a:gd name="T0" fmla="*/ 22 w 22"/>
                <a:gd name="T1" fmla="*/ 11 h 22"/>
                <a:gd name="T2" fmla="*/ 11 w 22"/>
                <a:gd name="T3" fmla="*/ 0 h 22"/>
                <a:gd name="T4" fmla="*/ 0 w 22"/>
                <a:gd name="T5" fmla="*/ 11 h 22"/>
                <a:gd name="T6" fmla="*/ 11 w 22"/>
                <a:gd name="T7" fmla="*/ 22 h 22"/>
                <a:gd name="T8" fmla="*/ 22 w 22"/>
                <a:gd name="T9" fmla="*/ 11 h 22"/>
              </a:gdLst>
              <a:ahLst/>
              <a:cxnLst>
                <a:cxn ang="0">
                  <a:pos x="T0" y="T1"/>
                </a:cxn>
                <a:cxn ang="0">
                  <a:pos x="T2" y="T3"/>
                </a:cxn>
                <a:cxn ang="0">
                  <a:pos x="T4" y="T5"/>
                </a:cxn>
                <a:cxn ang="0">
                  <a:pos x="T6" y="T7"/>
                </a:cxn>
                <a:cxn ang="0">
                  <a:pos x="T8" y="T9"/>
                </a:cxn>
              </a:cxnLst>
              <a:rect l="0" t="0" r="r" b="b"/>
              <a:pathLst>
                <a:path w="22" h="22">
                  <a:moveTo>
                    <a:pt x="22" y="11"/>
                  </a:moveTo>
                  <a:cubicBezTo>
                    <a:pt x="16" y="11"/>
                    <a:pt x="11" y="6"/>
                    <a:pt x="11" y="0"/>
                  </a:cubicBezTo>
                  <a:cubicBezTo>
                    <a:pt x="11" y="6"/>
                    <a:pt x="6" y="11"/>
                    <a:pt x="0" y="11"/>
                  </a:cubicBezTo>
                  <a:cubicBezTo>
                    <a:pt x="6" y="11"/>
                    <a:pt x="11" y="16"/>
                    <a:pt x="11" y="22"/>
                  </a:cubicBezTo>
                  <a:cubicBezTo>
                    <a:pt x="11" y="16"/>
                    <a:pt x="16" y="11"/>
                    <a:pt x="2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37"/>
            <p:cNvSpPr>
              <a:spLocks/>
            </p:cNvSpPr>
            <p:nvPr/>
          </p:nvSpPr>
          <p:spPr bwMode="auto">
            <a:xfrm>
              <a:off x="8050213" y="1985963"/>
              <a:ext cx="120650" cy="125413"/>
            </a:xfrm>
            <a:custGeom>
              <a:avLst/>
              <a:gdLst>
                <a:gd name="T0" fmla="*/ 29 w 29"/>
                <a:gd name="T1" fmla="*/ 15 h 30"/>
                <a:gd name="T2" fmla="*/ 14 w 29"/>
                <a:gd name="T3" fmla="*/ 0 h 30"/>
                <a:gd name="T4" fmla="*/ 0 w 29"/>
                <a:gd name="T5" fmla="*/ 15 h 30"/>
                <a:gd name="T6" fmla="*/ 14 w 29"/>
                <a:gd name="T7" fmla="*/ 30 h 30"/>
                <a:gd name="T8" fmla="*/ 29 w 29"/>
                <a:gd name="T9" fmla="*/ 15 h 30"/>
              </a:gdLst>
              <a:ahLst/>
              <a:cxnLst>
                <a:cxn ang="0">
                  <a:pos x="T0" y="T1"/>
                </a:cxn>
                <a:cxn ang="0">
                  <a:pos x="T2" y="T3"/>
                </a:cxn>
                <a:cxn ang="0">
                  <a:pos x="T4" y="T5"/>
                </a:cxn>
                <a:cxn ang="0">
                  <a:pos x="T6" y="T7"/>
                </a:cxn>
                <a:cxn ang="0">
                  <a:pos x="T8" y="T9"/>
                </a:cxn>
              </a:cxnLst>
              <a:rect l="0" t="0" r="r" b="b"/>
              <a:pathLst>
                <a:path w="29" h="30">
                  <a:moveTo>
                    <a:pt x="29" y="15"/>
                  </a:moveTo>
                  <a:cubicBezTo>
                    <a:pt x="21" y="15"/>
                    <a:pt x="14" y="8"/>
                    <a:pt x="14" y="0"/>
                  </a:cubicBezTo>
                  <a:cubicBezTo>
                    <a:pt x="14" y="8"/>
                    <a:pt x="8" y="15"/>
                    <a:pt x="0" y="15"/>
                  </a:cubicBezTo>
                  <a:cubicBezTo>
                    <a:pt x="8" y="15"/>
                    <a:pt x="14" y="21"/>
                    <a:pt x="14" y="30"/>
                  </a:cubicBezTo>
                  <a:cubicBezTo>
                    <a:pt x="14"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38"/>
            <p:cNvSpPr>
              <a:spLocks/>
            </p:cNvSpPr>
            <p:nvPr/>
          </p:nvSpPr>
          <p:spPr bwMode="auto">
            <a:xfrm>
              <a:off x="7310438" y="1054101"/>
              <a:ext cx="74613" cy="74613"/>
            </a:xfrm>
            <a:custGeom>
              <a:avLst/>
              <a:gdLst>
                <a:gd name="T0" fmla="*/ 18 w 18"/>
                <a:gd name="T1" fmla="*/ 9 h 18"/>
                <a:gd name="T2" fmla="*/ 9 w 18"/>
                <a:gd name="T3" fmla="*/ 0 h 18"/>
                <a:gd name="T4" fmla="*/ 0 w 18"/>
                <a:gd name="T5" fmla="*/ 9 h 18"/>
                <a:gd name="T6" fmla="*/ 9 w 18"/>
                <a:gd name="T7" fmla="*/ 18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3" y="9"/>
                    <a:pt x="9" y="5"/>
                    <a:pt x="9" y="0"/>
                  </a:cubicBezTo>
                  <a:cubicBezTo>
                    <a:pt x="9" y="5"/>
                    <a:pt x="5" y="9"/>
                    <a:pt x="0" y="9"/>
                  </a:cubicBezTo>
                  <a:cubicBezTo>
                    <a:pt x="5" y="9"/>
                    <a:pt x="9" y="13"/>
                    <a:pt x="9" y="18"/>
                  </a:cubicBezTo>
                  <a:cubicBezTo>
                    <a:pt x="9" y="13"/>
                    <a:pt x="13" y="9"/>
                    <a:pt x="1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2" name="Freeform 39"/>
            <p:cNvSpPr>
              <a:spLocks/>
            </p:cNvSpPr>
            <p:nvPr/>
          </p:nvSpPr>
          <p:spPr bwMode="auto">
            <a:xfrm>
              <a:off x="8304213" y="488951"/>
              <a:ext cx="123825" cy="120650"/>
            </a:xfrm>
            <a:custGeom>
              <a:avLst/>
              <a:gdLst>
                <a:gd name="T0" fmla="*/ 30 w 30"/>
                <a:gd name="T1" fmla="*/ 15 h 29"/>
                <a:gd name="T2" fmla="*/ 15 w 30"/>
                <a:gd name="T3" fmla="*/ 0 h 29"/>
                <a:gd name="T4" fmla="*/ 0 w 30"/>
                <a:gd name="T5" fmla="*/ 15 h 29"/>
                <a:gd name="T6" fmla="*/ 15 w 30"/>
                <a:gd name="T7" fmla="*/ 29 h 29"/>
                <a:gd name="T8" fmla="*/ 30 w 30"/>
                <a:gd name="T9" fmla="*/ 15 h 29"/>
              </a:gdLst>
              <a:ahLst/>
              <a:cxnLst>
                <a:cxn ang="0">
                  <a:pos x="T0" y="T1"/>
                </a:cxn>
                <a:cxn ang="0">
                  <a:pos x="T2" y="T3"/>
                </a:cxn>
                <a:cxn ang="0">
                  <a:pos x="T4" y="T5"/>
                </a:cxn>
                <a:cxn ang="0">
                  <a:pos x="T6" y="T7"/>
                </a:cxn>
                <a:cxn ang="0">
                  <a:pos x="T8" y="T9"/>
                </a:cxn>
              </a:cxnLst>
              <a:rect l="0" t="0" r="r" b="b"/>
              <a:pathLst>
                <a:path w="30" h="29">
                  <a:moveTo>
                    <a:pt x="30" y="15"/>
                  </a:moveTo>
                  <a:cubicBezTo>
                    <a:pt x="22" y="15"/>
                    <a:pt x="15" y="8"/>
                    <a:pt x="15" y="0"/>
                  </a:cubicBezTo>
                  <a:cubicBezTo>
                    <a:pt x="15" y="8"/>
                    <a:pt x="8" y="15"/>
                    <a:pt x="0" y="15"/>
                  </a:cubicBezTo>
                  <a:cubicBezTo>
                    <a:pt x="8" y="15"/>
                    <a:pt x="15" y="21"/>
                    <a:pt x="15" y="29"/>
                  </a:cubicBezTo>
                  <a:cubicBezTo>
                    <a:pt x="15" y="21"/>
                    <a:pt x="22" y="15"/>
                    <a:pt x="3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3" name="Freeform 40"/>
            <p:cNvSpPr>
              <a:spLocks/>
            </p:cNvSpPr>
            <p:nvPr/>
          </p:nvSpPr>
          <p:spPr bwMode="auto">
            <a:xfrm>
              <a:off x="12076113" y="504826"/>
              <a:ext cx="120650" cy="120650"/>
            </a:xfrm>
            <a:custGeom>
              <a:avLst/>
              <a:gdLst>
                <a:gd name="T0" fmla="*/ 29 w 29"/>
                <a:gd name="T1" fmla="*/ 15 h 29"/>
                <a:gd name="T2" fmla="*/ 15 w 29"/>
                <a:gd name="T3" fmla="*/ 0 h 29"/>
                <a:gd name="T4" fmla="*/ 0 w 29"/>
                <a:gd name="T5" fmla="*/ 15 h 29"/>
                <a:gd name="T6" fmla="*/ 15 w 29"/>
                <a:gd name="T7" fmla="*/ 29 h 29"/>
                <a:gd name="T8" fmla="*/ 29 w 29"/>
                <a:gd name="T9" fmla="*/ 15 h 29"/>
              </a:gdLst>
              <a:ahLst/>
              <a:cxnLst>
                <a:cxn ang="0">
                  <a:pos x="T0" y="T1"/>
                </a:cxn>
                <a:cxn ang="0">
                  <a:pos x="T2" y="T3"/>
                </a:cxn>
                <a:cxn ang="0">
                  <a:pos x="T4" y="T5"/>
                </a:cxn>
                <a:cxn ang="0">
                  <a:pos x="T6" y="T7"/>
                </a:cxn>
                <a:cxn ang="0">
                  <a:pos x="T8" y="T9"/>
                </a:cxn>
              </a:cxnLst>
              <a:rect l="0" t="0" r="r" b="b"/>
              <a:pathLst>
                <a:path w="29" h="29">
                  <a:moveTo>
                    <a:pt x="29" y="15"/>
                  </a:moveTo>
                  <a:cubicBezTo>
                    <a:pt x="21" y="15"/>
                    <a:pt x="15" y="8"/>
                    <a:pt x="15" y="0"/>
                  </a:cubicBezTo>
                  <a:cubicBezTo>
                    <a:pt x="15" y="8"/>
                    <a:pt x="8" y="15"/>
                    <a:pt x="0" y="15"/>
                  </a:cubicBezTo>
                  <a:cubicBezTo>
                    <a:pt x="8" y="15"/>
                    <a:pt x="15" y="21"/>
                    <a:pt x="15" y="29"/>
                  </a:cubicBezTo>
                  <a:cubicBezTo>
                    <a:pt x="15" y="21"/>
                    <a:pt x="21" y="15"/>
                    <a:pt x="2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4" name="Oval 41"/>
            <p:cNvSpPr>
              <a:spLocks noChangeArrowheads="1"/>
            </p:cNvSpPr>
            <p:nvPr/>
          </p:nvSpPr>
          <p:spPr bwMode="auto">
            <a:xfrm>
              <a:off x="10231438" y="10715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5" name="Oval 42"/>
            <p:cNvSpPr>
              <a:spLocks noChangeArrowheads="1"/>
            </p:cNvSpPr>
            <p:nvPr/>
          </p:nvSpPr>
          <p:spPr bwMode="auto">
            <a:xfrm>
              <a:off x="8054975" y="10588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Oval 43"/>
            <p:cNvSpPr>
              <a:spLocks noChangeArrowheads="1"/>
            </p:cNvSpPr>
            <p:nvPr/>
          </p:nvSpPr>
          <p:spPr bwMode="auto">
            <a:xfrm>
              <a:off x="11544300" y="47626"/>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Oval 44"/>
            <p:cNvSpPr>
              <a:spLocks noChangeArrowheads="1"/>
            </p:cNvSpPr>
            <p:nvPr/>
          </p:nvSpPr>
          <p:spPr bwMode="auto">
            <a:xfrm>
              <a:off x="10634663" y="6826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Oval 45"/>
            <p:cNvSpPr>
              <a:spLocks noChangeArrowheads="1"/>
            </p:cNvSpPr>
            <p:nvPr/>
          </p:nvSpPr>
          <p:spPr bwMode="auto">
            <a:xfrm>
              <a:off x="5881688" y="854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Oval 46"/>
            <p:cNvSpPr>
              <a:spLocks noChangeArrowheads="1"/>
            </p:cNvSpPr>
            <p:nvPr/>
          </p:nvSpPr>
          <p:spPr bwMode="auto">
            <a:xfrm>
              <a:off x="9815513" y="1611313"/>
              <a:ext cx="17463"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Oval 47"/>
            <p:cNvSpPr>
              <a:spLocks noChangeArrowheads="1"/>
            </p:cNvSpPr>
            <p:nvPr/>
          </p:nvSpPr>
          <p:spPr bwMode="auto">
            <a:xfrm>
              <a:off x="12050713" y="2019301"/>
              <a:ext cx="20638" cy="206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Oval 48"/>
            <p:cNvSpPr>
              <a:spLocks noChangeArrowheads="1"/>
            </p:cNvSpPr>
            <p:nvPr/>
          </p:nvSpPr>
          <p:spPr bwMode="auto">
            <a:xfrm>
              <a:off x="11364913" y="37338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2" name="Oval 49"/>
            <p:cNvSpPr>
              <a:spLocks noChangeArrowheads="1"/>
            </p:cNvSpPr>
            <p:nvPr/>
          </p:nvSpPr>
          <p:spPr bwMode="auto">
            <a:xfrm>
              <a:off x="8947150" y="687388"/>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3" name="Oval 50"/>
            <p:cNvSpPr>
              <a:spLocks noChangeArrowheads="1"/>
            </p:cNvSpPr>
            <p:nvPr/>
          </p:nvSpPr>
          <p:spPr bwMode="auto">
            <a:xfrm>
              <a:off x="9525000" y="271463"/>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Oval 51"/>
            <p:cNvSpPr>
              <a:spLocks noChangeArrowheads="1"/>
            </p:cNvSpPr>
            <p:nvPr/>
          </p:nvSpPr>
          <p:spPr bwMode="auto">
            <a:xfrm>
              <a:off x="5329238" y="958851"/>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Oval 52"/>
            <p:cNvSpPr>
              <a:spLocks noChangeArrowheads="1"/>
            </p:cNvSpPr>
            <p:nvPr/>
          </p:nvSpPr>
          <p:spPr bwMode="auto">
            <a:xfrm>
              <a:off x="7364413" y="2032001"/>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Oval 53"/>
            <p:cNvSpPr>
              <a:spLocks noChangeArrowheads="1"/>
            </p:cNvSpPr>
            <p:nvPr/>
          </p:nvSpPr>
          <p:spPr bwMode="auto">
            <a:xfrm>
              <a:off x="5753100" y="2368551"/>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Oval 54"/>
            <p:cNvSpPr>
              <a:spLocks noChangeArrowheads="1"/>
            </p:cNvSpPr>
            <p:nvPr/>
          </p:nvSpPr>
          <p:spPr bwMode="auto">
            <a:xfrm>
              <a:off x="11202988" y="4729163"/>
              <a:ext cx="17463"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8" name="Oval 55"/>
            <p:cNvSpPr>
              <a:spLocks noChangeArrowheads="1"/>
            </p:cNvSpPr>
            <p:nvPr/>
          </p:nvSpPr>
          <p:spPr bwMode="auto">
            <a:xfrm>
              <a:off x="8610600" y="3929063"/>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Oval 56"/>
            <p:cNvSpPr>
              <a:spLocks noChangeArrowheads="1"/>
            </p:cNvSpPr>
            <p:nvPr/>
          </p:nvSpPr>
          <p:spPr bwMode="auto">
            <a:xfrm>
              <a:off x="5432425" y="4137026"/>
              <a:ext cx="17463"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Oval 57"/>
            <p:cNvSpPr>
              <a:spLocks noChangeArrowheads="1"/>
            </p:cNvSpPr>
            <p:nvPr/>
          </p:nvSpPr>
          <p:spPr bwMode="auto">
            <a:xfrm>
              <a:off x="7891463" y="2455863"/>
              <a:ext cx="2222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Oval 58"/>
            <p:cNvSpPr>
              <a:spLocks noChangeArrowheads="1"/>
            </p:cNvSpPr>
            <p:nvPr/>
          </p:nvSpPr>
          <p:spPr bwMode="auto">
            <a:xfrm>
              <a:off x="6750050" y="600076"/>
              <a:ext cx="15875"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59"/>
            <p:cNvSpPr>
              <a:spLocks noChangeArrowheads="1"/>
            </p:cNvSpPr>
            <p:nvPr/>
          </p:nvSpPr>
          <p:spPr bwMode="auto">
            <a:xfrm>
              <a:off x="9944100" y="76201"/>
              <a:ext cx="20638" cy="17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Oval 60"/>
            <p:cNvSpPr>
              <a:spLocks noChangeArrowheads="1"/>
            </p:cNvSpPr>
            <p:nvPr/>
          </p:nvSpPr>
          <p:spPr bwMode="auto">
            <a:xfrm>
              <a:off x="10766425" y="1166813"/>
              <a:ext cx="20638"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Oval 61"/>
            <p:cNvSpPr>
              <a:spLocks noChangeArrowheads="1"/>
            </p:cNvSpPr>
            <p:nvPr/>
          </p:nvSpPr>
          <p:spPr bwMode="auto">
            <a:xfrm>
              <a:off x="7523163" y="68263"/>
              <a:ext cx="15875" cy="158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5" name="Oval 62"/>
            <p:cNvSpPr>
              <a:spLocks noChangeArrowheads="1"/>
            </p:cNvSpPr>
            <p:nvPr/>
          </p:nvSpPr>
          <p:spPr bwMode="auto">
            <a:xfrm>
              <a:off x="12063413" y="1087438"/>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Oval 63"/>
            <p:cNvSpPr>
              <a:spLocks noChangeArrowheads="1"/>
            </p:cNvSpPr>
            <p:nvPr/>
          </p:nvSpPr>
          <p:spPr bwMode="auto">
            <a:xfrm>
              <a:off x="11107738" y="479426"/>
              <a:ext cx="28575"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Oval 64"/>
            <p:cNvSpPr>
              <a:spLocks noChangeArrowheads="1"/>
            </p:cNvSpPr>
            <p:nvPr/>
          </p:nvSpPr>
          <p:spPr bwMode="auto">
            <a:xfrm>
              <a:off x="10617200" y="1408113"/>
              <a:ext cx="25400"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8" name="Oval 65"/>
            <p:cNvSpPr>
              <a:spLocks noChangeArrowheads="1"/>
            </p:cNvSpPr>
            <p:nvPr/>
          </p:nvSpPr>
          <p:spPr bwMode="auto">
            <a:xfrm>
              <a:off x="10426700" y="2760663"/>
              <a:ext cx="28575"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9" name="Oval 66"/>
            <p:cNvSpPr>
              <a:spLocks noChangeArrowheads="1"/>
            </p:cNvSpPr>
            <p:nvPr/>
          </p:nvSpPr>
          <p:spPr bwMode="auto">
            <a:xfrm>
              <a:off x="9204325" y="1395413"/>
              <a:ext cx="30163" cy="28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1" name="Group 80"/>
          <p:cNvGrpSpPr/>
          <p:nvPr/>
        </p:nvGrpSpPr>
        <p:grpSpPr>
          <a:xfrm rot="21406293">
            <a:off x="682287" y="3066232"/>
            <a:ext cx="2392363" cy="1470534"/>
            <a:chOff x="231775" y="-3298825"/>
            <a:chExt cx="4498976" cy="2765424"/>
          </a:xfrm>
          <a:solidFill>
            <a:schemeClr val="bg1">
              <a:alpha val="5000"/>
            </a:schemeClr>
          </a:solidFill>
        </p:grpSpPr>
        <p:sp>
          <p:nvSpPr>
            <p:cNvPr id="82" name="Freeform 38"/>
            <p:cNvSpPr>
              <a:spLocks/>
            </p:cNvSpPr>
            <p:nvPr/>
          </p:nvSpPr>
          <p:spPr bwMode="auto">
            <a:xfrm>
              <a:off x="1389063" y="-3048000"/>
              <a:ext cx="2211388" cy="2212975"/>
            </a:xfrm>
            <a:custGeom>
              <a:avLst/>
              <a:gdLst>
                <a:gd name="T0" fmla="*/ 2131 w 2992"/>
                <a:gd name="T1" fmla="*/ 351 h 2993"/>
                <a:gd name="T2" fmla="*/ 351 w 2992"/>
                <a:gd name="T3" fmla="*/ 861 h 2993"/>
                <a:gd name="T4" fmla="*/ 861 w 2992"/>
                <a:gd name="T5" fmla="*/ 2642 h 2993"/>
                <a:gd name="T6" fmla="*/ 2641 w 2992"/>
                <a:gd name="T7" fmla="*/ 2132 h 2993"/>
                <a:gd name="T8" fmla="*/ 2131 w 2992"/>
                <a:gd name="T9" fmla="*/ 351 h 2993"/>
              </a:gdLst>
              <a:ahLst/>
              <a:cxnLst>
                <a:cxn ang="0">
                  <a:pos x="T0" y="T1"/>
                </a:cxn>
                <a:cxn ang="0">
                  <a:pos x="T2" y="T3"/>
                </a:cxn>
                <a:cxn ang="0">
                  <a:pos x="T4" y="T5"/>
                </a:cxn>
                <a:cxn ang="0">
                  <a:pos x="T6" y="T7"/>
                </a:cxn>
                <a:cxn ang="0">
                  <a:pos x="T8" y="T9"/>
                </a:cxn>
              </a:cxnLst>
              <a:rect l="0" t="0" r="r" b="b"/>
              <a:pathLst>
                <a:path w="2992" h="2993">
                  <a:moveTo>
                    <a:pt x="2131" y="351"/>
                  </a:moveTo>
                  <a:cubicBezTo>
                    <a:pt x="1499" y="0"/>
                    <a:pt x="701" y="229"/>
                    <a:pt x="351" y="861"/>
                  </a:cubicBezTo>
                  <a:cubicBezTo>
                    <a:pt x="0" y="1494"/>
                    <a:pt x="228" y="2291"/>
                    <a:pt x="861" y="2642"/>
                  </a:cubicBezTo>
                  <a:cubicBezTo>
                    <a:pt x="1493" y="2993"/>
                    <a:pt x="2291" y="2764"/>
                    <a:pt x="2641" y="2132"/>
                  </a:cubicBezTo>
                  <a:cubicBezTo>
                    <a:pt x="2992" y="1499"/>
                    <a:pt x="2764" y="702"/>
                    <a:pt x="2131"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39"/>
            <p:cNvSpPr>
              <a:spLocks/>
            </p:cNvSpPr>
            <p:nvPr/>
          </p:nvSpPr>
          <p:spPr bwMode="auto">
            <a:xfrm>
              <a:off x="1590675" y="-2943225"/>
              <a:ext cx="1720850" cy="1598612"/>
            </a:xfrm>
            <a:custGeom>
              <a:avLst/>
              <a:gdLst>
                <a:gd name="T0" fmla="*/ 1849 w 2326"/>
                <a:gd name="T1" fmla="*/ 332 h 2163"/>
                <a:gd name="T2" fmla="*/ 165 w 2326"/>
                <a:gd name="T3" fmla="*/ 814 h 2163"/>
                <a:gd name="T4" fmla="*/ 12 w 2326"/>
                <a:gd name="T5" fmla="*/ 1481 h 2163"/>
                <a:gd name="T6" fmla="*/ 2326 w 2326"/>
                <a:gd name="T7" fmla="*/ 805 h 2163"/>
                <a:gd name="T8" fmla="*/ 1849 w 2326"/>
                <a:gd name="T9" fmla="*/ 332 h 2163"/>
              </a:gdLst>
              <a:ahLst/>
              <a:cxnLst>
                <a:cxn ang="0">
                  <a:pos x="T0" y="T1"/>
                </a:cxn>
                <a:cxn ang="0">
                  <a:pos x="T2" y="T3"/>
                </a:cxn>
                <a:cxn ang="0">
                  <a:pos x="T4" y="T5"/>
                </a:cxn>
                <a:cxn ang="0">
                  <a:pos x="T6" y="T7"/>
                </a:cxn>
                <a:cxn ang="0">
                  <a:pos x="T8" y="T9"/>
                </a:cxn>
              </a:cxnLst>
              <a:rect l="0" t="0" r="r" b="b"/>
              <a:pathLst>
                <a:path w="2326" h="2163">
                  <a:moveTo>
                    <a:pt x="1849" y="332"/>
                  </a:moveTo>
                  <a:cubicBezTo>
                    <a:pt x="1251" y="0"/>
                    <a:pt x="497" y="216"/>
                    <a:pt x="165" y="814"/>
                  </a:cubicBezTo>
                  <a:cubicBezTo>
                    <a:pt x="48" y="1026"/>
                    <a:pt x="0" y="1256"/>
                    <a:pt x="12" y="1481"/>
                  </a:cubicBezTo>
                  <a:cubicBezTo>
                    <a:pt x="781" y="2163"/>
                    <a:pt x="1989" y="1620"/>
                    <a:pt x="2326" y="805"/>
                  </a:cubicBezTo>
                  <a:cubicBezTo>
                    <a:pt x="2217" y="612"/>
                    <a:pt x="2056" y="447"/>
                    <a:pt x="1849"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0"/>
            <p:cNvSpPr>
              <a:spLocks/>
            </p:cNvSpPr>
            <p:nvPr/>
          </p:nvSpPr>
          <p:spPr bwMode="auto">
            <a:xfrm>
              <a:off x="231775" y="-3298825"/>
              <a:ext cx="4498976" cy="2765424"/>
            </a:xfrm>
            <a:custGeom>
              <a:avLst/>
              <a:gdLst>
                <a:gd name="T0" fmla="*/ 2314 w 6083"/>
                <a:gd name="T1" fmla="*/ 760 h 3741"/>
                <a:gd name="T2" fmla="*/ 165 w 6083"/>
                <a:gd name="T3" fmla="*/ 231 h 3741"/>
                <a:gd name="T4" fmla="*/ 2759 w 6083"/>
                <a:gd name="T5" fmla="*/ 2378 h 3741"/>
                <a:gd name="T6" fmla="*/ 5954 w 6083"/>
                <a:gd name="T7" fmla="*/ 3442 h 3741"/>
                <a:gd name="T8" fmla="*/ 4368 w 6083"/>
                <a:gd name="T9" fmla="*/ 1900 h 3741"/>
                <a:gd name="T10" fmla="*/ 4358 w 6083"/>
                <a:gd name="T11" fmla="*/ 2016 h 3741"/>
                <a:gd name="T12" fmla="*/ 5560 w 6083"/>
                <a:gd name="T13" fmla="*/ 3102 h 3741"/>
                <a:gd name="T14" fmla="*/ 2913 w 6083"/>
                <a:gd name="T15" fmla="*/ 2101 h 3741"/>
                <a:gd name="T16" fmla="*/ 662 w 6083"/>
                <a:gd name="T17" fmla="*/ 386 h 3741"/>
                <a:gd name="T18" fmla="*/ 2221 w 6083"/>
                <a:gd name="T19" fmla="*/ 831 h 3741"/>
                <a:gd name="T20" fmla="*/ 2314 w 6083"/>
                <a:gd name="T21" fmla="*/ 760 h 3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83" h="3741">
                  <a:moveTo>
                    <a:pt x="2314" y="760"/>
                  </a:moveTo>
                  <a:cubicBezTo>
                    <a:pt x="1179" y="232"/>
                    <a:pt x="294" y="0"/>
                    <a:pt x="165" y="231"/>
                  </a:cubicBezTo>
                  <a:cubicBezTo>
                    <a:pt x="0" y="530"/>
                    <a:pt x="1161" y="1492"/>
                    <a:pt x="2759" y="2378"/>
                  </a:cubicBezTo>
                  <a:cubicBezTo>
                    <a:pt x="4358" y="3265"/>
                    <a:pt x="5788" y="3741"/>
                    <a:pt x="5954" y="3442"/>
                  </a:cubicBezTo>
                  <a:cubicBezTo>
                    <a:pt x="6083" y="3210"/>
                    <a:pt x="5417" y="2582"/>
                    <a:pt x="4368" y="1900"/>
                  </a:cubicBezTo>
                  <a:cubicBezTo>
                    <a:pt x="4366" y="1938"/>
                    <a:pt x="4363" y="1977"/>
                    <a:pt x="4358" y="2016"/>
                  </a:cubicBezTo>
                  <a:cubicBezTo>
                    <a:pt x="5142" y="2527"/>
                    <a:pt x="5638" y="2961"/>
                    <a:pt x="5560" y="3102"/>
                  </a:cubicBezTo>
                  <a:cubicBezTo>
                    <a:pt x="5450" y="3299"/>
                    <a:pt x="4265" y="2851"/>
                    <a:pt x="2913" y="2101"/>
                  </a:cubicBezTo>
                  <a:cubicBezTo>
                    <a:pt x="1561" y="1351"/>
                    <a:pt x="553" y="583"/>
                    <a:pt x="662" y="386"/>
                  </a:cubicBezTo>
                  <a:cubicBezTo>
                    <a:pt x="741" y="245"/>
                    <a:pt x="1372" y="436"/>
                    <a:pt x="2221" y="831"/>
                  </a:cubicBezTo>
                  <a:cubicBezTo>
                    <a:pt x="2251" y="806"/>
                    <a:pt x="2282" y="782"/>
                    <a:pt x="2314" y="7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5" name="Freeform 41"/>
            <p:cNvSpPr>
              <a:spLocks/>
            </p:cNvSpPr>
            <p:nvPr/>
          </p:nvSpPr>
          <p:spPr bwMode="auto">
            <a:xfrm>
              <a:off x="1050925" y="-2898775"/>
              <a:ext cx="2968625" cy="1770062"/>
            </a:xfrm>
            <a:custGeom>
              <a:avLst/>
              <a:gdLst>
                <a:gd name="T0" fmla="*/ 1055 w 4013"/>
                <a:gd name="T1" fmla="*/ 340 h 2393"/>
                <a:gd name="T2" fmla="*/ 82 w 4013"/>
                <a:gd name="T3" fmla="*/ 93 h 2393"/>
                <a:gd name="T4" fmla="*/ 1872 w 4013"/>
                <a:gd name="T5" fmla="*/ 1439 h 2393"/>
                <a:gd name="T6" fmla="*/ 3961 w 4013"/>
                <a:gd name="T7" fmla="*/ 2244 h 2393"/>
                <a:gd name="T8" fmla="*/ 3237 w 4013"/>
                <a:gd name="T9" fmla="*/ 1550 h 2393"/>
                <a:gd name="T10" fmla="*/ 3225 w 4013"/>
                <a:gd name="T11" fmla="*/ 1604 h 2393"/>
                <a:gd name="T12" fmla="*/ 3688 w 4013"/>
                <a:gd name="T13" fmla="*/ 2033 h 2393"/>
                <a:gd name="T14" fmla="*/ 1949 w 4013"/>
                <a:gd name="T15" fmla="*/ 1301 h 2393"/>
                <a:gd name="T16" fmla="*/ 406 w 4013"/>
                <a:gd name="T17" fmla="*/ 213 h 2393"/>
                <a:gd name="T18" fmla="*/ 1015 w 4013"/>
                <a:gd name="T19" fmla="*/ 379 h 2393"/>
                <a:gd name="T20" fmla="*/ 1055 w 4013"/>
                <a:gd name="T21" fmla="*/ 340 h 2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13" h="2393">
                  <a:moveTo>
                    <a:pt x="1055" y="340"/>
                  </a:moveTo>
                  <a:cubicBezTo>
                    <a:pt x="516" y="105"/>
                    <a:pt x="134" y="0"/>
                    <a:pt x="82" y="93"/>
                  </a:cubicBezTo>
                  <a:cubicBezTo>
                    <a:pt x="0" y="242"/>
                    <a:pt x="801" y="845"/>
                    <a:pt x="1872" y="1439"/>
                  </a:cubicBezTo>
                  <a:cubicBezTo>
                    <a:pt x="2943" y="2033"/>
                    <a:pt x="3878" y="2393"/>
                    <a:pt x="3961" y="2244"/>
                  </a:cubicBezTo>
                  <a:cubicBezTo>
                    <a:pt x="4013" y="2152"/>
                    <a:pt x="3722" y="1883"/>
                    <a:pt x="3237" y="1550"/>
                  </a:cubicBezTo>
                  <a:cubicBezTo>
                    <a:pt x="3233" y="1568"/>
                    <a:pt x="3229" y="1586"/>
                    <a:pt x="3225" y="1604"/>
                  </a:cubicBezTo>
                  <a:cubicBezTo>
                    <a:pt x="3536" y="1819"/>
                    <a:pt x="3717" y="1980"/>
                    <a:pt x="3688" y="2033"/>
                  </a:cubicBezTo>
                  <a:cubicBezTo>
                    <a:pt x="3633" y="2131"/>
                    <a:pt x="2855" y="1803"/>
                    <a:pt x="1949" y="1301"/>
                  </a:cubicBezTo>
                  <a:cubicBezTo>
                    <a:pt x="1043" y="798"/>
                    <a:pt x="352" y="311"/>
                    <a:pt x="406" y="213"/>
                  </a:cubicBezTo>
                  <a:cubicBezTo>
                    <a:pt x="435" y="161"/>
                    <a:pt x="668" y="228"/>
                    <a:pt x="1015" y="379"/>
                  </a:cubicBezTo>
                  <a:cubicBezTo>
                    <a:pt x="1028" y="365"/>
                    <a:pt x="1041" y="353"/>
                    <a:pt x="1055" y="3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6" name="Freeform 42"/>
            <p:cNvSpPr>
              <a:spLocks/>
            </p:cNvSpPr>
            <p:nvPr/>
          </p:nvSpPr>
          <p:spPr bwMode="auto">
            <a:xfrm>
              <a:off x="481013" y="-2979738"/>
              <a:ext cx="4032250" cy="2373312"/>
            </a:xfrm>
            <a:custGeom>
              <a:avLst/>
              <a:gdLst>
                <a:gd name="T0" fmla="*/ 0 w 5453"/>
                <a:gd name="T1" fmla="*/ 0 h 3209"/>
                <a:gd name="T2" fmla="*/ 2492 w 5453"/>
                <a:gd name="T3" fmla="*/ 1894 h 3209"/>
                <a:gd name="T4" fmla="*/ 5453 w 5453"/>
                <a:gd name="T5" fmla="*/ 2970 h 3209"/>
                <a:gd name="T6" fmla="*/ 5453 w 5453"/>
                <a:gd name="T7" fmla="*/ 2970 h 3209"/>
                <a:gd name="T8" fmla="*/ 2511 w 5453"/>
                <a:gd name="T9" fmla="*/ 1761 h 3209"/>
                <a:gd name="T10" fmla="*/ 0 w 5453"/>
                <a:gd name="T11" fmla="*/ 0 h 3209"/>
              </a:gdLst>
              <a:ahLst/>
              <a:cxnLst>
                <a:cxn ang="0">
                  <a:pos x="T0" y="T1"/>
                </a:cxn>
                <a:cxn ang="0">
                  <a:pos x="T2" y="T3"/>
                </a:cxn>
                <a:cxn ang="0">
                  <a:pos x="T4" y="T5"/>
                </a:cxn>
                <a:cxn ang="0">
                  <a:pos x="T6" y="T7"/>
                </a:cxn>
                <a:cxn ang="0">
                  <a:pos x="T8" y="T9"/>
                </a:cxn>
                <a:cxn ang="0">
                  <a:pos x="T10" y="T11"/>
                </a:cxn>
              </a:cxnLst>
              <a:rect l="0" t="0" r="r" b="b"/>
              <a:pathLst>
                <a:path w="5453" h="3209">
                  <a:moveTo>
                    <a:pt x="0" y="0"/>
                  </a:moveTo>
                  <a:cubicBezTo>
                    <a:pt x="10" y="293"/>
                    <a:pt x="1077" y="1109"/>
                    <a:pt x="2492" y="1894"/>
                  </a:cubicBezTo>
                  <a:cubicBezTo>
                    <a:pt x="3994" y="2727"/>
                    <a:pt x="5320" y="3209"/>
                    <a:pt x="5453" y="2970"/>
                  </a:cubicBezTo>
                  <a:cubicBezTo>
                    <a:pt x="5453" y="2970"/>
                    <a:pt x="5453" y="2970"/>
                    <a:pt x="5453" y="2970"/>
                  </a:cubicBezTo>
                  <a:cubicBezTo>
                    <a:pt x="4984" y="2955"/>
                    <a:pt x="3810" y="2481"/>
                    <a:pt x="2511" y="1761"/>
                  </a:cubicBezTo>
                  <a:cubicBezTo>
                    <a:pt x="1311" y="1096"/>
                    <a:pt x="346" y="40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7" name="Freeform 43"/>
            <p:cNvSpPr>
              <a:spLocks/>
            </p:cNvSpPr>
            <p:nvPr/>
          </p:nvSpPr>
          <p:spPr bwMode="auto">
            <a:xfrm>
              <a:off x="1187450" y="-2773363"/>
              <a:ext cx="2725738" cy="1590675"/>
            </a:xfrm>
            <a:custGeom>
              <a:avLst/>
              <a:gdLst>
                <a:gd name="T0" fmla="*/ 0 w 3687"/>
                <a:gd name="T1" fmla="*/ 0 h 2151"/>
                <a:gd name="T2" fmla="*/ 1709 w 3687"/>
                <a:gd name="T3" fmla="*/ 1241 h 2151"/>
                <a:gd name="T4" fmla="*/ 3687 w 3687"/>
                <a:gd name="T5" fmla="*/ 2014 h 2151"/>
                <a:gd name="T6" fmla="*/ 3687 w 3687"/>
                <a:gd name="T7" fmla="*/ 2014 h 2151"/>
                <a:gd name="T8" fmla="*/ 1715 w 3687"/>
                <a:gd name="T9" fmla="*/ 1162 h 2151"/>
                <a:gd name="T10" fmla="*/ 0 w 3687"/>
                <a:gd name="T11" fmla="*/ 0 h 2151"/>
              </a:gdLst>
              <a:ahLst/>
              <a:cxnLst>
                <a:cxn ang="0">
                  <a:pos x="T0" y="T1"/>
                </a:cxn>
                <a:cxn ang="0">
                  <a:pos x="T2" y="T3"/>
                </a:cxn>
                <a:cxn ang="0">
                  <a:pos x="T4" y="T5"/>
                </a:cxn>
                <a:cxn ang="0">
                  <a:pos x="T6" y="T7"/>
                </a:cxn>
                <a:cxn ang="0">
                  <a:pos x="T8" y="T9"/>
                </a:cxn>
                <a:cxn ang="0">
                  <a:pos x="T10" y="T11"/>
                </a:cxn>
              </a:cxnLst>
              <a:rect l="0" t="0" r="r" b="b"/>
              <a:pathLst>
                <a:path w="3687" h="2151">
                  <a:moveTo>
                    <a:pt x="0" y="0"/>
                  </a:moveTo>
                  <a:cubicBezTo>
                    <a:pt x="19" y="175"/>
                    <a:pt x="752" y="710"/>
                    <a:pt x="1709" y="1241"/>
                  </a:cubicBezTo>
                  <a:cubicBezTo>
                    <a:pt x="2725" y="1804"/>
                    <a:pt x="3612" y="2151"/>
                    <a:pt x="3687" y="2014"/>
                  </a:cubicBezTo>
                  <a:cubicBezTo>
                    <a:pt x="3687" y="2014"/>
                    <a:pt x="3687" y="2014"/>
                    <a:pt x="3687" y="2014"/>
                  </a:cubicBezTo>
                  <a:cubicBezTo>
                    <a:pt x="3381" y="1984"/>
                    <a:pt x="2594" y="1649"/>
                    <a:pt x="1715" y="1162"/>
                  </a:cubicBezTo>
                  <a:cubicBezTo>
                    <a:pt x="904" y="712"/>
                    <a:pt x="244" y="25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 name="Marcador de texto 4"/>
          <p:cNvSpPr>
            <a:spLocks noGrp="1"/>
          </p:cNvSpPr>
          <p:nvPr>
            <p:ph type="body" sz="quarter" idx="10"/>
          </p:nvPr>
        </p:nvSpPr>
        <p:spPr>
          <a:xfrm>
            <a:off x="405616" y="286968"/>
            <a:ext cx="1697077" cy="796680"/>
          </a:xfrm>
        </p:spPr>
        <p:txBody>
          <a:bodyPr>
            <a:normAutofit fontScale="70000" lnSpcReduction="20000"/>
          </a:bodyPr>
          <a:lstStyle/>
          <a:p>
            <a:r>
              <a:rPr lang="es-ES_tradnl" smtClean="0">
                <a:solidFill>
                  <a:schemeClr val="bg1"/>
                </a:solidFill>
              </a:rPr>
              <a:t>01</a:t>
            </a:r>
            <a:endParaRPr lang="es-ES_tradnl">
              <a:solidFill>
                <a:schemeClr val="bg1"/>
              </a:solidFill>
            </a:endParaRPr>
          </a:p>
        </p:txBody>
      </p:sp>
      <p:sp>
        <p:nvSpPr>
          <p:cNvPr id="16" name="Marcador de texto 15"/>
          <p:cNvSpPr>
            <a:spLocks noGrp="1"/>
          </p:cNvSpPr>
          <p:nvPr>
            <p:ph type="body" sz="quarter" idx="11"/>
          </p:nvPr>
        </p:nvSpPr>
        <p:spPr>
          <a:xfrm>
            <a:off x="393893" y="668389"/>
            <a:ext cx="5425016" cy="564619"/>
          </a:xfrm>
          <a:solidFill>
            <a:srgbClr val="222A35"/>
          </a:solidFill>
        </p:spPr>
        <p:txBody>
          <a:bodyPr>
            <a:normAutofit/>
          </a:bodyPr>
          <a:lstStyle/>
          <a:p>
            <a:r>
              <a:rPr lang="en-US" sz="2000" smtClean="0">
                <a:solidFill>
                  <a:schemeClr val="bg1"/>
                </a:solidFill>
              </a:rPr>
              <a:t>Mô tả yêu cầu nghiệp vụ</a:t>
            </a:r>
            <a:endParaRPr lang="es-ES_tradnl" sz="2000">
              <a:solidFill>
                <a:schemeClr val="bg1"/>
              </a:solidFill>
            </a:endParaRPr>
          </a:p>
        </p:txBody>
      </p:sp>
      <p:cxnSp>
        <p:nvCxnSpPr>
          <p:cNvPr id="9" name="Conector recto 8"/>
          <p:cNvCxnSpPr/>
          <p:nvPr/>
        </p:nvCxnSpPr>
        <p:spPr>
          <a:xfrm>
            <a:off x="405616" y="668389"/>
            <a:ext cx="11042649" cy="0"/>
          </a:xfrm>
          <a:prstGeom prst="line">
            <a:avLst/>
          </a:prstGeom>
          <a:ln w="9525">
            <a:solidFill>
              <a:schemeClr val="accent5">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70525" y="1109794"/>
            <a:ext cx="11314425" cy="5324535"/>
          </a:xfrm>
          <a:prstGeom prst="rect">
            <a:avLst/>
          </a:prstGeom>
          <a:noFill/>
        </p:spPr>
        <p:txBody>
          <a:bodyPr wrap="square" rtlCol="0">
            <a:spAutoFit/>
          </a:bodyPr>
          <a:lstStyle/>
          <a:p>
            <a:pPr algn="just"/>
            <a:r>
              <a:rPr lang="en-US" sz="3400" b="1">
                <a:solidFill>
                  <a:schemeClr val="bg1"/>
                </a:solidFill>
                <a:latin typeface="Times New Roman" panose="02020603050405020304" pitchFamily="18" charset="0"/>
                <a:cs typeface="Times New Roman" panose="02020603050405020304" pitchFamily="18" charset="0"/>
              </a:rPr>
              <a:t>Khi đó thủ kho sẽ kiểm tra xem các mặt hàng đó có còn và đủ đáp ứng nhu cầu của khách hàng không? Nếu còn đủ thủ kho sẽ cho xuất kho và viết phiếu xuất kho gồm các thông tin sau: ngày xuất, đơn vị (cá nhân), lý do xuất, tên sản phẩm, mã số, đơn vị tính, số lượng, đơn giá, thành tiền. Khi đó bộ phận kinh doanh sẽ căn cứ vào phiếu xuất kho và ghi lại các thông tin trên hóa đơn bán gồm: ngày xuất, đơn vị bán hàng, địa chỉ đơn vị bán hàng, SĐT đơn vị bán hàng, đơn vị mua hàng (cá nhân), địa chỉ đơn vị mua và tên hàng, đơn vị tính, số lượng, đơn giá, thành tiền.</a:t>
            </a:r>
            <a:endParaRPr lang="vi-VN" sz="34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06292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ủ đề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ủ đề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2057</Words>
  <Application>Microsoft Office PowerPoint</Application>
  <PresentationFormat>Widescreen</PresentationFormat>
  <Paragraphs>144</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Lato Regular</vt:lpstr>
      <vt:lpstr>Raleway Black</vt:lpstr>
      <vt:lpstr>Tahoma</vt:lpstr>
      <vt:lpstr>Times New Roman</vt:lpstr>
      <vt:lpstr>Office Theme</vt:lpstr>
      <vt:lpstr>PowerPoint Presentation</vt:lpstr>
      <vt:lpstr>Nội Dung:</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 Nguyen</dc:creator>
  <cp:lastModifiedBy>Định Nguyễn</cp:lastModifiedBy>
  <cp:revision>89</cp:revision>
  <dcterms:created xsi:type="dcterms:W3CDTF">2017-03-14T06:13:14Z</dcterms:created>
  <dcterms:modified xsi:type="dcterms:W3CDTF">2017-09-20T07:58:22Z</dcterms:modified>
</cp:coreProperties>
</file>