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023C5D4-AFD7-4DDA-88F0-4D83089D752C}">
  <a:tblStyle styleId="{5023C5D4-AFD7-4DDA-88F0-4D83089D752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highlight>
                  <a:srgbClr val="FFFFFF"/>
                </a:highlight>
              </a:rPr>
              <a:t>Using DDLite to extract pizza types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Suhan Liu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Stan Thornhill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DDLite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the presentation about DeepDive, we noticed that there is a light ver. called DDLite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documentation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Hack the examples in DDLite to learn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DeepDive Lite (ddlite)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99450" y="1287725"/>
            <a:ext cx="7778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DDLite is a lightweight powerful framework for prototyping &amp; developing structured information extraction applications for domains in which large labeled training sets are not available or easy to obtain, using the data programming paradigm.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the data programming approach to developing a machine learning system, the developer focuses on writing a set of labeling functions, which create a large but noisy training set.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DeepDive Lite (ddlite)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99450" y="1287725"/>
            <a:ext cx="7778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DDLite learns a generative model of this noise- learning, essentially, which labeling functions are more accurate than others- and uses this to train a discriminative classifier.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can focus on writing labeling functions- which are just (Python) functions that provide a label for some subset of data points.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DDLite is a work in progress, but some people have already begun developing applications with it, and initial feedback has been positive.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Extracting Reviews from JSON File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iPython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 is reaaaaaaaally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s-----l------o------w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49" y="2036600"/>
            <a:ext cx="3581451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of Extraction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Restaurant candidates: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Restricted to Categories including both “Pizza” and “Restaurants”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Reviews in one file - Too BIG: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Separate reviews into different files, restricted to 50 reviews per restaurant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Extracting Candidates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 first, we tried to use some keywords like “pepperoni” and “sausage” to create candidates.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we tried to restrict the candidate to only 4 words ending with “pizza”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Additional rule: beginning with some words which are usually used as type of pizza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 Page for Python code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DocParser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Look into each individual files under the given folder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the whole text as a string corresponding to the file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(for Mac users): .DS_Store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Sentence Parser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Parse all sentences word by word and generate their lemmas, poses, dep_parents, sent_id, doc_id,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 Poses (Stanford paper)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Tree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relationship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 yelp to automatically generate menu for those restaurants who do not post their menus on Yelp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Help pizzerias to know what kinds of pizzas people like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899" y="2319799"/>
            <a:ext cx="4232774" cy="237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50" y="2320899"/>
            <a:ext cx="3082575" cy="27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DDLiteModel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Generate features using DDLiteModel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let us iterate with our model to develope labeling functions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52512" l="0" r="0" t="0"/>
          <a:stretch/>
        </p:blipFill>
        <p:spPr>
          <a:xfrm>
            <a:off x="369850" y="2687100"/>
            <a:ext cx="8560099" cy="22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Generating Ground Truth Set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one entry per candidate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Value of 1 for positive result, -1 for negative result, 0 if it isn’t in the ground truth label set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Assign half of holdout to a validation set, another half to a test 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MindTagger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Generating candidate sentences including the candidates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Highlight candidates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is able to interact with the system to make choices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select 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✔ for positive assignment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Labeling Functions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Positive: Like, love, usually, favorite, good, great, don’t like, bad…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Negative: Prepositions, Verbs, other food, etc.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Labeling Stats and Graphs - Part I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687" y="1594137"/>
            <a:ext cx="32670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775" y="1406512"/>
            <a:ext cx="21717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and Making Predictions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function called “learn_weights”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Learn an elastic net logistic regression model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SGD or MiniBatch can be performed</a:t>
            </a:r>
          </a:p>
          <a:p>
            <a:pPr indent="-228600" lvl="1" marL="914400" rtl="0">
              <a:spcBef>
                <a:spcPts val="0"/>
              </a:spcBef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alpha=0.5 (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elastic net mixing parameter (0 for l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</a:rPr>
              <a:t>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1 for l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)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), mu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Using function called “plot_calibration”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Labeling Stats and Calibration Plot - Part II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250" y="1613212"/>
            <a:ext cx="2019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200" y="1680325"/>
            <a:ext cx="19145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62" y="2338850"/>
            <a:ext cx="3933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for our Knowledge Base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Cannot use pizza ontology - Missing some features like Italian Pizza must be thin crust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Names of pizza types sometimes are really rare to see in other places, so it’s sometimes difficult for us to find that name.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 &amp; Cons for DDLite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Pros: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Python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Light version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Easy to get started</a:t>
            </a:r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Cons: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Lack of documentations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Missing some functions in new version, lack of consistent functionality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Different versions may need different ways to program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Try to using Pizza ontology to get more pizza 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work on labeling functions to increase coverage and reducing the conflicts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a way to reduce the uncertainty for the learning process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Using fine-grained entity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300" y="255925"/>
            <a:ext cx="2081400" cy="10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4294967295" type="body"/>
          </p:nvPr>
        </p:nvSpPr>
        <p:spPr>
          <a:xfrm>
            <a:off x="457200" y="1293075"/>
            <a:ext cx="8229600" cy="34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To connect people with great local businesses.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Website, mobile app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Help users find </a:t>
            </a: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local businesses</a:t>
            </a:r>
          </a:p>
          <a:p>
            <a:pPr indent="-228600" lvl="1" marL="9144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Dentists, hairstylists, mechanics, etc.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Allows users to </a:t>
            </a: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businesses</a:t>
            </a:r>
          </a:p>
          <a:p>
            <a:pPr indent="-228600" lvl="1" marL="9144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&gt;102 million local reviews</a:t>
            </a:r>
          </a:p>
          <a:p>
            <a:pPr indent="-228600" lvl="1" marL="9144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popular: </a:t>
            </a: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50" y="1836700"/>
            <a:ext cx="2851874" cy="29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35" y="205972"/>
            <a:ext cx="2618040" cy="464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5571" y="4247400"/>
            <a:ext cx="1349774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234825" y="205975"/>
            <a:ext cx="5451900" cy="119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Restaurant Reviews &amp;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 Ratings</a:t>
            </a:r>
          </a:p>
        </p:txBody>
      </p:sp>
      <p:sp>
        <p:nvSpPr>
          <p:cNvPr id="104" name="Shape 104"/>
          <p:cNvSpPr/>
          <p:nvPr/>
        </p:nvSpPr>
        <p:spPr>
          <a:xfrm>
            <a:off x="371000" y="2126350"/>
            <a:ext cx="3033600" cy="1028700"/>
          </a:xfrm>
          <a:prstGeom prst="frame">
            <a:avLst>
              <a:gd fmla="val 6549" name="adj1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- Yelp Dataset Challenge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987175"/>
            <a:ext cx="6224400" cy="1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Business information and user reviews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project - focus on </a:t>
            </a: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only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32800" l="6193" r="3128" t="36573"/>
          <a:stretch/>
        </p:blipFill>
        <p:spPr>
          <a:xfrm>
            <a:off x="51050" y="2837375"/>
            <a:ext cx="9092950" cy="230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- Yelp Dataset Challenge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987175"/>
            <a:ext cx="6224400" cy="1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Business information and user reviews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project - focus 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restaurants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only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32800" l="6193" r="3128" t="36573"/>
          <a:stretch/>
        </p:blipFill>
        <p:spPr>
          <a:xfrm>
            <a:off x="51050" y="2837375"/>
            <a:ext cx="9092950" cy="23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23050" y="4228700"/>
            <a:ext cx="10386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</a:p>
        </p:txBody>
      </p:sp>
      <p:sp>
        <p:nvSpPr>
          <p:cNvPr id="120" name="Shape 120"/>
          <p:cNvSpPr/>
          <p:nvPr/>
        </p:nvSpPr>
        <p:spPr>
          <a:xfrm>
            <a:off x="87875" y="2578975"/>
            <a:ext cx="11868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Las Vegas</a:t>
            </a:r>
          </a:p>
        </p:txBody>
      </p:sp>
      <p:sp>
        <p:nvSpPr>
          <p:cNvPr id="121" name="Shape 121"/>
          <p:cNvSpPr/>
          <p:nvPr/>
        </p:nvSpPr>
        <p:spPr>
          <a:xfrm>
            <a:off x="5896600" y="2352750"/>
            <a:ext cx="13482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Edinburgh</a:t>
            </a:r>
          </a:p>
        </p:txBody>
      </p:sp>
      <p:sp>
        <p:nvSpPr>
          <p:cNvPr id="122" name="Shape 122"/>
          <p:cNvSpPr/>
          <p:nvPr/>
        </p:nvSpPr>
        <p:spPr>
          <a:xfrm>
            <a:off x="7763500" y="3661875"/>
            <a:ext cx="11868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Karlsruhe</a:t>
            </a:r>
          </a:p>
        </p:txBody>
      </p:sp>
      <p:sp>
        <p:nvSpPr>
          <p:cNvPr id="123" name="Shape 123"/>
          <p:cNvSpPr/>
          <p:nvPr/>
        </p:nvSpPr>
        <p:spPr>
          <a:xfrm>
            <a:off x="4492875" y="3557750"/>
            <a:ext cx="16275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Pittsburgh, PA</a:t>
            </a:r>
          </a:p>
        </p:txBody>
      </p:sp>
      <p:sp>
        <p:nvSpPr>
          <p:cNvPr id="124" name="Shape 124"/>
          <p:cNvSpPr/>
          <p:nvPr/>
        </p:nvSpPr>
        <p:spPr>
          <a:xfrm>
            <a:off x="3951225" y="2352750"/>
            <a:ext cx="11868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Montreal</a:t>
            </a:r>
          </a:p>
        </p:txBody>
      </p:sp>
      <p:sp>
        <p:nvSpPr>
          <p:cNvPr id="125" name="Shape 125"/>
          <p:cNvSpPr/>
          <p:nvPr/>
        </p:nvSpPr>
        <p:spPr>
          <a:xfrm>
            <a:off x="4506375" y="4623300"/>
            <a:ext cx="14985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Madison, AL</a:t>
            </a:r>
          </a:p>
        </p:txBody>
      </p:sp>
      <p:sp>
        <p:nvSpPr>
          <p:cNvPr id="126" name="Shape 126"/>
          <p:cNvSpPr/>
          <p:nvPr/>
        </p:nvSpPr>
        <p:spPr>
          <a:xfrm>
            <a:off x="4489125" y="4099875"/>
            <a:ext cx="14985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Charlotte, NC</a:t>
            </a:r>
          </a:p>
        </p:txBody>
      </p:sp>
      <p:sp>
        <p:nvSpPr>
          <p:cNvPr id="127" name="Shape 127"/>
          <p:cNvSpPr/>
          <p:nvPr/>
        </p:nvSpPr>
        <p:spPr>
          <a:xfrm>
            <a:off x="1593550" y="2591225"/>
            <a:ext cx="14985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Waterloo, IA</a:t>
            </a:r>
          </a:p>
        </p:txBody>
      </p:sp>
      <p:sp>
        <p:nvSpPr>
          <p:cNvPr id="128" name="Shape 128"/>
          <p:cNvSpPr/>
          <p:nvPr/>
        </p:nvSpPr>
        <p:spPr>
          <a:xfrm>
            <a:off x="1692950" y="4522900"/>
            <a:ext cx="16275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Champaign, IL</a:t>
            </a:r>
          </a:p>
        </p:txBody>
      </p:sp>
      <p:cxnSp>
        <p:nvCxnSpPr>
          <p:cNvPr id="129" name="Shape 129"/>
          <p:cNvCxnSpPr>
            <a:stCxn id="127" idx="2"/>
          </p:cNvCxnSpPr>
          <p:nvPr/>
        </p:nvCxnSpPr>
        <p:spPr>
          <a:xfrm>
            <a:off x="2342800" y="3029225"/>
            <a:ext cx="309000" cy="59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24" idx="2"/>
          </p:cNvCxnSpPr>
          <p:nvPr/>
        </p:nvCxnSpPr>
        <p:spPr>
          <a:xfrm flipH="1">
            <a:off x="3427725" y="2790750"/>
            <a:ext cx="1116900" cy="749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20" idx="2"/>
          </p:cNvCxnSpPr>
          <p:nvPr/>
        </p:nvCxnSpPr>
        <p:spPr>
          <a:xfrm>
            <a:off x="681275" y="3016975"/>
            <a:ext cx="706500" cy="986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stCxn id="119" idx="3"/>
          </p:cNvCxnSpPr>
          <p:nvPr/>
        </p:nvCxnSpPr>
        <p:spPr>
          <a:xfrm flipH="1" rot="10800000">
            <a:off x="1161650" y="4216100"/>
            <a:ext cx="351300" cy="231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>
            <a:stCxn id="128" idx="0"/>
          </p:cNvCxnSpPr>
          <p:nvPr/>
        </p:nvCxnSpPr>
        <p:spPr>
          <a:xfrm flipH="1" rot="10800000">
            <a:off x="2506700" y="3878200"/>
            <a:ext cx="207600" cy="644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>
            <a:stCxn id="123" idx="1"/>
          </p:cNvCxnSpPr>
          <p:nvPr/>
        </p:nvCxnSpPr>
        <p:spPr>
          <a:xfrm rot="10800000">
            <a:off x="3102375" y="3678050"/>
            <a:ext cx="1390500" cy="98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26" idx="1"/>
          </p:cNvCxnSpPr>
          <p:nvPr/>
        </p:nvCxnSpPr>
        <p:spPr>
          <a:xfrm rot="10800000">
            <a:off x="3127425" y="3853275"/>
            <a:ext cx="1361700" cy="465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125" idx="1"/>
          </p:cNvCxnSpPr>
          <p:nvPr/>
        </p:nvCxnSpPr>
        <p:spPr>
          <a:xfrm rot="10800000">
            <a:off x="3089775" y="4091100"/>
            <a:ext cx="1416600" cy="75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21" idx="2"/>
          </p:cNvCxnSpPr>
          <p:nvPr/>
        </p:nvCxnSpPr>
        <p:spPr>
          <a:xfrm>
            <a:off x="6570700" y="2790750"/>
            <a:ext cx="261000" cy="236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>
            <a:stCxn id="122" idx="1"/>
          </p:cNvCxnSpPr>
          <p:nvPr/>
        </p:nvCxnSpPr>
        <p:spPr>
          <a:xfrm rot="10800000">
            <a:off x="7432300" y="3402675"/>
            <a:ext cx="331200" cy="478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Shape 143"/>
          <p:cNvGraphicFramePr/>
          <p:nvPr/>
        </p:nvGraphicFramePr>
        <p:xfrm>
          <a:off x="514650" y="13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{5023C5D4-AFD7-4DDA-88F0-4D83089D752C}</a:tableStyleId>
              </a:tblPr>
              <a:tblGrid>
                <a:gridCol w="2056525"/>
                <a:gridCol w="6058175"/>
              </a:tblGrid>
              <a:tr h="394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businesses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61184</a:t>
                      </a:r>
                    </a:p>
                  </a:txBody>
                  <a:tcPr marT="91425" marB="91425" marR="91425" marL="91425"/>
                </a:tc>
              </a:tr>
              <a:tr h="394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restaurants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21892</a:t>
                      </a:r>
                    </a:p>
                  </a:txBody>
                  <a:tcPr marT="91425" marB="91425" marR="91425" marL="91425"/>
                </a:tc>
              </a:tr>
              <a:tr h="42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# reviews 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4578 (per restaurant)</a:t>
                      </a:r>
                    </a:p>
                  </a:txBody>
                  <a:tcPr marT="91425" marB="91425" marR="91425" marL="91425"/>
                </a:tc>
              </a:tr>
              <a:tr h="394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 # reviews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(per restaurant)</a:t>
                      </a:r>
                    </a:p>
                  </a:txBody>
                  <a:tcPr marT="91425" marB="91425" marR="91425" marL="91425"/>
                </a:tc>
              </a:tr>
              <a:tr h="632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# reviews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49.50 (per restaurant)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572100" y="13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{5023C5D4-AFD7-4DDA-88F0-4D83089D752C}</a:tableStyleId>
              </a:tblPr>
              <a:tblGrid>
                <a:gridCol w="2056525"/>
                <a:gridCol w="6058175"/>
              </a:tblGrid>
              <a:tr h="394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restaurants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2223</a:t>
                      </a:r>
                    </a:p>
                  </a:txBody>
                  <a:tcPr marT="91425" marB="91425" marR="91425" marL="91425"/>
                </a:tc>
              </a:tr>
              <a:tr h="42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# reviews 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(per restaurant)</a:t>
                      </a:r>
                    </a:p>
                  </a:txBody>
                  <a:tcPr marT="91425" marB="91425" marR="91425" marL="91425"/>
                </a:tc>
              </a:tr>
              <a:tr h="632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reviews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44806 reviews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Extracted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Pizza Ontology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From Stanford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Giving us a general idea about types of pizzas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tried software called protege on the two laptops but failed extract the ontology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