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4"/>
  </p:sldMasterIdLst>
  <p:notesMasterIdLst>
    <p:notesMasterId r:id="rId27"/>
  </p:notesMasterIdLst>
  <p:handoutMasterIdLst>
    <p:handoutMasterId r:id="rId28"/>
  </p:handoutMasterIdLst>
  <p:sldIdLst>
    <p:sldId id="267" r:id="rId5"/>
    <p:sldId id="264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96" r:id="rId14"/>
    <p:sldId id="286" r:id="rId15"/>
    <p:sldId id="297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77" r:id="rId24"/>
    <p:sldId id="294" r:id="rId25"/>
    <p:sldId id="295" r:id="rId26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018ECC4-6DAC-46EB-A4D7-F444844EA491}">
          <p14:sldIdLst>
            <p14:sldId id="267"/>
            <p14:sldId id="264"/>
            <p14:sldId id="278"/>
            <p14:sldId id="279"/>
            <p14:sldId id="280"/>
            <p14:sldId id="281"/>
            <p14:sldId id="282"/>
            <p14:sldId id="283"/>
            <p14:sldId id="284"/>
            <p14:sldId id="296"/>
            <p14:sldId id="286"/>
            <p14:sldId id="297"/>
            <p14:sldId id="287"/>
            <p14:sldId id="288"/>
            <p14:sldId id="289"/>
            <p14:sldId id="290"/>
            <p14:sldId id="291"/>
            <p14:sldId id="292"/>
            <p14:sldId id="293"/>
            <p14:sldId id="277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  <p:cmAuthor id="4" name="Stéphane Louge" initials="SL" lastIdx="1" clrIdx="4">
    <p:extLst>
      <p:ext uri="{19B8F6BF-5375-455C-9EA6-DF929625EA0E}">
        <p15:presenceInfo xmlns:p15="http://schemas.microsoft.com/office/powerpoint/2012/main" userId="S-1-5-21-396214715-811087795-1527770627-11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5050"/>
    <a:srgbClr val="0078D7"/>
    <a:srgbClr val="32145A"/>
    <a:srgbClr val="00B294"/>
    <a:srgbClr val="B4009E"/>
    <a:srgbClr val="F472D0"/>
    <a:srgbClr val="D7D7D7"/>
    <a:srgbClr val="00BCF2"/>
    <a:srgbClr val="3472A2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8" autoAdjust="0"/>
    <p:restoredTop sz="62298" autoAdjust="0"/>
  </p:normalViewPr>
  <p:slideViewPr>
    <p:cSldViewPr>
      <p:cViewPr varScale="1">
        <p:scale>
          <a:sx n="45" d="100"/>
          <a:sy n="45" d="100"/>
        </p:scale>
        <p:origin x="1584" y="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-444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0" d="100"/>
          <a:sy n="70" d="100"/>
        </p:scale>
        <p:origin x="3240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1C0668-F1D3-4298-A05C-4A858F03D7BF}" type="datetime8">
              <a:rPr lang="en-US" smtClean="0">
                <a:latin typeface="Segoe UI" pitchFamily="34" charset="0"/>
              </a:rPr>
              <a:t>6/20/2015 8:59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‹N°›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AEE4CA52-5E5C-4954-9A88-88781D912DF9}" type="datetime8">
              <a:rPr lang="en-US" smtClean="0"/>
              <a:t>6/20/2015 8:59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ce réservé de la date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EE4CA52-5E5C-4954-9A88-88781D912DF9}" type="datetime8">
              <a:rPr lang="en-US" smtClean="0"/>
              <a:t>6/20/2015 8:59 PM</a:t>
            </a:fld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4674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ce réservé de la date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EE4CA52-5E5C-4954-9A88-88781D912DF9}" type="datetime8">
              <a:rPr lang="en-US" smtClean="0"/>
              <a:t>6/20/2015 8:59 PM</a:t>
            </a:fld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0926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err="1" smtClean="0"/>
              <a:t>SignalR</a:t>
            </a:r>
            <a:r>
              <a:rPr lang="fr-FR" dirty="0" smtClean="0"/>
              <a:t>, </a:t>
            </a:r>
            <a:r>
              <a:rPr lang="fr-FR" dirty="0" err="1" smtClean="0"/>
              <a:t>framework</a:t>
            </a:r>
            <a:r>
              <a:rPr lang="fr-FR" dirty="0" smtClean="0"/>
              <a:t> pour ajouter de la communication entre le serveur et le client ; et l'inverse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Injection </a:t>
            </a:r>
            <a:r>
              <a:rPr lang="fr-FR" dirty="0" smtClean="0"/>
              <a:t>de dépendance via</a:t>
            </a:r>
            <a:r>
              <a:rPr lang="fr-FR" baseline="0" dirty="0" smtClean="0"/>
              <a:t> une propriété</a:t>
            </a:r>
            <a:endParaRPr lang="fr-F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4A4BB17-7917-4666-9632-CD2A0BC2B9F6}" type="datetime8">
              <a:rPr lang="en-US" smtClean="0"/>
              <a:t>6/20/2015 8:59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4982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r>
              <a:rPr lang="fr-FR" dirty="0" smtClean="0"/>
              <a:t>Gérer</a:t>
            </a:r>
            <a:r>
              <a:rPr lang="fr-FR" baseline="0" dirty="0" smtClean="0"/>
              <a:t> la documentation </a:t>
            </a:r>
          </a:p>
          <a:p>
            <a:pPr marL="388712" lvl="1" indent="-171450">
              <a:buFontTx/>
              <a:buChar char="-"/>
            </a:pPr>
            <a:r>
              <a:rPr lang="fr-FR" baseline="0" dirty="0" smtClean="0"/>
              <a:t>Automatique avec </a:t>
            </a:r>
            <a:r>
              <a:rPr lang="fr-FR" baseline="0" dirty="0" err="1" smtClean="0"/>
              <a:t>swagger</a:t>
            </a:r>
            <a:endParaRPr lang="fr-FR" baseline="0" dirty="0" smtClean="0"/>
          </a:p>
          <a:p>
            <a:pPr marL="388712" lvl="1" indent="-171450">
              <a:buFontTx/>
              <a:buChar char="-"/>
            </a:pPr>
            <a:r>
              <a:rPr lang="fr-FR" baseline="0" dirty="0" smtClean="0"/>
              <a:t>Ajouter projet </a:t>
            </a:r>
            <a:r>
              <a:rPr lang="fr-FR" baseline="0" dirty="0" err="1" smtClean="0"/>
              <a:t>Swashbuckle</a:t>
            </a:r>
            <a:endParaRPr lang="fr-FR" baseline="0" dirty="0" smtClean="0"/>
          </a:p>
          <a:p>
            <a:pPr marL="388712" lvl="1" indent="-171450">
              <a:buFontTx/>
              <a:buChar char="-"/>
            </a:pPr>
            <a:r>
              <a:rPr lang="fr-FR" dirty="0" smtClean="0"/>
              <a:t>+ </a:t>
            </a:r>
            <a:r>
              <a:rPr lang="fr-FR" dirty="0" smtClean="0"/>
              <a:t>/</a:t>
            </a:r>
            <a:r>
              <a:rPr lang="fr-FR" dirty="0" err="1" smtClean="0"/>
              <a:t>swagger</a:t>
            </a:r>
            <a:r>
              <a:rPr lang="fr-FR" dirty="0" smtClean="0"/>
              <a:t>/v1/</a:t>
            </a:r>
            <a:r>
              <a:rPr lang="fr-FR" dirty="0" err="1" smtClean="0"/>
              <a:t>swagger.json</a:t>
            </a:r>
            <a:endParaRPr lang="fr-FR" dirty="0"/>
          </a:p>
          <a:p>
            <a:pPr marL="171450" indent="-171450">
              <a:buFontTx/>
              <a:buChar char="-"/>
            </a:pPr>
            <a:r>
              <a:rPr lang="fr-FR" dirty="0" smtClean="0"/>
              <a:t>Azure </a:t>
            </a:r>
            <a:r>
              <a:rPr lang="fr-FR" dirty="0" err="1" smtClean="0"/>
              <a:t>app</a:t>
            </a:r>
            <a:r>
              <a:rPr lang="fr-FR" dirty="0" smtClean="0"/>
              <a:t> services = Azure web sites + Azure mobile services</a:t>
            </a:r>
          </a:p>
          <a:p>
            <a:pPr marL="388712" lvl="1" indent="-171450">
              <a:buFontTx/>
              <a:buChar char="-"/>
            </a:pPr>
            <a:r>
              <a:rPr lang="fr-FR" dirty="0" smtClean="0"/>
              <a:t>+ </a:t>
            </a:r>
            <a:r>
              <a:rPr lang="fr-FR" dirty="0" err="1" smtClean="0"/>
              <a:t>Logic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appcs</a:t>
            </a:r>
            <a:r>
              <a:rPr lang="fr-FR" baseline="0" dirty="0" smtClean="0"/>
              <a:t> + Api </a:t>
            </a:r>
            <a:r>
              <a:rPr lang="fr-FR" baseline="0" dirty="0" err="1" smtClean="0"/>
              <a:t>apps</a:t>
            </a:r>
            <a:endParaRPr lang="fr-FR" baseline="0" dirty="0" smtClean="0"/>
          </a:p>
          <a:p>
            <a:pPr marL="217262" lvl="1" indent="0">
              <a:buFontTx/>
              <a:buNone/>
            </a:pPr>
            <a:endParaRPr lang="fr-FR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4A4BB17-7917-4666-9632-CD2A0BC2B9F6}" type="datetime8">
              <a:rPr lang="en-US" smtClean="0"/>
              <a:t>6/20/2015 8:59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779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smtClean="0"/>
              <a:t>Super proxy</a:t>
            </a:r>
          </a:p>
          <a:p>
            <a:pPr marL="388712" lvl="1" indent="-171450">
              <a:buFontTx/>
              <a:buChar char="-"/>
            </a:pPr>
            <a:r>
              <a:rPr lang="fr-FR" dirty="0" smtClean="0"/>
              <a:t>Api azure ou on-</a:t>
            </a:r>
            <a:r>
              <a:rPr lang="fr-FR" dirty="0" err="1" smtClean="0"/>
              <a:t>premise</a:t>
            </a:r>
            <a:endParaRPr lang="fr-FR" dirty="0" smtClean="0"/>
          </a:p>
          <a:p>
            <a:pPr marL="388712" lvl="1" indent="-171450">
              <a:buFontTx/>
              <a:buChar char="-"/>
            </a:pPr>
            <a:r>
              <a:rPr lang="fr-FR" dirty="0" smtClean="0"/>
              <a:t>API réalisée avec ASP.NET ou autre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Portail développeur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Portail</a:t>
            </a:r>
            <a:r>
              <a:rPr lang="fr-FR" baseline="0" dirty="0" smtClean="0"/>
              <a:t> de publication</a:t>
            </a:r>
          </a:p>
          <a:p>
            <a:pPr marL="388712" lvl="1" indent="-171450">
              <a:buFontTx/>
              <a:buChar char="-"/>
            </a:pPr>
            <a:r>
              <a:rPr lang="fr-FR" baseline="0" dirty="0" smtClean="0"/>
              <a:t>Documentation / monitoring / gestion erreurs</a:t>
            </a:r>
          </a:p>
          <a:p>
            <a:pPr marL="388712" lvl="1" indent="-171450">
              <a:buFontTx/>
              <a:buChar char="-"/>
            </a:pPr>
            <a:r>
              <a:rPr lang="fr-FR" baseline="0" dirty="0" smtClean="0"/>
              <a:t>Sécurisation / gestions des droits</a:t>
            </a:r>
          </a:p>
          <a:p>
            <a:pPr marL="171450" indent="-171450">
              <a:buFontTx/>
              <a:buChar char="-"/>
            </a:pPr>
            <a:endParaRPr lang="fr-FR" dirty="0" smtClean="0"/>
          </a:p>
          <a:p>
            <a:pPr marL="171450" indent="-171450">
              <a:buFontTx/>
              <a:buChar char="-"/>
            </a:pPr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4A4BB17-7917-4666-9632-CD2A0BC2B9F6}" type="datetime8">
              <a:rPr lang="en-US" smtClean="0"/>
              <a:t>6/20/2015 8:59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0792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smtClean="0"/>
              <a:t>Erreur</a:t>
            </a:r>
            <a:r>
              <a:rPr lang="fr-FR" baseline="0" dirty="0" smtClean="0"/>
              <a:t> doit être le plus descriptif possible et doit avoir le bon code erreur</a:t>
            </a:r>
          </a:p>
          <a:p>
            <a:pPr marL="388712" lvl="1" indent="-171450">
              <a:buFontTx/>
              <a:buChar char="-"/>
            </a:pPr>
            <a:r>
              <a:rPr lang="fr-FR" baseline="0" dirty="0" smtClean="0"/>
              <a:t>Utilisez des classes </a:t>
            </a:r>
            <a:r>
              <a:rPr lang="fr-FR" baseline="0" dirty="0" err="1" smtClean="0"/>
              <a:t>helpers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ActionResult</a:t>
            </a:r>
            <a:endParaRPr lang="fr-FR" baseline="0" dirty="0" smtClean="0"/>
          </a:p>
          <a:p>
            <a:pPr marL="388712" lvl="1" indent="-171450">
              <a:buFontTx/>
              <a:buChar char="-"/>
            </a:pPr>
            <a:r>
              <a:rPr lang="fr-FR" baseline="0" dirty="0" smtClean="0"/>
              <a:t>Pour redirection / </a:t>
            </a:r>
            <a:r>
              <a:rPr lang="fr-FR" baseline="0" dirty="0" err="1" smtClean="0"/>
              <a:t>Upload</a:t>
            </a:r>
            <a:r>
              <a:rPr lang="fr-FR" baseline="0" dirty="0" smtClean="0"/>
              <a:t> de fichier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Header </a:t>
            </a:r>
          </a:p>
          <a:p>
            <a:pPr marL="388712" lvl="1" indent="-171450">
              <a:buFontTx/>
              <a:buChar char="-"/>
            </a:pPr>
            <a:r>
              <a:rPr lang="fr-FR" baseline="0" dirty="0" err="1" smtClean="0"/>
              <a:t>Versionning</a:t>
            </a:r>
            <a:r>
              <a:rPr lang="fr-FR" baseline="0" dirty="0" smtClean="0"/>
              <a:t> / </a:t>
            </a:r>
            <a:r>
              <a:rPr lang="fr-FR" baseline="0" dirty="0" err="1" smtClean="0"/>
              <a:t>debugging</a:t>
            </a:r>
            <a:endParaRPr lang="fr-FR" dirty="0" smtClean="0"/>
          </a:p>
          <a:p>
            <a:pPr marL="171450" indent="-171450">
              <a:buFontTx/>
              <a:buChar char="-"/>
            </a:pPr>
            <a:r>
              <a:rPr lang="fr-FR" dirty="0" smtClean="0"/>
              <a:t>Démo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swagger</a:t>
            </a:r>
            <a:r>
              <a:rPr lang="fr-FR" baseline="0" dirty="0" smtClean="0"/>
              <a:t> </a:t>
            </a:r>
            <a:r>
              <a:rPr lang="fr-FR" baseline="0" dirty="0" smtClean="0"/>
              <a:t>UI</a:t>
            </a:r>
            <a:endParaRPr lang="fr-FR" baseline="0" dirty="0" smtClean="0"/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Pagination</a:t>
            </a:r>
          </a:p>
          <a:p>
            <a:pPr marL="388712" lvl="1" indent="-171450">
              <a:buFontTx/>
              <a:buChar char="-"/>
            </a:pPr>
            <a:r>
              <a:rPr lang="fr-FR" baseline="0" dirty="0" smtClean="0"/>
              <a:t>Start + count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4A4BB17-7917-4666-9632-CD2A0BC2B9F6}" type="datetime8">
              <a:rPr lang="en-US" smtClean="0"/>
              <a:t>6/20/2015 8:59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055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4A4BB17-7917-4666-9632-CD2A0BC2B9F6}" type="datetime8">
              <a:rPr lang="en-US" smtClean="0"/>
              <a:t>6/20/2015 8:59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3716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ce réservé de la date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EE4CA52-5E5C-4954-9A88-88781D912DF9}" type="datetime8">
              <a:rPr lang="en-US" smtClean="0"/>
              <a:t>6/20/2015 8:59 PM</a:t>
            </a:fld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969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ce réservé de la date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EE4CA52-5E5C-4954-9A88-88781D912DF9}" type="datetime8">
              <a:rPr lang="en-US" smtClean="0"/>
              <a:t>6/20/2015 8:59 PM</a:t>
            </a:fld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6514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4A4BB17-7917-4666-9632-CD2A0BC2B9F6}" type="datetime8">
              <a:rPr lang="en-US" smtClean="0"/>
              <a:t>6/20/2015 8:59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8549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Redis est un système de gestion de base de données clé-valeur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Hautes performances</a:t>
            </a:r>
          </a:p>
          <a:p>
            <a:pPr marL="171450" indent="-171450">
              <a:buFontTx/>
              <a:buChar char="-"/>
            </a:pPr>
            <a:r>
              <a:rPr lang="fr-FR" dirty="0" err="1" smtClean="0"/>
              <a:t>Scalable</a:t>
            </a:r>
            <a:endParaRPr lang="fr-FR" dirty="0" smtClean="0"/>
          </a:p>
          <a:p>
            <a:pPr marL="171450" indent="-171450">
              <a:buFontTx/>
              <a:buChar char="-"/>
            </a:pPr>
            <a:r>
              <a:rPr lang="fr-FR" dirty="0" err="1" smtClean="0"/>
              <a:t>NoSQL</a:t>
            </a:r>
            <a:endParaRPr lang="fr-FR" dirty="0" smtClean="0"/>
          </a:p>
          <a:p>
            <a:pPr marL="171450" indent="-171450">
              <a:buFontTx/>
              <a:buChar char="-"/>
            </a:pPr>
            <a:r>
              <a:rPr lang="fr-FR" dirty="0" smtClean="0"/>
              <a:t>Idéal pour du cache distribué</a:t>
            </a:r>
          </a:p>
          <a:p>
            <a:pPr marL="171450" indent="-171450">
              <a:buFontTx/>
              <a:buChar char="-"/>
            </a:pPr>
            <a:endParaRPr lang="fr-FR" dirty="0" smtClean="0"/>
          </a:p>
          <a:p>
            <a:pPr marL="0" indent="0">
              <a:buFontTx/>
              <a:buNone/>
            </a:pPr>
            <a:r>
              <a:rPr lang="fr-FR" dirty="0" smtClean="0"/>
              <a:t>Création</a:t>
            </a:r>
            <a:r>
              <a:rPr lang="fr-FR" baseline="0" dirty="0" smtClean="0"/>
              <a:t> dans Azure</a:t>
            </a:r>
          </a:p>
          <a:p>
            <a:pPr marL="0" indent="0">
              <a:buFontTx/>
              <a:buNone/>
            </a:pPr>
            <a:r>
              <a:rPr lang="fr-FR" baseline="0" dirty="0" smtClean="0"/>
              <a:t>Utilisation dans la solution</a:t>
            </a:r>
          </a:p>
          <a:p>
            <a:pPr marL="0" indent="0">
              <a:buFontTx/>
              <a:buNone/>
            </a:pPr>
            <a:endParaRPr lang="fr-FR" dirty="0" smtClean="0"/>
          </a:p>
          <a:p>
            <a:pPr marL="0" indent="0">
              <a:buFontTx/>
              <a:buNone/>
            </a:pPr>
            <a:r>
              <a:rPr lang="fr-FR" dirty="0" smtClean="0"/>
              <a:t>- Note sur compatibilité avec </a:t>
            </a:r>
            <a:r>
              <a:rPr lang="fr-FR" dirty="0" err="1" smtClean="0"/>
              <a:t>dnx</a:t>
            </a:r>
            <a:r>
              <a:rPr lang="fr-FR" dirty="0" smtClean="0"/>
              <a:t> </a:t>
            </a:r>
            <a:r>
              <a:rPr lang="fr-FR" dirty="0" err="1" smtClean="0"/>
              <a:t>core</a:t>
            </a:r>
            <a:endParaRPr lang="fr-F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4A4BB17-7917-4666-9632-CD2A0BC2B9F6}" type="datetime8">
              <a:rPr lang="en-US" smtClean="0"/>
              <a:t>6/20/2015 8:59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455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Pourquoi développer une API WEB ?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Pour faire communiquer les applications entre-elles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Fournir</a:t>
            </a:r>
            <a:r>
              <a:rPr lang="fr-FR" baseline="0" dirty="0" smtClean="0"/>
              <a:t> de la donnée à des consommateurs</a:t>
            </a:r>
          </a:p>
          <a:p>
            <a:pPr marL="388712" lvl="1" indent="-171450">
              <a:buFontTx/>
              <a:buChar char="-"/>
            </a:pPr>
            <a:r>
              <a:rPr lang="fr-FR" baseline="0" dirty="0" smtClean="0"/>
              <a:t>Données publiques (open data) </a:t>
            </a:r>
            <a:r>
              <a:rPr lang="fr-FR" baseline="0" dirty="0" err="1" smtClean="0"/>
              <a:t>odata</a:t>
            </a:r>
            <a:r>
              <a:rPr lang="fr-FR" baseline="0" dirty="0" smtClean="0"/>
              <a:t>, données twitter, etc.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Etendre un site web à des </a:t>
            </a:r>
            <a:r>
              <a:rPr lang="fr-FR" baseline="0" dirty="0" err="1" smtClean="0"/>
              <a:t>devices</a:t>
            </a:r>
            <a:r>
              <a:rPr lang="fr-FR" baseline="0" dirty="0" smtClean="0"/>
              <a:t> (téléphone, tablette, …)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Pour une application SPA (</a:t>
            </a:r>
            <a:r>
              <a:rPr lang="fr-FR" baseline="0" dirty="0" err="1" smtClean="0"/>
              <a:t>angularjs</a:t>
            </a:r>
            <a:r>
              <a:rPr lang="fr-FR" baseline="0" dirty="0" smtClean="0"/>
              <a:t>, …)</a:t>
            </a:r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err="1" smtClean="0"/>
              <a:t>RESTFul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REST n’est pas un protocole, ni un </a:t>
            </a:r>
            <a:r>
              <a:rPr lang="fr-FR" baseline="0" dirty="0" err="1" smtClean="0"/>
              <a:t>framework</a:t>
            </a:r>
            <a:r>
              <a:rPr lang="fr-FR" baseline="0" dirty="0" smtClean="0"/>
              <a:t> de développement : c’est un ensemble de contraintes de design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Une ressource peut-être n’importe quoi (document, donnée, image, …)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Une url représente une et une seule ressource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Une</a:t>
            </a:r>
            <a:r>
              <a:rPr lang="fr-FR" baseline="0" dirty="0" smtClean="0"/>
              <a:t> ressource est associée à un verbe (</a:t>
            </a:r>
            <a:r>
              <a:rPr lang="fr-FR" baseline="0" dirty="0" err="1" smtClean="0"/>
              <a:t>cf</a:t>
            </a:r>
            <a:r>
              <a:rPr lang="fr-FR" baseline="0" dirty="0" smtClean="0"/>
              <a:t> slide suivante)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Content-</a:t>
            </a:r>
            <a:r>
              <a:rPr lang="fr-FR" baseline="0" dirty="0" err="1" smtClean="0"/>
              <a:t>negociation</a:t>
            </a:r>
            <a:r>
              <a:rPr lang="fr-FR" baseline="0" dirty="0" smtClean="0"/>
              <a:t> (</a:t>
            </a:r>
            <a:r>
              <a:rPr lang="fr-FR" baseline="0" dirty="0" err="1" smtClean="0"/>
              <a:t>Accept</a:t>
            </a:r>
            <a:r>
              <a:rPr lang="fr-FR" baseline="0" dirty="0" smtClean="0"/>
              <a:t>)</a:t>
            </a:r>
          </a:p>
          <a:p>
            <a:pPr marL="388712" lvl="1" indent="-171450">
              <a:buFontTx/>
              <a:buChar char="-"/>
            </a:pPr>
            <a:r>
              <a:rPr lang="fr-FR" baseline="0" dirty="0" smtClean="0"/>
              <a:t>Pour obtenir la ressource dans le format qui convient le mieux au consommateur</a:t>
            </a:r>
          </a:p>
          <a:p>
            <a:pPr marL="388712" lvl="1" indent="-171450">
              <a:buFontTx/>
              <a:buChar char="-"/>
            </a:pPr>
            <a:r>
              <a:rPr lang="fr-FR" baseline="0" dirty="0" smtClean="0"/>
              <a:t>(application/</a:t>
            </a:r>
            <a:r>
              <a:rPr lang="fr-FR" baseline="0" dirty="0" err="1" smtClean="0"/>
              <a:t>json</a:t>
            </a:r>
            <a:r>
              <a:rPr lang="fr-FR" baseline="0" dirty="0" smtClean="0"/>
              <a:t>, application/</a:t>
            </a:r>
            <a:r>
              <a:rPr lang="fr-FR" baseline="0" dirty="0" err="1" smtClean="0"/>
              <a:t>xml</a:t>
            </a:r>
            <a:r>
              <a:rPr lang="fr-FR" baseline="0" dirty="0" smtClean="0"/>
              <a:t>, …)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Authentification (basic, </a:t>
            </a:r>
            <a:r>
              <a:rPr lang="fr-FR" baseline="0" dirty="0" err="1" smtClean="0"/>
              <a:t>bearer</a:t>
            </a:r>
            <a:r>
              <a:rPr lang="fr-FR" baseline="0" dirty="0" smtClean="0"/>
              <a:t>) + base 64</a:t>
            </a:r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Versionning</a:t>
            </a:r>
            <a:r>
              <a:rPr lang="fr-FR" baseline="0" dirty="0" smtClean="0"/>
              <a:t> dans les header, mais peut aussi dans l’url</a:t>
            </a: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4A4BB17-7917-4666-9632-CD2A0BC2B9F6}" type="datetime8">
              <a:rPr lang="en-US" smtClean="0"/>
              <a:t>6/20/2015 8:59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466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smtClean="0"/>
              <a:t>PATCH</a:t>
            </a:r>
            <a:r>
              <a:rPr lang="fr-FR" baseline="0" dirty="0" smtClean="0"/>
              <a:t> ne fait pas partie du standard HTTP mais est très souvent utilisé</a:t>
            </a:r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Get</a:t>
            </a:r>
            <a:r>
              <a:rPr lang="fr-FR" baseline="0" dirty="0" smtClean="0"/>
              <a:t> est </a:t>
            </a:r>
            <a:r>
              <a:rPr lang="fr-FR" baseline="0" dirty="0" err="1" smtClean="0"/>
              <a:t>cachable</a:t>
            </a:r>
            <a:endParaRPr lang="fr-F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4A4BB17-7917-4666-9632-CD2A0BC2B9F6}" type="datetime8">
              <a:rPr lang="en-US" smtClean="0"/>
              <a:t>6/20/2015 8:59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125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-Avant on utilisait des URL avec</a:t>
            </a:r>
            <a:r>
              <a:rPr lang="fr-FR" baseline="0" dirty="0" smtClean="0"/>
              <a:t> </a:t>
            </a:r>
            <a:r>
              <a:rPr lang="fr-FR" baseline="0" dirty="0" err="1" smtClean="0"/>
              <a:t>GetProduct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UpdateProduct</a:t>
            </a:r>
            <a:r>
              <a:rPr lang="fr-FR" baseline="0" dirty="0" smtClean="0"/>
              <a:t>, etc.</a:t>
            </a:r>
            <a:endParaRPr lang="fr-FR" dirty="0" smtClean="0"/>
          </a:p>
          <a:p>
            <a:r>
              <a:rPr lang="fr-FR" dirty="0" smtClean="0"/>
              <a:t>-</a:t>
            </a:r>
            <a:r>
              <a:rPr lang="fr-FR" dirty="0" err="1" smtClean="0"/>
              <a:t>Qques</a:t>
            </a:r>
            <a:r>
              <a:rPr lang="fr-FR" dirty="0" smtClean="0"/>
              <a:t> règles</a:t>
            </a:r>
            <a:r>
              <a:rPr lang="fr-FR" baseline="0" dirty="0" smtClean="0"/>
              <a:t> :</a:t>
            </a:r>
          </a:p>
          <a:p>
            <a:r>
              <a:rPr lang="fr-FR" baseline="0" dirty="0" smtClean="0"/>
              <a:t>	- </a:t>
            </a:r>
            <a:r>
              <a:rPr lang="fr-FR" dirty="0" smtClean="0"/>
              <a:t>Le</a:t>
            </a:r>
            <a:r>
              <a:rPr lang="fr-FR" baseline="0" dirty="0" smtClean="0"/>
              <a:t> p</a:t>
            </a:r>
            <a:r>
              <a:rPr lang="fr-FR" dirty="0" smtClean="0"/>
              <a:t>luriel c’est bien, restez consistent</a:t>
            </a:r>
          </a:p>
          <a:p>
            <a:r>
              <a:rPr lang="fr-FR" dirty="0" smtClean="0"/>
              <a:t>	- Utiliser des noms</a:t>
            </a:r>
          </a:p>
          <a:p>
            <a:r>
              <a:rPr lang="fr-FR" dirty="0" smtClean="0"/>
              <a:t>	- deux</a:t>
            </a:r>
            <a:r>
              <a:rPr lang="fr-FR" baseline="0" dirty="0" smtClean="0"/>
              <a:t> actions par ressource (List et unitaire)</a:t>
            </a:r>
            <a:endParaRPr lang="fr-F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4A4BB17-7917-4666-9632-CD2A0BC2B9F6}" type="datetime8">
              <a:rPr lang="en-US" smtClean="0"/>
              <a:t>6/20/2015 8:59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389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4A4BB17-7917-4666-9632-CD2A0BC2B9F6}" type="datetime8">
              <a:rPr lang="en-US" smtClean="0"/>
              <a:t>6/20/2015 8:59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580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4A4BB17-7917-4666-9632-CD2A0BC2B9F6}" type="datetime8">
              <a:rPr lang="en-US" smtClean="0"/>
              <a:t>6/20/2015 8:59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782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- Binding</a:t>
            </a:r>
            <a:r>
              <a:rPr lang="fr-FR" baseline="0" dirty="0" smtClean="0"/>
              <a:t> WCF permettait de faire du </a:t>
            </a:r>
            <a:r>
              <a:rPr lang="fr-FR" baseline="0" dirty="0" err="1" smtClean="0"/>
              <a:t>rest</a:t>
            </a:r>
            <a:r>
              <a:rPr lang="fr-FR" baseline="0" dirty="0" smtClean="0"/>
              <a:t> et de renvoyer du JSON</a:t>
            </a:r>
            <a:endParaRPr lang="fr-FR" dirty="0" smtClean="0"/>
          </a:p>
          <a:p>
            <a:r>
              <a:rPr lang="fr-FR" dirty="0" smtClean="0"/>
              <a:t>OWIN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permet de ne pas avoir toute le pipeline ASP.NET / IIS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Self host / Host IIS</a:t>
            </a:r>
          </a:p>
          <a:p>
            <a:r>
              <a:rPr lang="fr-FR" dirty="0" smtClean="0"/>
              <a:t>API Apps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Créer et consommer des API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Gestion de la plomberie, log, authentification, </a:t>
            </a:r>
            <a:r>
              <a:rPr lang="fr-FR" baseline="0" dirty="0" err="1" smtClean="0"/>
              <a:t>versionning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Gouvernance, monitoring des API par produit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Gestion des </a:t>
            </a:r>
            <a:r>
              <a:rPr lang="fr-FR" baseline="0" dirty="0" err="1" smtClean="0"/>
              <a:t>metadatas</a:t>
            </a:r>
            <a:r>
              <a:rPr lang="fr-FR" baseline="0" dirty="0" smtClean="0"/>
              <a:t> et de la documentation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Avec tous les bénéfices </a:t>
            </a:r>
            <a:r>
              <a:rPr lang="fr-FR" baseline="0" dirty="0" err="1" smtClean="0"/>
              <a:t>d’app</a:t>
            </a:r>
            <a:r>
              <a:rPr lang="fr-FR" baseline="0" dirty="0" smtClean="0"/>
              <a:t> services (SLA, </a:t>
            </a:r>
            <a:r>
              <a:rPr lang="fr-FR" baseline="0" dirty="0" err="1" smtClean="0"/>
              <a:t>scaling</a:t>
            </a:r>
            <a:r>
              <a:rPr lang="fr-FR" baseline="0" dirty="0" smtClean="0"/>
              <a:t>, pas de gestions de l’OS, …)</a:t>
            </a:r>
            <a:endParaRPr lang="fr-FR" dirty="0" smtClean="0"/>
          </a:p>
          <a:p>
            <a:pPr marL="0" indent="0">
              <a:buFontTx/>
              <a:buNone/>
            </a:pPr>
            <a:r>
              <a:rPr lang="fr-FR" dirty="0" smtClean="0"/>
              <a:t>Basé sur</a:t>
            </a:r>
            <a:r>
              <a:rPr lang="fr-FR" baseline="0" dirty="0" smtClean="0"/>
              <a:t> ASP.NET MVC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Contrôleurs</a:t>
            </a:r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Routing</a:t>
            </a:r>
            <a:endParaRPr lang="fr-FR" baseline="0" dirty="0" smtClean="0"/>
          </a:p>
          <a:p>
            <a:pPr marL="0" indent="0">
              <a:buFontTx/>
              <a:buNone/>
            </a:pPr>
            <a:endParaRPr lang="fr-FR" dirty="0" smtClean="0"/>
          </a:p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4A4BB17-7917-4666-9632-CD2A0BC2B9F6}" type="datetime8">
              <a:rPr lang="en-US" smtClean="0"/>
              <a:t>6/20/2015 8:59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455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ce réservé de la date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EE4CA52-5E5C-4954-9A88-88781D912DF9}" type="datetime8">
              <a:rPr lang="en-US" smtClean="0"/>
              <a:t>6/20/2015 8:59 PM</a:t>
            </a:fld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604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4A4BB17-7917-4666-9632-CD2A0BC2B9F6}" type="datetime8">
              <a:rPr lang="en-US" smtClean="0"/>
              <a:t>6/20/2015 8:59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12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" y="0"/>
            <a:ext cx="12432549" cy="6994525"/>
          </a:xfrm>
          <a:prstGeom prst="rect">
            <a:avLst/>
          </a:prstGeom>
        </p:spPr>
      </p:pic>
      <p:sp>
        <p:nvSpPr>
          <p:cNvPr id="6" name="ZoneTexte 12"/>
          <p:cNvSpPr txBox="1"/>
          <p:nvPr userDrawn="1"/>
        </p:nvSpPr>
        <p:spPr>
          <a:xfrm>
            <a:off x="461963" y="2788683"/>
            <a:ext cx="5747052" cy="734534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txBody>
          <a:bodyPr wrap="none" rtlCol="0">
            <a:spAutoFit/>
          </a:bodyPr>
          <a:lstStyle/>
          <a:p>
            <a:r>
              <a:rPr lang="fr-FR" sz="4080" dirty="0">
                <a:solidFill>
                  <a:prstClr val="white"/>
                </a:solidFill>
                <a:latin typeface="Segoe Pro Display Light" panose="020B0302040504020203" pitchFamily="34" charset="0"/>
              </a:rPr>
              <a:t>AMBIENT  INTELLIGENCE</a:t>
            </a:r>
          </a:p>
        </p:txBody>
      </p:sp>
      <p:sp>
        <p:nvSpPr>
          <p:cNvPr id="13" name="ZoneTexte 13"/>
          <p:cNvSpPr txBox="1"/>
          <p:nvPr userDrawn="1"/>
        </p:nvSpPr>
        <p:spPr>
          <a:xfrm>
            <a:off x="5570165" y="6359489"/>
            <a:ext cx="69136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#</a:t>
            </a:r>
            <a:r>
              <a:rPr lang="fr-FR" sz="280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mstechdays</a:t>
            </a:r>
            <a:r>
              <a:rPr lang="fr-FR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    </a:t>
            </a:r>
            <a:r>
              <a:rPr lang="fr-FR" sz="2800" dirty="0" smtClean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techdays.microsoft.fr/tour </a:t>
            </a:r>
            <a:endParaRPr lang="fr-FR" sz="28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Imag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2964" y="342911"/>
            <a:ext cx="2203167" cy="810420"/>
          </a:xfrm>
          <a:prstGeom prst="rect">
            <a:avLst/>
          </a:prstGeom>
        </p:spPr>
      </p:pic>
      <p:grpSp>
        <p:nvGrpSpPr>
          <p:cNvPr id="17" name="Group 16"/>
          <p:cNvGrpSpPr/>
          <p:nvPr userDrawn="1"/>
        </p:nvGrpSpPr>
        <p:grpSpPr>
          <a:xfrm>
            <a:off x="461963" y="1117600"/>
            <a:ext cx="3786188" cy="1455738"/>
            <a:chOff x="461963" y="1117600"/>
            <a:chExt cx="3786188" cy="1455738"/>
          </a:xfrm>
        </p:grpSpPr>
        <p:sp>
          <p:nvSpPr>
            <p:cNvPr id="8" name="AutoShape 3"/>
            <p:cNvSpPr>
              <a:spLocks noChangeAspect="1" noChangeArrowheads="1" noTextEdit="1"/>
            </p:cNvSpPr>
            <p:nvPr/>
          </p:nvSpPr>
          <p:spPr bwMode="auto">
            <a:xfrm>
              <a:off x="461963" y="1292225"/>
              <a:ext cx="3524250" cy="1260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461963" y="1125538"/>
              <a:ext cx="1825625" cy="1247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fr-FR" altLang="fr-FR" sz="6200" smtClean="0">
                  <a:solidFill>
                    <a:srgbClr val="FFFFFF"/>
                  </a:solidFill>
                  <a:latin typeface="Segoe UI Light" panose="020B0502040204020203" pitchFamily="34" charset="0"/>
                </a:rPr>
                <a:t>tech</a:t>
              </a:r>
              <a:endParaRPr lang="fr-FR" altLang="fr-FR" smtClean="0">
                <a:solidFill>
                  <a:prstClr val="black"/>
                </a:solidFill>
              </a:endParaRP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1995488" y="1117600"/>
              <a:ext cx="1911350" cy="1247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fr-FR" altLang="fr-FR" sz="6200" dirty="0" err="1" smtClean="0">
                  <a:solidFill>
                    <a:srgbClr val="FFFFFF"/>
                  </a:solidFill>
                  <a:latin typeface="Segoe UI Light" panose="020B0502040204020203" pitchFamily="34" charset="0"/>
                </a:rPr>
                <a:t>days</a:t>
              </a:r>
              <a:endParaRPr lang="fr-FR" altLang="fr-FR" dirty="0" smtClean="0">
                <a:solidFill>
                  <a:prstClr val="black"/>
                </a:solidFill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1851026" y="1525588"/>
              <a:ext cx="319088" cy="547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fr-FR" altLang="fr-FR" sz="2700" smtClean="0">
                  <a:solidFill>
                    <a:srgbClr val="FFFFFF"/>
                  </a:solidFill>
                  <a:latin typeface="Segoe UI Light" panose="020B0502040204020203" pitchFamily="34" charset="0"/>
                </a:rPr>
                <a:t>•</a:t>
              </a:r>
              <a:endParaRPr lang="fr-FR" altLang="fr-FR" smtClean="0">
                <a:solidFill>
                  <a:prstClr val="black"/>
                </a:solidFill>
              </a:endParaRP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3030538" y="1895475"/>
              <a:ext cx="1217613" cy="677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fr-FR" altLang="fr-FR" sz="4400" dirty="0" smtClean="0">
                  <a:solidFill>
                    <a:srgbClr val="E31A86"/>
                  </a:solidFill>
                  <a:latin typeface="Segoe UI" panose="020B0502040204020203" pitchFamily="34" charset="0"/>
                </a:rPr>
                <a:t>2015</a:t>
              </a:r>
              <a:endParaRPr lang="fr-FR" altLang="fr-FR" sz="2800" dirty="0" smtClean="0">
                <a:solidFill>
                  <a:srgbClr val="E31A86"/>
                </a:solidFill>
              </a:endParaRPr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1591226" y="1741487"/>
              <a:ext cx="98135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/>
              <a:r>
                <a:rPr lang="fr-FR" altLang="fr-FR" sz="36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Segoe UI Light" panose="020B0502040204020203" pitchFamily="34" charset="0"/>
                </a:rPr>
                <a:t>tour</a:t>
              </a:r>
              <a:endParaRPr lang="fr-FR" altLang="fr-FR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pic>
        <p:nvPicPr>
          <p:cNvPr id="7" name="Imag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131" y="528260"/>
            <a:ext cx="1389063" cy="40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0036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-19024" y="0"/>
            <a:ext cx="12455500" cy="6994525"/>
          </a:xfrm>
          <a:prstGeom prst="rect">
            <a:avLst/>
          </a:prstGeom>
          <a:solidFill>
            <a:srgbClr val="5C2D91">
              <a:alpha val="87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bg1"/>
                </a:solidFill>
                <a:cs typeface="Segoe UI" pitchFamily="34" charset="0"/>
              </a:rPr>
              <a:t>© </a:t>
            </a:r>
            <a:r>
              <a:rPr lang="en-US" sz="700" dirty="0" smtClean="0">
                <a:solidFill>
                  <a:schemeClr val="bg1"/>
                </a:solidFill>
                <a:cs typeface="Segoe UI" pitchFamily="34" charset="0"/>
              </a:rPr>
              <a:t>2015 </a:t>
            </a:r>
            <a:r>
              <a:rPr lang="en-US" sz="700" dirty="0">
                <a:solidFill>
                  <a:schemeClr val="bg1"/>
                </a:soli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6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816" y="1121342"/>
            <a:ext cx="2160164" cy="794602"/>
          </a:xfrm>
          <a:prstGeom prst="rect">
            <a:avLst/>
          </a:prstGeom>
        </p:spPr>
      </p:pic>
      <p:sp>
        <p:nvSpPr>
          <p:cNvPr id="8" name="ZoneTexte 1"/>
          <p:cNvSpPr txBox="1"/>
          <p:nvPr userDrawn="1"/>
        </p:nvSpPr>
        <p:spPr>
          <a:xfrm>
            <a:off x="1681733" y="4186707"/>
            <a:ext cx="9577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4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fr-FR" sz="4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mstechdays</a:t>
            </a:r>
            <a:r>
              <a:rPr lang="fr-FR" sz="4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4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techdays.microsoft.fr/tour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4130005" y="2208043"/>
            <a:ext cx="3786188" cy="1455738"/>
            <a:chOff x="461963" y="1117600"/>
            <a:chExt cx="3786188" cy="1455738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/>
          </p:nvSpPr>
          <p:spPr bwMode="auto">
            <a:xfrm>
              <a:off x="461963" y="1292225"/>
              <a:ext cx="3524250" cy="1260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461963" y="1125538"/>
              <a:ext cx="1825625" cy="1247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fr-FR" altLang="fr-FR" sz="6200" smtClean="0">
                  <a:solidFill>
                    <a:srgbClr val="FFFFFF"/>
                  </a:solidFill>
                  <a:latin typeface="Segoe UI Light" panose="020B0502040204020203" pitchFamily="34" charset="0"/>
                </a:rPr>
                <a:t>tech</a:t>
              </a:r>
              <a:endParaRPr lang="fr-FR" altLang="fr-FR" smtClean="0">
                <a:solidFill>
                  <a:prstClr val="black"/>
                </a:solidFill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1995488" y="1117600"/>
              <a:ext cx="1911350" cy="1247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fr-FR" altLang="fr-FR" sz="6200" dirty="0" err="1" smtClean="0">
                  <a:solidFill>
                    <a:srgbClr val="FFFFFF"/>
                  </a:solidFill>
                  <a:latin typeface="Segoe UI Light" panose="020B0502040204020203" pitchFamily="34" charset="0"/>
                </a:rPr>
                <a:t>days</a:t>
              </a:r>
              <a:endParaRPr lang="fr-FR" altLang="fr-FR" dirty="0" smtClean="0">
                <a:solidFill>
                  <a:prstClr val="black"/>
                </a:solidFill>
              </a:endParaRPr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1851026" y="1525588"/>
              <a:ext cx="319088" cy="547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fr-FR" altLang="fr-FR" sz="2700" smtClean="0">
                  <a:solidFill>
                    <a:srgbClr val="FFFFFF"/>
                  </a:solidFill>
                  <a:latin typeface="Segoe UI Light" panose="020B0502040204020203" pitchFamily="34" charset="0"/>
                </a:rPr>
                <a:t>•</a:t>
              </a:r>
              <a:endParaRPr lang="fr-FR" altLang="fr-FR" smtClean="0">
                <a:solidFill>
                  <a:prstClr val="black"/>
                </a:solidFill>
              </a:endParaRPr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3030538" y="1895475"/>
              <a:ext cx="1217613" cy="677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fr-FR" altLang="fr-FR" sz="4400" dirty="0" smtClean="0">
                  <a:solidFill>
                    <a:srgbClr val="E31A86"/>
                  </a:solidFill>
                  <a:latin typeface="Segoe UI" panose="020B0502040204020203" pitchFamily="34" charset="0"/>
                </a:rPr>
                <a:t>2015</a:t>
              </a:r>
              <a:endParaRPr lang="fr-FR" altLang="fr-FR" sz="2800" dirty="0" smtClean="0">
                <a:solidFill>
                  <a:srgbClr val="E31A86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591226" y="1741487"/>
              <a:ext cx="98135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/>
              <a:r>
                <a:rPr lang="fr-FR" altLang="fr-FR" sz="36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Segoe UI Light" panose="020B0502040204020203" pitchFamily="34" charset="0"/>
                </a:rPr>
                <a:t>tour</a:t>
              </a:r>
              <a:endParaRPr lang="fr-FR" altLang="fr-FR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pic>
        <p:nvPicPr>
          <p:cNvPr id="16" name="Imag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350" y="1310103"/>
            <a:ext cx="1389063" cy="403991"/>
          </a:xfrm>
          <a:prstGeom prst="rect">
            <a:avLst/>
          </a:prstGeom>
        </p:spPr>
      </p:pic>
      <p:sp>
        <p:nvSpPr>
          <p:cNvPr id="17" name="ZoneTexte 1"/>
          <p:cNvSpPr txBox="1"/>
          <p:nvPr userDrawn="1"/>
        </p:nvSpPr>
        <p:spPr>
          <a:xfrm>
            <a:off x="1663427" y="4805600"/>
            <a:ext cx="9577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4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fr-FR" sz="40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ns_expert</a:t>
            </a:r>
            <a:r>
              <a:rPr lang="fr-FR" sz="4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www.neotech-solutions.fr</a:t>
            </a:r>
          </a:p>
        </p:txBody>
      </p:sp>
    </p:spTree>
    <p:extLst>
      <p:ext uri="{BB962C8B-B14F-4D97-AF65-F5344CB8AC3E}">
        <p14:creationId xmlns:p14="http://schemas.microsoft.com/office/powerpoint/2010/main" val="21179309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Vidé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35453"/>
            <a:ext cx="353681" cy="353681"/>
          </a:xfrm>
          <a:prstGeom prst="rect">
            <a:avLst/>
          </a:prstGeom>
          <a:solidFill>
            <a:srgbClr val="F472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" y="1913084"/>
            <a:ext cx="5001322" cy="281026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Rectangle 15"/>
          <p:cNvSpPr/>
          <p:nvPr userDrawn="1"/>
        </p:nvSpPr>
        <p:spPr bwMode="auto">
          <a:xfrm>
            <a:off x="4994101" y="1913084"/>
            <a:ext cx="1595026" cy="280831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Freeform 25"/>
          <p:cNvSpPr>
            <a:spLocks noEditPoints="1"/>
          </p:cNvSpPr>
          <p:nvPr userDrawn="1"/>
        </p:nvSpPr>
        <p:spPr bwMode="black">
          <a:xfrm rot="10800000">
            <a:off x="5453340" y="3092405"/>
            <a:ext cx="692889" cy="692889"/>
          </a:xfrm>
          <a:custGeom>
            <a:avLst/>
            <a:gdLst>
              <a:gd name="T0" fmla="*/ 50 w 150"/>
              <a:gd name="T1" fmla="*/ 75 h 150"/>
              <a:gd name="T2" fmla="*/ 90 w 150"/>
              <a:gd name="T3" fmla="*/ 45 h 150"/>
              <a:gd name="T4" fmla="*/ 90 w 150"/>
              <a:gd name="T5" fmla="*/ 105 h 150"/>
              <a:gd name="T6" fmla="*/ 50 w 150"/>
              <a:gd name="T7" fmla="*/ 75 h 150"/>
              <a:gd name="T8" fmla="*/ 75 w 150"/>
              <a:gd name="T9" fmla="*/ 140 h 150"/>
              <a:gd name="T10" fmla="*/ 10 w 150"/>
              <a:gd name="T11" fmla="*/ 75 h 150"/>
              <a:gd name="T12" fmla="*/ 75 w 150"/>
              <a:gd name="T13" fmla="*/ 10 h 150"/>
              <a:gd name="T14" fmla="*/ 140 w 150"/>
              <a:gd name="T15" fmla="*/ 75 h 150"/>
              <a:gd name="T16" fmla="*/ 75 w 150"/>
              <a:gd name="T17" fmla="*/ 140 h 150"/>
              <a:gd name="T18" fmla="*/ 75 w 150"/>
              <a:gd name="T19" fmla="*/ 150 h 150"/>
              <a:gd name="T20" fmla="*/ 150 w 150"/>
              <a:gd name="T21" fmla="*/ 75 h 150"/>
              <a:gd name="T22" fmla="*/ 75 w 150"/>
              <a:gd name="T23" fmla="*/ 0 h 150"/>
              <a:gd name="T24" fmla="*/ 0 w 150"/>
              <a:gd name="T25" fmla="*/ 75 h 150"/>
              <a:gd name="T26" fmla="*/ 75 w 150"/>
              <a:gd name="T27" fmla="*/ 15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0" h="150">
                <a:moveTo>
                  <a:pt x="50" y="75"/>
                </a:moveTo>
                <a:cubicBezTo>
                  <a:pt x="90" y="45"/>
                  <a:pt x="90" y="45"/>
                  <a:pt x="90" y="45"/>
                </a:cubicBezTo>
                <a:cubicBezTo>
                  <a:pt x="90" y="105"/>
                  <a:pt x="90" y="105"/>
                  <a:pt x="90" y="105"/>
                </a:cubicBezTo>
                <a:lnTo>
                  <a:pt x="50" y="75"/>
                </a:lnTo>
                <a:close/>
                <a:moveTo>
                  <a:pt x="75" y="140"/>
                </a:moveTo>
                <a:cubicBezTo>
                  <a:pt x="39" y="140"/>
                  <a:pt x="10" y="111"/>
                  <a:pt x="10" y="75"/>
                </a:cubicBezTo>
                <a:cubicBezTo>
                  <a:pt x="10" y="39"/>
                  <a:pt x="39" y="10"/>
                  <a:pt x="75" y="10"/>
                </a:cubicBezTo>
                <a:cubicBezTo>
                  <a:pt x="111" y="10"/>
                  <a:pt x="140" y="39"/>
                  <a:pt x="140" y="75"/>
                </a:cubicBezTo>
                <a:cubicBezTo>
                  <a:pt x="140" y="111"/>
                  <a:pt x="111" y="140"/>
                  <a:pt x="75" y="140"/>
                </a:cubicBezTo>
                <a:moveTo>
                  <a:pt x="75" y="150"/>
                </a:moveTo>
                <a:cubicBezTo>
                  <a:pt x="116" y="150"/>
                  <a:pt x="150" y="116"/>
                  <a:pt x="150" y="75"/>
                </a:cubicBezTo>
                <a:cubicBezTo>
                  <a:pt x="150" y="34"/>
                  <a:pt x="116" y="0"/>
                  <a:pt x="75" y="0"/>
                </a:cubicBezTo>
                <a:cubicBezTo>
                  <a:pt x="34" y="0"/>
                  <a:pt x="0" y="34"/>
                  <a:pt x="0" y="75"/>
                </a:cubicBezTo>
                <a:cubicBezTo>
                  <a:pt x="0" y="116"/>
                  <a:pt x="34" y="150"/>
                  <a:pt x="75" y="15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3260" tIns="46630" rIns="93260" bIns="46630" numCol="1" anchor="t" anchorCtr="0" compatLnSpc="1">
            <a:prstTxWarp prst="textNoShape">
              <a:avLst/>
            </a:prstTxWarp>
          </a:bodyPr>
          <a:lstStyle/>
          <a:p>
            <a:endParaRPr lang="en-US" sz="1836"/>
          </a:p>
        </p:txBody>
      </p:sp>
      <p:sp>
        <p:nvSpPr>
          <p:cNvPr id="18" name="Rectangle 17"/>
          <p:cNvSpPr/>
          <p:nvPr userDrawn="1"/>
        </p:nvSpPr>
        <p:spPr>
          <a:xfrm>
            <a:off x="6589127" y="1913085"/>
            <a:ext cx="5847348" cy="2808313"/>
          </a:xfrm>
          <a:prstGeom prst="rect">
            <a:avLst/>
          </a:prstGeom>
          <a:solidFill>
            <a:srgbClr val="9B4F9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154863" y="2417763"/>
            <a:ext cx="4679950" cy="155119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Main Video Title</a:t>
            </a:r>
          </a:p>
          <a:p>
            <a:pPr lvl="1"/>
            <a:r>
              <a:rPr lang="en-US" dirty="0" err="1" smtClean="0"/>
              <a:t>SubTitle</a:t>
            </a:r>
            <a:endParaRPr lang="en-US" dirty="0" smtClean="0"/>
          </a:p>
        </p:txBody>
      </p:sp>
      <p:grpSp>
        <p:nvGrpSpPr>
          <p:cNvPr id="20" name="Groupe 19"/>
          <p:cNvGrpSpPr/>
          <p:nvPr userDrawn="1"/>
        </p:nvGrpSpPr>
        <p:grpSpPr>
          <a:xfrm>
            <a:off x="6152588" y="6634306"/>
            <a:ext cx="6283887" cy="360219"/>
            <a:chOff x="6152588" y="6634306"/>
            <a:chExt cx="6283887" cy="360219"/>
          </a:xfrm>
        </p:grpSpPr>
        <p:grpSp>
          <p:nvGrpSpPr>
            <p:cNvPr id="21" name="Group 11"/>
            <p:cNvGrpSpPr/>
            <p:nvPr userDrawn="1"/>
          </p:nvGrpSpPr>
          <p:grpSpPr>
            <a:xfrm>
              <a:off x="6152588" y="6634306"/>
              <a:ext cx="6283887" cy="360219"/>
              <a:chOff x="6152588" y="6634306"/>
              <a:chExt cx="6283887" cy="360219"/>
            </a:xfrm>
          </p:grpSpPr>
          <p:sp>
            <p:nvSpPr>
              <p:cNvPr id="23" name="Rectangle 22"/>
              <p:cNvSpPr/>
              <p:nvPr userDrawn="1"/>
            </p:nvSpPr>
            <p:spPr>
              <a:xfrm>
                <a:off x="6589127" y="6634306"/>
                <a:ext cx="5847348" cy="360219"/>
              </a:xfrm>
              <a:prstGeom prst="rect">
                <a:avLst/>
              </a:prstGeom>
              <a:solidFill>
                <a:srgbClr val="EC00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" name="Rectangle 23"/>
              <p:cNvSpPr/>
              <p:nvPr userDrawn="1"/>
            </p:nvSpPr>
            <p:spPr>
              <a:xfrm>
                <a:off x="6152588" y="6640844"/>
                <a:ext cx="353681" cy="353681"/>
              </a:xfrm>
              <a:prstGeom prst="rect">
                <a:avLst/>
              </a:prstGeom>
              <a:solidFill>
                <a:srgbClr val="F472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" name="ZoneTexte 10"/>
              <p:cNvSpPr txBox="1"/>
              <p:nvPr userDrawn="1"/>
            </p:nvSpPr>
            <p:spPr>
              <a:xfrm>
                <a:off x="10250685" y="6665614"/>
                <a:ext cx="16742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 err="1" smtClean="0">
                    <a:solidFill>
                      <a:schemeClr val="bg1"/>
                    </a:solidFill>
                    <a:latin typeface="Segoe Pro Display Light" panose="020B0302040504020203" pitchFamily="34" charset="0"/>
                  </a:rPr>
                  <a:t>tech.days</a:t>
                </a:r>
                <a:r>
                  <a:rPr lang="fr-FR" sz="1400" dirty="0" smtClean="0">
                    <a:solidFill>
                      <a:schemeClr val="bg1"/>
                    </a:solidFill>
                    <a:latin typeface="Segoe Pro Display Light" panose="020B0302040504020203" pitchFamily="34" charset="0"/>
                  </a:rPr>
                  <a:t> tour 2015</a:t>
                </a:r>
                <a:endParaRPr lang="fr-FR" sz="1400" dirty="0">
                  <a:solidFill>
                    <a:schemeClr val="bg1"/>
                  </a:solidFill>
                  <a:latin typeface="Segoe Pro Display Light" panose="020B0302040504020203" pitchFamily="34" charset="0"/>
                </a:endParaRPr>
              </a:p>
            </p:txBody>
          </p:sp>
          <p:sp>
            <p:nvSpPr>
              <p:cNvPr id="26" name="ZoneTexte 11"/>
              <p:cNvSpPr txBox="1"/>
              <p:nvPr userDrawn="1"/>
            </p:nvSpPr>
            <p:spPr>
              <a:xfrm>
                <a:off x="6650285" y="6652969"/>
                <a:ext cx="11592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 smtClean="0">
                    <a:solidFill>
                      <a:schemeClr val="bg1"/>
                    </a:solidFill>
                    <a:latin typeface="Segoe Pro Display Light" panose="020B0302040504020203" pitchFamily="34" charset="0"/>
                  </a:rPr>
                  <a:t>#</a:t>
                </a:r>
                <a:r>
                  <a:rPr lang="fr-FR" sz="1400" dirty="0" err="1" smtClean="0">
                    <a:solidFill>
                      <a:schemeClr val="bg1"/>
                    </a:solidFill>
                    <a:latin typeface="Segoe Pro Display Light" panose="020B0302040504020203" pitchFamily="34" charset="0"/>
                  </a:rPr>
                  <a:t>mstechdays</a:t>
                </a:r>
                <a:endParaRPr lang="fr-FR" sz="1400" dirty="0">
                  <a:solidFill>
                    <a:schemeClr val="bg1"/>
                  </a:solidFill>
                  <a:latin typeface="Segoe Pro Display Light" panose="020B0302040504020203" pitchFamily="34" charset="0"/>
                </a:endParaRPr>
              </a:p>
            </p:txBody>
          </p:sp>
        </p:grpSp>
        <p:pic>
          <p:nvPicPr>
            <p:cNvPr id="22" name="Image 21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78877" y="6722168"/>
              <a:ext cx="199456" cy="207681"/>
            </a:xfrm>
            <a:prstGeom prst="rect">
              <a:avLst/>
            </a:prstGeom>
          </p:spPr>
        </p:pic>
      </p:grpSp>
      <p:sp>
        <p:nvSpPr>
          <p:cNvPr id="27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274639" y="6608466"/>
            <a:ext cx="5727574" cy="360000"/>
          </a:xfrm>
        </p:spPr>
        <p:txBody>
          <a:bodyPr/>
          <a:lstStyle/>
          <a:p>
            <a:r>
              <a:rPr lang="fr-FR" smtClean="0"/>
              <a:t>Titre session pied de page</a:t>
            </a:r>
            <a:endParaRPr lang="fr-FR" dirty="0"/>
          </a:p>
        </p:txBody>
      </p: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95274"/>
            <a:ext cx="11889564" cy="593860"/>
          </a:xfrm>
        </p:spPr>
        <p:txBody>
          <a:bodyPr lIns="324000" rIns="144000"/>
          <a:lstStyle>
            <a:lvl1pPr>
              <a:defRPr sz="4800"/>
            </a:lvl1pPr>
          </a:lstStyle>
          <a:p>
            <a:r>
              <a:rPr lang="en-US" dirty="0" err="1" smtClean="0"/>
              <a:t>Titre</a:t>
            </a:r>
            <a:endParaRPr lang="en-US" dirty="0"/>
          </a:p>
        </p:txBody>
      </p:sp>
      <p:sp>
        <p:nvSpPr>
          <p:cNvPr id="29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274638" y="904974"/>
            <a:ext cx="11888787" cy="443365"/>
          </a:xfrm>
          <a:prstGeom prst="rect">
            <a:avLst/>
          </a:prstGeom>
        </p:spPr>
        <p:txBody>
          <a:bodyPr lIns="324000"/>
          <a:lstStyle>
            <a:lvl1pPr marL="0" indent="0">
              <a:buNone/>
              <a:defRPr sz="32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52980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419" y="-82"/>
            <a:ext cx="12463894" cy="7005467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auto">
          <a:xfrm>
            <a:off x="280987" y="2167979"/>
            <a:ext cx="6528223" cy="3730413"/>
          </a:xfrm>
          <a:prstGeom prst="rect">
            <a:avLst/>
          </a:prstGeom>
          <a:solidFill>
            <a:srgbClr val="5C2D91">
              <a:alpha val="87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280987" y="2183554"/>
            <a:ext cx="6528223" cy="17447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fr-FR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280987" y="3943857"/>
            <a:ext cx="6516649" cy="7386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err="1" smtClean="0"/>
              <a:t>Author</a:t>
            </a:r>
            <a:r>
              <a:rPr lang="fr-FR" dirty="0" smtClean="0"/>
              <a:t> Name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292561" y="4695158"/>
            <a:ext cx="6516649" cy="12032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Twitter</a:t>
            </a:r>
          </a:p>
          <a:p>
            <a:pPr lvl="0"/>
            <a:r>
              <a:rPr lang="fr-FR" dirty="0" smtClean="0"/>
              <a:t>Mail</a:t>
            </a:r>
          </a:p>
        </p:txBody>
      </p:sp>
      <p:pic>
        <p:nvPicPr>
          <p:cNvPr id="10" name="Imag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2964" y="342911"/>
            <a:ext cx="2203167" cy="81042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131" y="528260"/>
            <a:ext cx="1389063" cy="40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7418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ein écr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 userDrawn="1"/>
        </p:nvSpPr>
        <p:spPr bwMode="auto">
          <a:xfrm>
            <a:off x="-1563" y="-15454"/>
            <a:ext cx="5915056" cy="5716810"/>
          </a:xfrm>
          <a:custGeom>
            <a:avLst/>
            <a:gdLst>
              <a:gd name="connsiteX0" fmla="*/ 0 w 5930205"/>
              <a:gd name="connsiteY0" fmla="*/ 0 h 5729510"/>
              <a:gd name="connsiteX1" fmla="*/ 5191156 w 5930205"/>
              <a:gd name="connsiteY1" fmla="*/ 0 h 5729510"/>
              <a:gd name="connsiteX2" fmla="*/ 5930205 w 5930205"/>
              <a:gd name="connsiteY2" fmla="*/ 739049 h 5729510"/>
              <a:gd name="connsiteX3" fmla="*/ 5930205 w 5930205"/>
              <a:gd name="connsiteY3" fmla="*/ 5729510 h 5729510"/>
              <a:gd name="connsiteX4" fmla="*/ 5930205 w 5930205"/>
              <a:gd name="connsiteY4" fmla="*/ 5729510 h 5729510"/>
              <a:gd name="connsiteX5" fmla="*/ 739049 w 5930205"/>
              <a:gd name="connsiteY5" fmla="*/ 5729510 h 5729510"/>
              <a:gd name="connsiteX6" fmla="*/ 0 w 5930205"/>
              <a:gd name="connsiteY6" fmla="*/ 4990461 h 5729510"/>
              <a:gd name="connsiteX7" fmla="*/ 0 w 5930205"/>
              <a:gd name="connsiteY7" fmla="*/ 0 h 5729510"/>
              <a:gd name="connsiteX0" fmla="*/ 0 w 5930205"/>
              <a:gd name="connsiteY0" fmla="*/ 0 h 5729510"/>
              <a:gd name="connsiteX1" fmla="*/ 5915056 w 5930205"/>
              <a:gd name="connsiteY1" fmla="*/ 12700 h 5729510"/>
              <a:gd name="connsiteX2" fmla="*/ 5930205 w 5930205"/>
              <a:gd name="connsiteY2" fmla="*/ 739049 h 5729510"/>
              <a:gd name="connsiteX3" fmla="*/ 5930205 w 5930205"/>
              <a:gd name="connsiteY3" fmla="*/ 5729510 h 5729510"/>
              <a:gd name="connsiteX4" fmla="*/ 5930205 w 5930205"/>
              <a:gd name="connsiteY4" fmla="*/ 5729510 h 5729510"/>
              <a:gd name="connsiteX5" fmla="*/ 739049 w 5930205"/>
              <a:gd name="connsiteY5" fmla="*/ 5729510 h 5729510"/>
              <a:gd name="connsiteX6" fmla="*/ 0 w 5930205"/>
              <a:gd name="connsiteY6" fmla="*/ 4990461 h 5729510"/>
              <a:gd name="connsiteX7" fmla="*/ 0 w 5930205"/>
              <a:gd name="connsiteY7" fmla="*/ 0 h 5729510"/>
              <a:gd name="connsiteX0" fmla="*/ 0 w 5930205"/>
              <a:gd name="connsiteY0" fmla="*/ 0 h 5729510"/>
              <a:gd name="connsiteX1" fmla="*/ 5915056 w 5930205"/>
              <a:gd name="connsiteY1" fmla="*/ 12700 h 5729510"/>
              <a:gd name="connsiteX2" fmla="*/ 5930205 w 5930205"/>
              <a:gd name="connsiteY2" fmla="*/ 739049 h 5729510"/>
              <a:gd name="connsiteX3" fmla="*/ 5930205 w 5930205"/>
              <a:gd name="connsiteY3" fmla="*/ 5729510 h 5729510"/>
              <a:gd name="connsiteX4" fmla="*/ 5930205 w 5930205"/>
              <a:gd name="connsiteY4" fmla="*/ 5729510 h 5729510"/>
              <a:gd name="connsiteX5" fmla="*/ 726349 w 5930205"/>
              <a:gd name="connsiteY5" fmla="*/ 5716810 h 5729510"/>
              <a:gd name="connsiteX6" fmla="*/ 0 w 5930205"/>
              <a:gd name="connsiteY6" fmla="*/ 4990461 h 5729510"/>
              <a:gd name="connsiteX7" fmla="*/ 0 w 5930205"/>
              <a:gd name="connsiteY7" fmla="*/ 0 h 5729510"/>
              <a:gd name="connsiteX0" fmla="*/ 0 w 5930205"/>
              <a:gd name="connsiteY0" fmla="*/ 0 h 5729510"/>
              <a:gd name="connsiteX1" fmla="*/ 5915056 w 5930205"/>
              <a:gd name="connsiteY1" fmla="*/ 12700 h 5729510"/>
              <a:gd name="connsiteX2" fmla="*/ 5930205 w 5930205"/>
              <a:gd name="connsiteY2" fmla="*/ 739049 h 5729510"/>
              <a:gd name="connsiteX3" fmla="*/ 5930205 w 5930205"/>
              <a:gd name="connsiteY3" fmla="*/ 5729510 h 5729510"/>
              <a:gd name="connsiteX4" fmla="*/ 4266505 w 5930205"/>
              <a:gd name="connsiteY4" fmla="*/ 3164110 h 5729510"/>
              <a:gd name="connsiteX5" fmla="*/ 726349 w 5930205"/>
              <a:gd name="connsiteY5" fmla="*/ 5716810 h 5729510"/>
              <a:gd name="connsiteX6" fmla="*/ 0 w 5930205"/>
              <a:gd name="connsiteY6" fmla="*/ 4990461 h 5729510"/>
              <a:gd name="connsiteX7" fmla="*/ 0 w 5930205"/>
              <a:gd name="connsiteY7" fmla="*/ 0 h 5729510"/>
              <a:gd name="connsiteX0" fmla="*/ 0 w 5930205"/>
              <a:gd name="connsiteY0" fmla="*/ 0 h 5716810"/>
              <a:gd name="connsiteX1" fmla="*/ 5915056 w 5930205"/>
              <a:gd name="connsiteY1" fmla="*/ 12700 h 5716810"/>
              <a:gd name="connsiteX2" fmla="*/ 5930205 w 5930205"/>
              <a:gd name="connsiteY2" fmla="*/ 739049 h 5716810"/>
              <a:gd name="connsiteX3" fmla="*/ 5193605 w 5930205"/>
              <a:gd name="connsiteY3" fmla="*/ 1805210 h 5716810"/>
              <a:gd name="connsiteX4" fmla="*/ 4266505 w 5930205"/>
              <a:gd name="connsiteY4" fmla="*/ 3164110 h 5716810"/>
              <a:gd name="connsiteX5" fmla="*/ 726349 w 5930205"/>
              <a:gd name="connsiteY5" fmla="*/ 5716810 h 5716810"/>
              <a:gd name="connsiteX6" fmla="*/ 0 w 5930205"/>
              <a:gd name="connsiteY6" fmla="*/ 4990461 h 5716810"/>
              <a:gd name="connsiteX7" fmla="*/ 0 w 5930205"/>
              <a:gd name="connsiteY7" fmla="*/ 0 h 5716810"/>
              <a:gd name="connsiteX0" fmla="*/ 0 w 5915056"/>
              <a:gd name="connsiteY0" fmla="*/ 0 h 5716810"/>
              <a:gd name="connsiteX1" fmla="*/ 5915056 w 5915056"/>
              <a:gd name="connsiteY1" fmla="*/ 12700 h 5716810"/>
              <a:gd name="connsiteX2" fmla="*/ 5904805 w 5915056"/>
              <a:gd name="connsiteY2" fmla="*/ 53249 h 5716810"/>
              <a:gd name="connsiteX3" fmla="*/ 5193605 w 5915056"/>
              <a:gd name="connsiteY3" fmla="*/ 1805210 h 5716810"/>
              <a:gd name="connsiteX4" fmla="*/ 4266505 w 5915056"/>
              <a:gd name="connsiteY4" fmla="*/ 3164110 h 5716810"/>
              <a:gd name="connsiteX5" fmla="*/ 726349 w 5915056"/>
              <a:gd name="connsiteY5" fmla="*/ 5716810 h 5716810"/>
              <a:gd name="connsiteX6" fmla="*/ 0 w 5915056"/>
              <a:gd name="connsiteY6" fmla="*/ 4990461 h 5716810"/>
              <a:gd name="connsiteX7" fmla="*/ 0 w 5915056"/>
              <a:gd name="connsiteY7" fmla="*/ 0 h 5716810"/>
              <a:gd name="connsiteX0" fmla="*/ 0 w 5915056"/>
              <a:gd name="connsiteY0" fmla="*/ 0 h 5716810"/>
              <a:gd name="connsiteX1" fmla="*/ 5915056 w 5915056"/>
              <a:gd name="connsiteY1" fmla="*/ 12700 h 5716810"/>
              <a:gd name="connsiteX2" fmla="*/ 5904805 w 5915056"/>
              <a:gd name="connsiteY2" fmla="*/ 53249 h 5716810"/>
              <a:gd name="connsiteX3" fmla="*/ 5193605 w 5915056"/>
              <a:gd name="connsiteY3" fmla="*/ 1805210 h 5716810"/>
              <a:gd name="connsiteX4" fmla="*/ 5904805 w 5915056"/>
              <a:gd name="connsiteY4" fmla="*/ 27210 h 5716810"/>
              <a:gd name="connsiteX5" fmla="*/ 726349 w 5915056"/>
              <a:gd name="connsiteY5" fmla="*/ 5716810 h 5716810"/>
              <a:gd name="connsiteX6" fmla="*/ 0 w 5915056"/>
              <a:gd name="connsiteY6" fmla="*/ 4990461 h 5716810"/>
              <a:gd name="connsiteX7" fmla="*/ 0 w 5915056"/>
              <a:gd name="connsiteY7" fmla="*/ 0 h 5716810"/>
              <a:gd name="connsiteX0" fmla="*/ 0 w 5915056"/>
              <a:gd name="connsiteY0" fmla="*/ 0 h 5716810"/>
              <a:gd name="connsiteX1" fmla="*/ 5915056 w 5915056"/>
              <a:gd name="connsiteY1" fmla="*/ 12700 h 5716810"/>
              <a:gd name="connsiteX2" fmla="*/ 5904805 w 5915056"/>
              <a:gd name="connsiteY2" fmla="*/ 53249 h 5716810"/>
              <a:gd name="connsiteX3" fmla="*/ 5193605 w 5915056"/>
              <a:gd name="connsiteY3" fmla="*/ 1805210 h 5716810"/>
              <a:gd name="connsiteX4" fmla="*/ 726349 w 5915056"/>
              <a:gd name="connsiteY4" fmla="*/ 5716810 h 5716810"/>
              <a:gd name="connsiteX5" fmla="*/ 0 w 5915056"/>
              <a:gd name="connsiteY5" fmla="*/ 4990461 h 5716810"/>
              <a:gd name="connsiteX6" fmla="*/ 0 w 5915056"/>
              <a:gd name="connsiteY6" fmla="*/ 0 h 5716810"/>
              <a:gd name="connsiteX0" fmla="*/ 0 w 5915056"/>
              <a:gd name="connsiteY0" fmla="*/ 0 h 5716810"/>
              <a:gd name="connsiteX1" fmla="*/ 5915056 w 5915056"/>
              <a:gd name="connsiteY1" fmla="*/ 12700 h 5716810"/>
              <a:gd name="connsiteX2" fmla="*/ 5904805 w 5915056"/>
              <a:gd name="connsiteY2" fmla="*/ 53249 h 5716810"/>
              <a:gd name="connsiteX3" fmla="*/ 726349 w 5915056"/>
              <a:gd name="connsiteY3" fmla="*/ 5716810 h 5716810"/>
              <a:gd name="connsiteX4" fmla="*/ 0 w 5915056"/>
              <a:gd name="connsiteY4" fmla="*/ 4990461 h 5716810"/>
              <a:gd name="connsiteX5" fmla="*/ 0 w 5915056"/>
              <a:gd name="connsiteY5" fmla="*/ 0 h 5716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15056" h="5716810">
                <a:moveTo>
                  <a:pt x="0" y="0"/>
                </a:moveTo>
                <a:lnTo>
                  <a:pt x="5915056" y="12700"/>
                </a:lnTo>
                <a:lnTo>
                  <a:pt x="5904805" y="53249"/>
                </a:lnTo>
                <a:lnTo>
                  <a:pt x="726349" y="5716810"/>
                </a:lnTo>
                <a:lnTo>
                  <a:pt x="0" y="4990461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1">
                  <a:lumMod val="75000"/>
                </a:schemeClr>
              </a:gs>
              <a:gs pos="28000">
                <a:schemeClr val="tx1">
                  <a:lumMod val="60000"/>
                  <a:lumOff val="40000"/>
                </a:schemeClr>
              </a:gs>
              <a:gs pos="100000">
                <a:schemeClr val="bg1">
                  <a:alpha val="0"/>
                </a:schemeClr>
              </a:gs>
            </a:gsLst>
            <a:lin ang="2700000" scaled="1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465263" y="0"/>
            <a:ext cx="10971212" cy="6994525"/>
          </a:xfrm>
          <a:prstGeom prst="rect">
            <a:avLst/>
          </a:prstGeom>
          <a:blipFill>
            <a:blip r:embed="rId2">
              <a:alphaModFix amt="18000"/>
            </a:blip>
            <a:stretch>
              <a:fillRect/>
            </a:stretch>
          </a:blipFill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39794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- Sous Titre - Pas d'ic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95274"/>
            <a:ext cx="11889564" cy="593860"/>
          </a:xfrm>
        </p:spPr>
        <p:txBody>
          <a:bodyPr lIns="324000" rIns="144000"/>
          <a:lstStyle>
            <a:lvl1pPr>
              <a:defRPr sz="4800"/>
            </a:lvl1pPr>
          </a:lstStyle>
          <a:p>
            <a:r>
              <a:rPr lang="en-US" dirty="0" err="1" smtClean="0"/>
              <a:t>Titre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535453"/>
            <a:ext cx="353681" cy="353681"/>
          </a:xfrm>
          <a:prstGeom prst="rect">
            <a:avLst/>
          </a:prstGeom>
          <a:solidFill>
            <a:srgbClr val="F472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Titre session pied de page</a:t>
            </a:r>
            <a:endParaRPr lang="fr-FR" dirty="0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74638" y="1554261"/>
            <a:ext cx="11807825" cy="4895329"/>
          </a:xfrm>
          <a:prstGeom prst="rect">
            <a:avLst/>
          </a:prstGeom>
        </p:spPr>
        <p:txBody>
          <a:bodyPr lIns="0"/>
          <a:lstStyle>
            <a:lvl1pPr marL="342900" indent="-342900">
              <a:buFontTx/>
              <a:buChar char="‪"/>
              <a:defRPr>
                <a:solidFill>
                  <a:schemeClr val="bg2">
                    <a:lumMod val="50000"/>
                  </a:schemeClr>
                </a:solidFill>
              </a:defRPr>
            </a:lvl1pPr>
            <a:lvl2pPr marL="342000" indent="-241300">
              <a:buFontTx/>
              <a:buChar char="‪"/>
              <a:defRPr sz="2800"/>
            </a:lvl2pPr>
            <a:lvl3pPr marL="342000" indent="-228600">
              <a:buFontTx/>
              <a:buChar char="‪"/>
              <a:defRPr sz="2400"/>
            </a:lvl3pPr>
            <a:lvl4pPr marL="342000" indent="-228600">
              <a:buFontTx/>
              <a:buChar char="‪"/>
              <a:defRPr sz="2000"/>
            </a:lvl4pPr>
            <a:lvl5pPr marL="342000" indent="-228600">
              <a:buFontTx/>
              <a:buChar char="‪"/>
              <a:defRPr sz="20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274638" y="904974"/>
            <a:ext cx="11888787" cy="443365"/>
          </a:xfrm>
          <a:prstGeom prst="rect">
            <a:avLst/>
          </a:prstGeom>
        </p:spPr>
        <p:txBody>
          <a:bodyPr lIns="324000"/>
          <a:lstStyle>
            <a:lvl1pPr marL="0" indent="0">
              <a:buNone/>
              <a:defRPr sz="32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  <p:grpSp>
        <p:nvGrpSpPr>
          <p:cNvPr id="15" name="Groupe 14"/>
          <p:cNvGrpSpPr/>
          <p:nvPr userDrawn="1"/>
        </p:nvGrpSpPr>
        <p:grpSpPr>
          <a:xfrm>
            <a:off x="6152588" y="6634306"/>
            <a:ext cx="6283887" cy="360219"/>
            <a:chOff x="6152588" y="6634306"/>
            <a:chExt cx="6283887" cy="360219"/>
          </a:xfrm>
        </p:grpSpPr>
        <p:grpSp>
          <p:nvGrpSpPr>
            <p:cNvPr id="16" name="Group 11"/>
            <p:cNvGrpSpPr/>
            <p:nvPr userDrawn="1"/>
          </p:nvGrpSpPr>
          <p:grpSpPr>
            <a:xfrm>
              <a:off x="6152588" y="6634306"/>
              <a:ext cx="6283887" cy="360219"/>
              <a:chOff x="6152588" y="6634306"/>
              <a:chExt cx="6283887" cy="360219"/>
            </a:xfrm>
          </p:grpSpPr>
          <p:sp>
            <p:nvSpPr>
              <p:cNvPr id="18" name="Rectangle 17"/>
              <p:cNvSpPr/>
              <p:nvPr userDrawn="1"/>
            </p:nvSpPr>
            <p:spPr>
              <a:xfrm>
                <a:off x="6589127" y="6634306"/>
                <a:ext cx="5847348" cy="360219"/>
              </a:xfrm>
              <a:prstGeom prst="rect">
                <a:avLst/>
              </a:prstGeom>
              <a:solidFill>
                <a:srgbClr val="EC00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Rectangle 18"/>
              <p:cNvSpPr/>
              <p:nvPr userDrawn="1"/>
            </p:nvSpPr>
            <p:spPr>
              <a:xfrm>
                <a:off x="6152588" y="6640844"/>
                <a:ext cx="353681" cy="353681"/>
              </a:xfrm>
              <a:prstGeom prst="rect">
                <a:avLst/>
              </a:prstGeom>
              <a:solidFill>
                <a:srgbClr val="F472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" name="ZoneTexte 10"/>
              <p:cNvSpPr txBox="1"/>
              <p:nvPr userDrawn="1"/>
            </p:nvSpPr>
            <p:spPr>
              <a:xfrm>
                <a:off x="10250685" y="6665614"/>
                <a:ext cx="16742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 err="1" smtClean="0">
                    <a:solidFill>
                      <a:schemeClr val="bg1"/>
                    </a:solidFill>
                    <a:latin typeface="Segoe Pro Display Light" panose="020B0302040504020203" pitchFamily="34" charset="0"/>
                  </a:rPr>
                  <a:t>tech.days</a:t>
                </a:r>
                <a:r>
                  <a:rPr lang="fr-FR" sz="1400" dirty="0" smtClean="0">
                    <a:solidFill>
                      <a:schemeClr val="bg1"/>
                    </a:solidFill>
                    <a:latin typeface="Segoe Pro Display Light" panose="020B0302040504020203" pitchFamily="34" charset="0"/>
                  </a:rPr>
                  <a:t> tour 2015</a:t>
                </a:r>
                <a:endParaRPr lang="fr-FR" sz="1400" dirty="0">
                  <a:solidFill>
                    <a:schemeClr val="bg1"/>
                  </a:solidFill>
                  <a:latin typeface="Segoe Pro Display Light" panose="020B0302040504020203" pitchFamily="34" charset="0"/>
                </a:endParaRPr>
              </a:p>
            </p:txBody>
          </p:sp>
          <p:sp>
            <p:nvSpPr>
              <p:cNvPr id="21" name="ZoneTexte 11"/>
              <p:cNvSpPr txBox="1"/>
              <p:nvPr userDrawn="1"/>
            </p:nvSpPr>
            <p:spPr>
              <a:xfrm>
                <a:off x="6650285" y="6652969"/>
                <a:ext cx="11592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 smtClean="0">
                    <a:solidFill>
                      <a:schemeClr val="bg1"/>
                    </a:solidFill>
                    <a:latin typeface="Segoe Pro Display Light" panose="020B0302040504020203" pitchFamily="34" charset="0"/>
                  </a:rPr>
                  <a:t>#</a:t>
                </a:r>
                <a:r>
                  <a:rPr lang="fr-FR" sz="1400" dirty="0" err="1" smtClean="0">
                    <a:solidFill>
                      <a:schemeClr val="bg1"/>
                    </a:solidFill>
                    <a:latin typeface="Segoe Pro Display Light" panose="020B0302040504020203" pitchFamily="34" charset="0"/>
                  </a:rPr>
                  <a:t>mstechdays</a:t>
                </a:r>
                <a:endParaRPr lang="fr-FR" sz="1400" dirty="0">
                  <a:solidFill>
                    <a:schemeClr val="bg1"/>
                  </a:solidFill>
                  <a:latin typeface="Segoe Pro Display Light" panose="020B0302040504020203" pitchFamily="34" charset="0"/>
                </a:endParaRPr>
              </a:p>
            </p:txBody>
          </p:sp>
        </p:grpSp>
        <p:pic>
          <p:nvPicPr>
            <p:cNvPr id="17" name="Image 1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78877" y="6722168"/>
              <a:ext cx="199456" cy="2076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82953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- Sous Titre - Ic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95274"/>
            <a:ext cx="11889564" cy="593860"/>
          </a:xfrm>
        </p:spPr>
        <p:txBody>
          <a:bodyPr lIns="324000" rIns="144000"/>
          <a:lstStyle>
            <a:lvl1pPr>
              <a:defRPr sz="4800"/>
            </a:lvl1pPr>
          </a:lstStyle>
          <a:p>
            <a:r>
              <a:rPr lang="en-US" dirty="0" err="1" smtClean="0"/>
              <a:t>Titre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535453"/>
            <a:ext cx="353681" cy="353681"/>
          </a:xfrm>
          <a:prstGeom prst="rect">
            <a:avLst/>
          </a:prstGeom>
          <a:solidFill>
            <a:srgbClr val="F472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74638" y="1554261"/>
            <a:ext cx="11807825" cy="4895329"/>
          </a:xfrm>
          <a:prstGeom prst="rect">
            <a:avLst/>
          </a:prstGeom>
        </p:spPr>
        <p:txBody>
          <a:bodyPr lIns="0"/>
          <a:lstStyle>
            <a:lvl1pPr marL="571500" indent="-504000">
              <a:buFont typeface="Wingdings" panose="05000000000000000000" pitchFamily="2" charset="2"/>
              <a:buChar char="§"/>
              <a:defRPr>
                <a:solidFill>
                  <a:schemeClr val="bg2">
                    <a:lumMod val="50000"/>
                  </a:schemeClr>
                </a:solidFill>
              </a:defRPr>
            </a:lvl1pPr>
            <a:lvl2pPr marL="576000" indent="-504000">
              <a:buFont typeface="Wingdings" panose="05000000000000000000" pitchFamily="2" charset="2"/>
              <a:buChar char="§"/>
              <a:defRPr sz="2800"/>
            </a:lvl2pPr>
            <a:lvl3pPr marL="576000" indent="-504000">
              <a:buFont typeface="Wingdings" panose="05000000000000000000" pitchFamily="2" charset="2"/>
              <a:buChar char="§"/>
              <a:defRPr sz="2400"/>
            </a:lvl3pPr>
            <a:lvl4pPr marL="576000" indent="-504000">
              <a:buFont typeface="Wingdings" panose="05000000000000000000" pitchFamily="2" charset="2"/>
              <a:buChar char="§"/>
              <a:defRPr sz="2000"/>
            </a:lvl4pPr>
            <a:lvl5pPr marL="576000" indent="-504000">
              <a:buFont typeface="Wingdings" panose="05000000000000000000" pitchFamily="2" charset="2"/>
              <a:buChar char="§"/>
              <a:defRPr sz="2000"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274638" y="904974"/>
            <a:ext cx="11888787" cy="443365"/>
          </a:xfrm>
          <a:prstGeom prst="rect">
            <a:avLst/>
          </a:prstGeom>
        </p:spPr>
        <p:txBody>
          <a:bodyPr lIns="324000"/>
          <a:lstStyle>
            <a:lvl1pPr marL="0" indent="0">
              <a:buNone/>
              <a:defRPr sz="32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  <p:grpSp>
        <p:nvGrpSpPr>
          <p:cNvPr id="15" name="Groupe 14"/>
          <p:cNvGrpSpPr/>
          <p:nvPr userDrawn="1"/>
        </p:nvGrpSpPr>
        <p:grpSpPr>
          <a:xfrm>
            <a:off x="6152588" y="6634306"/>
            <a:ext cx="6283887" cy="360219"/>
            <a:chOff x="6152588" y="6634306"/>
            <a:chExt cx="6283887" cy="360219"/>
          </a:xfrm>
        </p:grpSpPr>
        <p:grpSp>
          <p:nvGrpSpPr>
            <p:cNvPr id="16" name="Group 11"/>
            <p:cNvGrpSpPr/>
            <p:nvPr userDrawn="1"/>
          </p:nvGrpSpPr>
          <p:grpSpPr>
            <a:xfrm>
              <a:off x="6152588" y="6634306"/>
              <a:ext cx="6283887" cy="360219"/>
              <a:chOff x="6152588" y="6634306"/>
              <a:chExt cx="6283887" cy="360219"/>
            </a:xfrm>
          </p:grpSpPr>
          <p:sp>
            <p:nvSpPr>
              <p:cNvPr id="18" name="Rectangle 17"/>
              <p:cNvSpPr/>
              <p:nvPr userDrawn="1"/>
            </p:nvSpPr>
            <p:spPr>
              <a:xfrm>
                <a:off x="6589127" y="6634306"/>
                <a:ext cx="5847348" cy="360219"/>
              </a:xfrm>
              <a:prstGeom prst="rect">
                <a:avLst/>
              </a:prstGeom>
              <a:solidFill>
                <a:srgbClr val="EC00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Rectangle 18"/>
              <p:cNvSpPr/>
              <p:nvPr userDrawn="1"/>
            </p:nvSpPr>
            <p:spPr>
              <a:xfrm>
                <a:off x="6152588" y="6640844"/>
                <a:ext cx="353681" cy="353681"/>
              </a:xfrm>
              <a:prstGeom prst="rect">
                <a:avLst/>
              </a:prstGeom>
              <a:solidFill>
                <a:srgbClr val="F472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" name="ZoneTexte 10"/>
              <p:cNvSpPr txBox="1"/>
              <p:nvPr userDrawn="1"/>
            </p:nvSpPr>
            <p:spPr>
              <a:xfrm>
                <a:off x="10250685" y="6665614"/>
                <a:ext cx="16742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 err="1" smtClean="0">
                    <a:solidFill>
                      <a:schemeClr val="bg1"/>
                    </a:solidFill>
                    <a:latin typeface="Segoe Pro Display Light" panose="020B0302040504020203" pitchFamily="34" charset="0"/>
                  </a:rPr>
                  <a:t>tech.days</a:t>
                </a:r>
                <a:r>
                  <a:rPr lang="fr-FR" sz="1400" dirty="0" smtClean="0">
                    <a:solidFill>
                      <a:schemeClr val="bg1"/>
                    </a:solidFill>
                    <a:latin typeface="Segoe Pro Display Light" panose="020B0302040504020203" pitchFamily="34" charset="0"/>
                  </a:rPr>
                  <a:t> tour 2015</a:t>
                </a:r>
                <a:endParaRPr lang="fr-FR" sz="1400" dirty="0">
                  <a:solidFill>
                    <a:schemeClr val="bg1"/>
                  </a:solidFill>
                  <a:latin typeface="Segoe Pro Display Light" panose="020B0302040504020203" pitchFamily="34" charset="0"/>
                </a:endParaRPr>
              </a:p>
            </p:txBody>
          </p:sp>
          <p:sp>
            <p:nvSpPr>
              <p:cNvPr id="21" name="ZoneTexte 11"/>
              <p:cNvSpPr txBox="1"/>
              <p:nvPr userDrawn="1"/>
            </p:nvSpPr>
            <p:spPr>
              <a:xfrm>
                <a:off x="6650285" y="6652969"/>
                <a:ext cx="11592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 smtClean="0">
                    <a:solidFill>
                      <a:schemeClr val="bg1"/>
                    </a:solidFill>
                    <a:latin typeface="Segoe Pro Display Light" panose="020B0302040504020203" pitchFamily="34" charset="0"/>
                  </a:rPr>
                  <a:t>#</a:t>
                </a:r>
                <a:r>
                  <a:rPr lang="fr-FR" sz="1400" dirty="0" err="1" smtClean="0">
                    <a:solidFill>
                      <a:schemeClr val="bg1"/>
                    </a:solidFill>
                    <a:latin typeface="Segoe Pro Display Light" panose="020B0302040504020203" pitchFamily="34" charset="0"/>
                  </a:rPr>
                  <a:t>mstechdays</a:t>
                </a:r>
                <a:endParaRPr lang="fr-FR" sz="1400" dirty="0">
                  <a:solidFill>
                    <a:schemeClr val="bg1"/>
                  </a:solidFill>
                  <a:latin typeface="Segoe Pro Display Light" panose="020B0302040504020203" pitchFamily="34" charset="0"/>
                </a:endParaRPr>
              </a:p>
            </p:txBody>
          </p:sp>
        </p:grpSp>
        <p:pic>
          <p:nvPicPr>
            <p:cNvPr id="17" name="Image 1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78877" y="6722168"/>
              <a:ext cx="199456" cy="207681"/>
            </a:xfrm>
            <a:prstGeom prst="rect">
              <a:avLst/>
            </a:prstGeom>
          </p:spPr>
        </p:pic>
      </p:grpSp>
      <p:sp>
        <p:nvSpPr>
          <p:cNvPr id="22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274639" y="6608466"/>
            <a:ext cx="5727574" cy="360000"/>
          </a:xfrm>
        </p:spPr>
        <p:txBody>
          <a:bodyPr/>
          <a:lstStyle/>
          <a:p>
            <a:r>
              <a:rPr lang="fr-FR" smtClean="0"/>
              <a:t>Titre session pied de page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47091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&amp; sous titre &amp; 2 listes coule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35453"/>
            <a:ext cx="353681" cy="353681"/>
          </a:xfrm>
          <a:prstGeom prst="rect">
            <a:avLst/>
          </a:prstGeom>
          <a:solidFill>
            <a:srgbClr val="F472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274638" y="1552575"/>
            <a:ext cx="5727700" cy="4968875"/>
          </a:xfrm>
          <a:prstGeom prst="rect">
            <a:avLst/>
          </a:prstGeom>
        </p:spPr>
        <p:txBody>
          <a:bodyPr lIns="0"/>
          <a:lstStyle>
            <a:lvl1pPr marL="324000" indent="-324000">
              <a:buFont typeface="Segoe UI Light" panose="020B0502040204020203" pitchFamily="34" charset="0"/>
              <a:buChar char=" "/>
              <a:defRPr>
                <a:solidFill>
                  <a:schemeClr val="bg2">
                    <a:lumMod val="50000"/>
                  </a:schemeClr>
                </a:solidFill>
              </a:defRPr>
            </a:lvl1pPr>
            <a:lvl2pPr marL="324000" indent="-241300">
              <a:buFont typeface="Segoe UI" panose="020B0502040204020203" pitchFamily="34" charset="0"/>
              <a:buChar char=" "/>
              <a:defRPr/>
            </a:lvl2pPr>
            <a:lvl3pPr marL="324000" indent="-228600">
              <a:buFont typeface="Segoe UI" panose="020B0502040204020203" pitchFamily="34" charset="0"/>
              <a:buChar char=" "/>
              <a:defRPr/>
            </a:lvl3pPr>
            <a:lvl4pPr marL="324000" indent="-228600">
              <a:buFont typeface="Segoe UI" panose="020B0502040204020203" pitchFamily="34" charset="0"/>
              <a:buChar char=" "/>
              <a:defRPr/>
            </a:lvl4pPr>
            <a:lvl5pPr marL="324000" indent="-228600">
              <a:buFont typeface="Segoe UI" panose="020B0502040204020203" pitchFamily="34" charset="0"/>
              <a:buChar char=" "/>
              <a:defRPr/>
            </a:lvl5pPr>
          </a:lstStyle>
          <a:p>
            <a:pPr lvl="0"/>
            <a:r>
              <a:rPr lang="en-US" dirty="0" err="1" smtClean="0"/>
              <a:t>Paragraphe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FR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95274"/>
            <a:ext cx="11889564" cy="593860"/>
          </a:xfrm>
        </p:spPr>
        <p:txBody>
          <a:bodyPr lIns="324000" rIns="144000"/>
          <a:lstStyle>
            <a:lvl1pPr>
              <a:defRPr sz="4800"/>
            </a:lvl1pPr>
          </a:lstStyle>
          <a:p>
            <a:r>
              <a:rPr lang="en-US" dirty="0" err="1" smtClean="0"/>
              <a:t>Titre</a:t>
            </a:r>
            <a:endParaRPr lang="en-US" dirty="0"/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274638" y="904974"/>
            <a:ext cx="11888787" cy="443365"/>
          </a:xfrm>
          <a:prstGeom prst="rect">
            <a:avLst/>
          </a:prstGeom>
        </p:spPr>
        <p:txBody>
          <a:bodyPr lIns="324000"/>
          <a:lstStyle>
            <a:lvl1pPr marL="0" indent="0">
              <a:buNone/>
              <a:defRPr sz="32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  <p:sp>
        <p:nvSpPr>
          <p:cNvPr id="19" name="Content Placeholder 4"/>
          <p:cNvSpPr>
            <a:spLocks noGrp="1"/>
          </p:cNvSpPr>
          <p:nvPr>
            <p:ph sz="quarter" idx="16" hasCustomPrompt="1"/>
          </p:nvPr>
        </p:nvSpPr>
        <p:spPr>
          <a:xfrm>
            <a:off x="6400553" y="1552575"/>
            <a:ext cx="5727700" cy="4968875"/>
          </a:xfrm>
          <a:prstGeom prst="rect">
            <a:avLst/>
          </a:prstGeom>
          <a:solidFill>
            <a:srgbClr val="9B4F96"/>
          </a:solidFill>
        </p:spPr>
        <p:txBody>
          <a:bodyPr lIns="0"/>
          <a:lstStyle>
            <a:lvl1pPr marL="324000" indent="-324000">
              <a:buFont typeface="Segoe UI Light" panose="020B0502040204020203" pitchFamily="34" charset="0"/>
              <a:buChar char=" "/>
              <a:defRPr>
                <a:solidFill>
                  <a:schemeClr val="bg1"/>
                </a:solidFill>
              </a:defRPr>
            </a:lvl1pPr>
            <a:lvl2pPr marL="324000" indent="-241300">
              <a:buFont typeface="Segoe UI" panose="020B0502040204020203" pitchFamily="34" charset="0"/>
              <a:buChar char=" "/>
              <a:defRPr>
                <a:solidFill>
                  <a:schemeClr val="bg1"/>
                </a:solidFill>
              </a:defRPr>
            </a:lvl2pPr>
            <a:lvl3pPr marL="324000" indent="-228600">
              <a:buFont typeface="Segoe UI" panose="020B0502040204020203" pitchFamily="34" charset="0"/>
              <a:buChar char=" "/>
              <a:defRPr>
                <a:solidFill>
                  <a:schemeClr val="bg1"/>
                </a:solidFill>
              </a:defRPr>
            </a:lvl3pPr>
            <a:lvl4pPr marL="324000" indent="-228600">
              <a:buFont typeface="Segoe UI" panose="020B0502040204020203" pitchFamily="34" charset="0"/>
              <a:buChar char=" "/>
              <a:defRPr>
                <a:solidFill>
                  <a:schemeClr val="bg1"/>
                </a:solidFill>
              </a:defRPr>
            </a:lvl4pPr>
            <a:lvl5pPr marL="324000" indent="-228600">
              <a:buFont typeface="Segoe UI" panose="020B0502040204020203" pitchFamily="34" charset="0"/>
              <a:buChar char=" 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Paragraphe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FR" dirty="0"/>
          </a:p>
        </p:txBody>
      </p:sp>
      <p:grpSp>
        <p:nvGrpSpPr>
          <p:cNvPr id="15" name="Groupe 14"/>
          <p:cNvGrpSpPr/>
          <p:nvPr userDrawn="1"/>
        </p:nvGrpSpPr>
        <p:grpSpPr>
          <a:xfrm>
            <a:off x="6152588" y="6634306"/>
            <a:ext cx="6283887" cy="360219"/>
            <a:chOff x="6152588" y="6634306"/>
            <a:chExt cx="6283887" cy="360219"/>
          </a:xfrm>
        </p:grpSpPr>
        <p:grpSp>
          <p:nvGrpSpPr>
            <p:cNvPr id="16" name="Group 11"/>
            <p:cNvGrpSpPr/>
            <p:nvPr userDrawn="1"/>
          </p:nvGrpSpPr>
          <p:grpSpPr>
            <a:xfrm>
              <a:off x="6152588" y="6634306"/>
              <a:ext cx="6283887" cy="360219"/>
              <a:chOff x="6152588" y="6634306"/>
              <a:chExt cx="6283887" cy="360219"/>
            </a:xfrm>
          </p:grpSpPr>
          <p:sp>
            <p:nvSpPr>
              <p:cNvPr id="21" name="Rectangle 20"/>
              <p:cNvSpPr/>
              <p:nvPr userDrawn="1"/>
            </p:nvSpPr>
            <p:spPr>
              <a:xfrm>
                <a:off x="6589127" y="6634306"/>
                <a:ext cx="5847348" cy="360219"/>
              </a:xfrm>
              <a:prstGeom prst="rect">
                <a:avLst/>
              </a:prstGeom>
              <a:solidFill>
                <a:srgbClr val="EC00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" name="Rectangle 21"/>
              <p:cNvSpPr/>
              <p:nvPr userDrawn="1"/>
            </p:nvSpPr>
            <p:spPr>
              <a:xfrm>
                <a:off x="6152588" y="6640844"/>
                <a:ext cx="353681" cy="353681"/>
              </a:xfrm>
              <a:prstGeom prst="rect">
                <a:avLst/>
              </a:prstGeom>
              <a:solidFill>
                <a:srgbClr val="F472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3" name="ZoneTexte 10"/>
              <p:cNvSpPr txBox="1"/>
              <p:nvPr userDrawn="1"/>
            </p:nvSpPr>
            <p:spPr>
              <a:xfrm>
                <a:off x="10250685" y="6665614"/>
                <a:ext cx="16742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 err="1" smtClean="0">
                    <a:solidFill>
                      <a:schemeClr val="bg1"/>
                    </a:solidFill>
                    <a:latin typeface="Segoe Pro Display Light" panose="020B0302040504020203" pitchFamily="34" charset="0"/>
                  </a:rPr>
                  <a:t>tech.days</a:t>
                </a:r>
                <a:r>
                  <a:rPr lang="fr-FR" sz="1400" dirty="0" smtClean="0">
                    <a:solidFill>
                      <a:schemeClr val="bg1"/>
                    </a:solidFill>
                    <a:latin typeface="Segoe Pro Display Light" panose="020B0302040504020203" pitchFamily="34" charset="0"/>
                  </a:rPr>
                  <a:t> tour 2015</a:t>
                </a:r>
                <a:endParaRPr lang="fr-FR" sz="1400" dirty="0">
                  <a:solidFill>
                    <a:schemeClr val="bg1"/>
                  </a:solidFill>
                  <a:latin typeface="Segoe Pro Display Light" panose="020B0302040504020203" pitchFamily="34" charset="0"/>
                </a:endParaRPr>
              </a:p>
            </p:txBody>
          </p:sp>
          <p:sp>
            <p:nvSpPr>
              <p:cNvPr id="24" name="ZoneTexte 11"/>
              <p:cNvSpPr txBox="1"/>
              <p:nvPr userDrawn="1"/>
            </p:nvSpPr>
            <p:spPr>
              <a:xfrm>
                <a:off x="6650285" y="6652969"/>
                <a:ext cx="11592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 smtClean="0">
                    <a:solidFill>
                      <a:schemeClr val="bg1"/>
                    </a:solidFill>
                    <a:latin typeface="Segoe Pro Display Light" panose="020B0302040504020203" pitchFamily="34" charset="0"/>
                  </a:rPr>
                  <a:t>#</a:t>
                </a:r>
                <a:r>
                  <a:rPr lang="fr-FR" sz="1400" dirty="0" err="1" smtClean="0">
                    <a:solidFill>
                      <a:schemeClr val="bg1"/>
                    </a:solidFill>
                    <a:latin typeface="Segoe Pro Display Light" panose="020B0302040504020203" pitchFamily="34" charset="0"/>
                  </a:rPr>
                  <a:t>mstechdays</a:t>
                </a:r>
                <a:endParaRPr lang="fr-FR" sz="1400" dirty="0">
                  <a:solidFill>
                    <a:schemeClr val="bg1"/>
                  </a:solidFill>
                  <a:latin typeface="Segoe Pro Display Light" panose="020B0302040504020203" pitchFamily="34" charset="0"/>
                </a:endParaRPr>
              </a:p>
            </p:txBody>
          </p:sp>
        </p:grpSp>
        <p:pic>
          <p:nvPicPr>
            <p:cNvPr id="20" name="Image 1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78877" y="6722168"/>
              <a:ext cx="199456" cy="207681"/>
            </a:xfrm>
            <a:prstGeom prst="rect">
              <a:avLst/>
            </a:prstGeom>
          </p:spPr>
        </p:pic>
      </p:grpSp>
      <p:sp>
        <p:nvSpPr>
          <p:cNvPr id="25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274639" y="6608466"/>
            <a:ext cx="5727574" cy="360000"/>
          </a:xfrm>
        </p:spPr>
        <p:txBody>
          <a:bodyPr/>
          <a:lstStyle/>
          <a:p>
            <a:r>
              <a:rPr lang="fr-FR" smtClean="0"/>
              <a:t>Titre session pied de page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94812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é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35453"/>
            <a:ext cx="353681" cy="353681"/>
          </a:xfrm>
          <a:prstGeom prst="rect">
            <a:avLst/>
          </a:prstGeom>
          <a:solidFill>
            <a:srgbClr val="F472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" y="1913084"/>
            <a:ext cx="5001322" cy="281026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Rectangle 15"/>
          <p:cNvSpPr/>
          <p:nvPr userDrawn="1"/>
        </p:nvSpPr>
        <p:spPr bwMode="auto">
          <a:xfrm>
            <a:off x="4994101" y="1913084"/>
            <a:ext cx="1595026" cy="280831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Freeform 25"/>
          <p:cNvSpPr>
            <a:spLocks noEditPoints="1"/>
          </p:cNvSpPr>
          <p:nvPr userDrawn="1"/>
        </p:nvSpPr>
        <p:spPr bwMode="black">
          <a:xfrm rot="10800000">
            <a:off x="5453340" y="3092405"/>
            <a:ext cx="692889" cy="692889"/>
          </a:xfrm>
          <a:custGeom>
            <a:avLst/>
            <a:gdLst>
              <a:gd name="T0" fmla="*/ 50 w 150"/>
              <a:gd name="T1" fmla="*/ 75 h 150"/>
              <a:gd name="T2" fmla="*/ 90 w 150"/>
              <a:gd name="T3" fmla="*/ 45 h 150"/>
              <a:gd name="T4" fmla="*/ 90 w 150"/>
              <a:gd name="T5" fmla="*/ 105 h 150"/>
              <a:gd name="T6" fmla="*/ 50 w 150"/>
              <a:gd name="T7" fmla="*/ 75 h 150"/>
              <a:gd name="T8" fmla="*/ 75 w 150"/>
              <a:gd name="T9" fmla="*/ 140 h 150"/>
              <a:gd name="T10" fmla="*/ 10 w 150"/>
              <a:gd name="T11" fmla="*/ 75 h 150"/>
              <a:gd name="T12" fmla="*/ 75 w 150"/>
              <a:gd name="T13" fmla="*/ 10 h 150"/>
              <a:gd name="T14" fmla="*/ 140 w 150"/>
              <a:gd name="T15" fmla="*/ 75 h 150"/>
              <a:gd name="T16" fmla="*/ 75 w 150"/>
              <a:gd name="T17" fmla="*/ 140 h 150"/>
              <a:gd name="T18" fmla="*/ 75 w 150"/>
              <a:gd name="T19" fmla="*/ 150 h 150"/>
              <a:gd name="T20" fmla="*/ 150 w 150"/>
              <a:gd name="T21" fmla="*/ 75 h 150"/>
              <a:gd name="T22" fmla="*/ 75 w 150"/>
              <a:gd name="T23" fmla="*/ 0 h 150"/>
              <a:gd name="T24" fmla="*/ 0 w 150"/>
              <a:gd name="T25" fmla="*/ 75 h 150"/>
              <a:gd name="T26" fmla="*/ 75 w 150"/>
              <a:gd name="T27" fmla="*/ 15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0" h="150">
                <a:moveTo>
                  <a:pt x="50" y="75"/>
                </a:moveTo>
                <a:cubicBezTo>
                  <a:pt x="90" y="45"/>
                  <a:pt x="90" y="45"/>
                  <a:pt x="90" y="45"/>
                </a:cubicBezTo>
                <a:cubicBezTo>
                  <a:pt x="90" y="105"/>
                  <a:pt x="90" y="105"/>
                  <a:pt x="90" y="105"/>
                </a:cubicBezTo>
                <a:lnTo>
                  <a:pt x="50" y="75"/>
                </a:lnTo>
                <a:close/>
                <a:moveTo>
                  <a:pt x="75" y="140"/>
                </a:moveTo>
                <a:cubicBezTo>
                  <a:pt x="39" y="140"/>
                  <a:pt x="10" y="111"/>
                  <a:pt x="10" y="75"/>
                </a:cubicBezTo>
                <a:cubicBezTo>
                  <a:pt x="10" y="39"/>
                  <a:pt x="39" y="10"/>
                  <a:pt x="75" y="10"/>
                </a:cubicBezTo>
                <a:cubicBezTo>
                  <a:pt x="111" y="10"/>
                  <a:pt x="140" y="39"/>
                  <a:pt x="140" y="75"/>
                </a:cubicBezTo>
                <a:cubicBezTo>
                  <a:pt x="140" y="111"/>
                  <a:pt x="111" y="140"/>
                  <a:pt x="75" y="140"/>
                </a:cubicBezTo>
                <a:moveTo>
                  <a:pt x="75" y="150"/>
                </a:moveTo>
                <a:cubicBezTo>
                  <a:pt x="116" y="150"/>
                  <a:pt x="150" y="116"/>
                  <a:pt x="150" y="75"/>
                </a:cubicBezTo>
                <a:cubicBezTo>
                  <a:pt x="150" y="34"/>
                  <a:pt x="116" y="0"/>
                  <a:pt x="75" y="0"/>
                </a:cubicBezTo>
                <a:cubicBezTo>
                  <a:pt x="34" y="0"/>
                  <a:pt x="0" y="34"/>
                  <a:pt x="0" y="75"/>
                </a:cubicBezTo>
                <a:cubicBezTo>
                  <a:pt x="0" y="116"/>
                  <a:pt x="34" y="150"/>
                  <a:pt x="75" y="15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3260" tIns="46630" rIns="93260" bIns="46630" numCol="1" anchor="t" anchorCtr="0" compatLnSpc="1">
            <a:prstTxWarp prst="textNoShape">
              <a:avLst/>
            </a:prstTxWarp>
          </a:bodyPr>
          <a:lstStyle/>
          <a:p>
            <a:endParaRPr lang="en-US" sz="1836"/>
          </a:p>
        </p:txBody>
      </p:sp>
      <p:sp>
        <p:nvSpPr>
          <p:cNvPr id="18" name="Rectangle 17"/>
          <p:cNvSpPr/>
          <p:nvPr userDrawn="1"/>
        </p:nvSpPr>
        <p:spPr>
          <a:xfrm>
            <a:off x="6589127" y="1913085"/>
            <a:ext cx="5847348" cy="2808313"/>
          </a:xfrm>
          <a:prstGeom prst="rect">
            <a:avLst/>
          </a:prstGeom>
          <a:solidFill>
            <a:srgbClr val="9B4F9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154863" y="2417763"/>
            <a:ext cx="4679950" cy="155119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Main Video Title</a:t>
            </a:r>
          </a:p>
          <a:p>
            <a:pPr lvl="1"/>
            <a:r>
              <a:rPr lang="en-US" dirty="0" err="1" smtClean="0"/>
              <a:t>SubTitle</a:t>
            </a:r>
            <a:endParaRPr lang="en-US" dirty="0" smtClean="0"/>
          </a:p>
        </p:txBody>
      </p:sp>
      <p:grpSp>
        <p:nvGrpSpPr>
          <p:cNvPr id="20" name="Groupe 19"/>
          <p:cNvGrpSpPr/>
          <p:nvPr userDrawn="1"/>
        </p:nvGrpSpPr>
        <p:grpSpPr>
          <a:xfrm>
            <a:off x="6152588" y="6634306"/>
            <a:ext cx="6283887" cy="360219"/>
            <a:chOff x="6152588" y="6634306"/>
            <a:chExt cx="6283887" cy="360219"/>
          </a:xfrm>
        </p:grpSpPr>
        <p:grpSp>
          <p:nvGrpSpPr>
            <p:cNvPr id="21" name="Group 11"/>
            <p:cNvGrpSpPr/>
            <p:nvPr userDrawn="1"/>
          </p:nvGrpSpPr>
          <p:grpSpPr>
            <a:xfrm>
              <a:off x="6152588" y="6634306"/>
              <a:ext cx="6283887" cy="360219"/>
              <a:chOff x="6152588" y="6634306"/>
              <a:chExt cx="6283887" cy="360219"/>
            </a:xfrm>
          </p:grpSpPr>
          <p:sp>
            <p:nvSpPr>
              <p:cNvPr id="23" name="Rectangle 22"/>
              <p:cNvSpPr/>
              <p:nvPr userDrawn="1"/>
            </p:nvSpPr>
            <p:spPr>
              <a:xfrm>
                <a:off x="6589127" y="6634306"/>
                <a:ext cx="5847348" cy="360219"/>
              </a:xfrm>
              <a:prstGeom prst="rect">
                <a:avLst/>
              </a:prstGeom>
              <a:solidFill>
                <a:srgbClr val="EC00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" name="Rectangle 23"/>
              <p:cNvSpPr/>
              <p:nvPr userDrawn="1"/>
            </p:nvSpPr>
            <p:spPr>
              <a:xfrm>
                <a:off x="6152588" y="6640844"/>
                <a:ext cx="353681" cy="353681"/>
              </a:xfrm>
              <a:prstGeom prst="rect">
                <a:avLst/>
              </a:prstGeom>
              <a:solidFill>
                <a:srgbClr val="F472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" name="ZoneTexte 10"/>
              <p:cNvSpPr txBox="1"/>
              <p:nvPr userDrawn="1"/>
            </p:nvSpPr>
            <p:spPr>
              <a:xfrm>
                <a:off x="10250685" y="6665614"/>
                <a:ext cx="16742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 err="1" smtClean="0">
                    <a:solidFill>
                      <a:schemeClr val="bg1"/>
                    </a:solidFill>
                    <a:latin typeface="Segoe Pro Display Light" panose="020B0302040504020203" pitchFamily="34" charset="0"/>
                  </a:rPr>
                  <a:t>tech.days</a:t>
                </a:r>
                <a:r>
                  <a:rPr lang="fr-FR" sz="1400" dirty="0" smtClean="0">
                    <a:solidFill>
                      <a:schemeClr val="bg1"/>
                    </a:solidFill>
                    <a:latin typeface="Segoe Pro Display Light" panose="020B0302040504020203" pitchFamily="34" charset="0"/>
                  </a:rPr>
                  <a:t> tour 2015</a:t>
                </a:r>
                <a:endParaRPr lang="fr-FR" sz="1400" dirty="0">
                  <a:solidFill>
                    <a:schemeClr val="bg1"/>
                  </a:solidFill>
                  <a:latin typeface="Segoe Pro Display Light" panose="020B0302040504020203" pitchFamily="34" charset="0"/>
                </a:endParaRPr>
              </a:p>
            </p:txBody>
          </p:sp>
          <p:sp>
            <p:nvSpPr>
              <p:cNvPr id="26" name="ZoneTexte 11"/>
              <p:cNvSpPr txBox="1"/>
              <p:nvPr userDrawn="1"/>
            </p:nvSpPr>
            <p:spPr>
              <a:xfrm>
                <a:off x="6650285" y="6652969"/>
                <a:ext cx="11592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 smtClean="0">
                    <a:solidFill>
                      <a:schemeClr val="bg1"/>
                    </a:solidFill>
                    <a:latin typeface="Segoe Pro Display Light" panose="020B0302040504020203" pitchFamily="34" charset="0"/>
                  </a:rPr>
                  <a:t>#</a:t>
                </a:r>
                <a:r>
                  <a:rPr lang="fr-FR" sz="1400" dirty="0" err="1" smtClean="0">
                    <a:solidFill>
                      <a:schemeClr val="bg1"/>
                    </a:solidFill>
                    <a:latin typeface="Segoe Pro Display Light" panose="020B0302040504020203" pitchFamily="34" charset="0"/>
                  </a:rPr>
                  <a:t>mstechdays</a:t>
                </a:r>
                <a:endParaRPr lang="fr-FR" sz="1400" dirty="0">
                  <a:solidFill>
                    <a:schemeClr val="bg1"/>
                  </a:solidFill>
                  <a:latin typeface="Segoe Pro Display Light" panose="020B0302040504020203" pitchFamily="34" charset="0"/>
                </a:endParaRPr>
              </a:p>
            </p:txBody>
          </p:sp>
        </p:grpSp>
        <p:pic>
          <p:nvPicPr>
            <p:cNvPr id="22" name="Image 21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78877" y="6722168"/>
              <a:ext cx="199456" cy="207681"/>
            </a:xfrm>
            <a:prstGeom prst="rect">
              <a:avLst/>
            </a:prstGeom>
          </p:spPr>
        </p:pic>
      </p:grpSp>
      <p:sp>
        <p:nvSpPr>
          <p:cNvPr id="27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274639" y="6608466"/>
            <a:ext cx="5727574" cy="360000"/>
          </a:xfrm>
        </p:spPr>
        <p:txBody>
          <a:bodyPr/>
          <a:lstStyle/>
          <a:p>
            <a:r>
              <a:rPr lang="fr-FR" smtClean="0"/>
              <a:t>Titre session pied de page</a:t>
            </a:r>
            <a:endParaRPr lang="fr-FR" dirty="0"/>
          </a:p>
        </p:txBody>
      </p: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95274"/>
            <a:ext cx="11889564" cy="593860"/>
          </a:xfrm>
        </p:spPr>
        <p:txBody>
          <a:bodyPr lIns="324000" rIns="144000"/>
          <a:lstStyle>
            <a:lvl1pPr>
              <a:defRPr sz="4800"/>
            </a:lvl1pPr>
          </a:lstStyle>
          <a:p>
            <a:r>
              <a:rPr lang="en-US" dirty="0" err="1" smtClean="0"/>
              <a:t>Titre</a:t>
            </a:r>
            <a:endParaRPr lang="en-US" dirty="0"/>
          </a:p>
        </p:txBody>
      </p:sp>
      <p:sp>
        <p:nvSpPr>
          <p:cNvPr id="29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274638" y="904974"/>
            <a:ext cx="11888787" cy="443365"/>
          </a:xfrm>
          <a:prstGeom prst="rect">
            <a:avLst/>
          </a:prstGeom>
        </p:spPr>
        <p:txBody>
          <a:bodyPr lIns="324000"/>
          <a:lstStyle>
            <a:lvl1pPr marL="0" indent="0">
              <a:buNone/>
              <a:defRPr sz="32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62986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9353" y="295274"/>
            <a:ext cx="11889564" cy="593860"/>
          </a:xfrm>
        </p:spPr>
        <p:txBody>
          <a:bodyPr lIns="144000" rIns="144000"/>
          <a:lstStyle>
            <a:lvl1pPr>
              <a:defRPr sz="4800"/>
            </a:lvl1pPr>
          </a:lstStyle>
          <a:p>
            <a:r>
              <a:rPr lang="en-US" dirty="0" err="1" smtClean="0"/>
              <a:t>Titre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535453"/>
            <a:ext cx="353681" cy="353681"/>
          </a:xfrm>
          <a:prstGeom prst="rect">
            <a:avLst/>
          </a:prstGeom>
          <a:solidFill>
            <a:srgbClr val="F472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1" name="Groupe 10"/>
          <p:cNvGrpSpPr/>
          <p:nvPr userDrawn="1"/>
        </p:nvGrpSpPr>
        <p:grpSpPr>
          <a:xfrm>
            <a:off x="6152588" y="6634306"/>
            <a:ext cx="6283887" cy="360219"/>
            <a:chOff x="6152588" y="6634306"/>
            <a:chExt cx="6283887" cy="360219"/>
          </a:xfrm>
        </p:grpSpPr>
        <p:grpSp>
          <p:nvGrpSpPr>
            <p:cNvPr id="13" name="Group 11"/>
            <p:cNvGrpSpPr/>
            <p:nvPr userDrawn="1"/>
          </p:nvGrpSpPr>
          <p:grpSpPr>
            <a:xfrm>
              <a:off x="6152588" y="6634306"/>
              <a:ext cx="6283887" cy="360219"/>
              <a:chOff x="6152588" y="6634306"/>
              <a:chExt cx="6283887" cy="360219"/>
            </a:xfrm>
          </p:grpSpPr>
          <p:sp>
            <p:nvSpPr>
              <p:cNvPr id="16" name="Rectangle 15"/>
              <p:cNvSpPr/>
              <p:nvPr userDrawn="1"/>
            </p:nvSpPr>
            <p:spPr>
              <a:xfrm>
                <a:off x="6589127" y="6634306"/>
                <a:ext cx="5847348" cy="360219"/>
              </a:xfrm>
              <a:prstGeom prst="rect">
                <a:avLst/>
              </a:prstGeom>
              <a:solidFill>
                <a:srgbClr val="EC00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Rectangle 16"/>
              <p:cNvSpPr/>
              <p:nvPr userDrawn="1"/>
            </p:nvSpPr>
            <p:spPr>
              <a:xfrm>
                <a:off x="6152588" y="6640844"/>
                <a:ext cx="353681" cy="353681"/>
              </a:xfrm>
              <a:prstGeom prst="rect">
                <a:avLst/>
              </a:prstGeom>
              <a:solidFill>
                <a:srgbClr val="F472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" name="ZoneTexte 10"/>
              <p:cNvSpPr txBox="1"/>
              <p:nvPr userDrawn="1"/>
            </p:nvSpPr>
            <p:spPr>
              <a:xfrm>
                <a:off x="10250685" y="6665614"/>
                <a:ext cx="16742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 err="1" smtClean="0">
                    <a:solidFill>
                      <a:schemeClr val="bg1"/>
                    </a:solidFill>
                    <a:latin typeface="Segoe Pro Display Light" panose="020B0302040504020203" pitchFamily="34" charset="0"/>
                  </a:rPr>
                  <a:t>tech.days</a:t>
                </a:r>
                <a:r>
                  <a:rPr lang="fr-FR" sz="1400" dirty="0" smtClean="0">
                    <a:solidFill>
                      <a:schemeClr val="bg1"/>
                    </a:solidFill>
                    <a:latin typeface="Segoe Pro Display Light" panose="020B0302040504020203" pitchFamily="34" charset="0"/>
                  </a:rPr>
                  <a:t> tour 2015</a:t>
                </a:r>
                <a:endParaRPr lang="fr-FR" sz="1400" dirty="0">
                  <a:solidFill>
                    <a:schemeClr val="bg1"/>
                  </a:solidFill>
                  <a:latin typeface="Segoe Pro Display Light" panose="020B0302040504020203" pitchFamily="34" charset="0"/>
                </a:endParaRPr>
              </a:p>
            </p:txBody>
          </p:sp>
          <p:sp>
            <p:nvSpPr>
              <p:cNvPr id="19" name="ZoneTexte 11"/>
              <p:cNvSpPr txBox="1"/>
              <p:nvPr userDrawn="1"/>
            </p:nvSpPr>
            <p:spPr>
              <a:xfrm>
                <a:off x="6650285" y="6652969"/>
                <a:ext cx="11592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 smtClean="0">
                    <a:solidFill>
                      <a:schemeClr val="bg1"/>
                    </a:solidFill>
                    <a:latin typeface="Segoe Pro Display Light" panose="020B0302040504020203" pitchFamily="34" charset="0"/>
                  </a:rPr>
                  <a:t>#</a:t>
                </a:r>
                <a:r>
                  <a:rPr lang="fr-FR" sz="1400" dirty="0" err="1" smtClean="0">
                    <a:solidFill>
                      <a:schemeClr val="bg1"/>
                    </a:solidFill>
                    <a:latin typeface="Segoe Pro Display Light" panose="020B0302040504020203" pitchFamily="34" charset="0"/>
                  </a:rPr>
                  <a:t>mstechdays</a:t>
                </a:r>
                <a:endParaRPr lang="fr-FR" sz="1400" dirty="0">
                  <a:solidFill>
                    <a:schemeClr val="bg1"/>
                  </a:solidFill>
                  <a:latin typeface="Segoe Pro Display Light" panose="020B0302040504020203" pitchFamily="34" charset="0"/>
                </a:endParaRPr>
              </a:p>
            </p:txBody>
          </p:sp>
        </p:grpSp>
        <p:pic>
          <p:nvPicPr>
            <p:cNvPr id="15" name="Image 1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78877" y="6722168"/>
              <a:ext cx="199456" cy="207681"/>
            </a:xfrm>
            <a:prstGeom prst="rect">
              <a:avLst/>
            </a:prstGeom>
          </p:spPr>
        </p:pic>
      </p:grpSp>
      <p:sp>
        <p:nvSpPr>
          <p:cNvPr id="12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274639" y="6608466"/>
            <a:ext cx="5727574" cy="360000"/>
          </a:xfrm>
        </p:spPr>
        <p:txBody>
          <a:bodyPr/>
          <a:lstStyle/>
          <a:p>
            <a:r>
              <a:rPr lang="fr-FR" smtClean="0"/>
              <a:t>Titre session pied de page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89415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931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756000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461109" y="3177506"/>
            <a:ext cx="6995160" cy="894134"/>
          </a:xfrm>
          <a:prstGeom prst="rect">
            <a:avLst/>
          </a:prstGeom>
        </p:spPr>
      </p:pic>
      <p:sp>
        <p:nvSpPr>
          <p:cNvPr id="29" name="Footer Placeholder 28"/>
          <p:cNvSpPr>
            <a:spLocks noGrp="1"/>
          </p:cNvSpPr>
          <p:nvPr>
            <p:ph type="ftr" sz="quarter" idx="3"/>
          </p:nvPr>
        </p:nvSpPr>
        <p:spPr>
          <a:xfrm>
            <a:off x="274639" y="6608466"/>
            <a:ext cx="5727574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32742" rtl="0" eaLnBrk="1" latinLnBrk="0" hangingPunct="1">
              <a:defRPr lang="fr-FR" sz="1400" kern="1200" dirty="0">
                <a:solidFill>
                  <a:srgbClr val="EC008C"/>
                </a:solidFill>
                <a:latin typeface="Segoe Pro Display Light" panose="020B0302040504020203" pitchFamily="34" charset="0"/>
                <a:ea typeface="+mn-ea"/>
                <a:cs typeface="+mn-cs"/>
              </a:defRPr>
            </a:lvl1pPr>
          </a:lstStyle>
          <a:p>
            <a:r>
              <a:rPr lang="fr-FR" smtClean="0"/>
              <a:t>Titre session pied de page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5" r:id="rId1"/>
    <p:sldLayoutId id="2147484137" r:id="rId2"/>
    <p:sldLayoutId id="2147484136" r:id="rId3"/>
    <p:sldLayoutId id="2147484152" r:id="rId4"/>
    <p:sldLayoutId id="2147484154" r:id="rId5"/>
    <p:sldLayoutId id="2147484147" r:id="rId6"/>
    <p:sldLayoutId id="2147484149" r:id="rId7"/>
    <p:sldLayoutId id="2147484150" r:id="rId8"/>
    <p:sldLayoutId id="2147484132" r:id="rId9"/>
    <p:sldLayoutId id="2147484139" r:id="rId10"/>
    <p:sldLayoutId id="2147484156" r:id="rId11"/>
  </p:sldLayoutIdLst>
  <p:transition>
    <p:fade/>
  </p:transition>
  <p:timing>
    <p:tnLst>
      <p:par>
        <p:cTn id="1" dur="indefinite" restart="never" nodeType="tmRoot"/>
      </p:par>
    </p:tnLst>
  </p:timing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neotechsolutions/evenements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neotechsolutions/evenements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blogs.msdn.com/b/webdev/archive/2015/03/24/introducing-azure-api-apps.aspx" TargetMode="External"/><Relationship Id="rId3" Type="http://schemas.openxmlformats.org/officeDocument/2006/relationships/hyperlink" Target="https://github.com/neotechsolutions/evenements/tree/master/bdxtechdaystour2015" TargetMode="External"/><Relationship Id="rId7" Type="http://schemas.openxmlformats.org/officeDocument/2006/relationships/hyperlink" Target="http://channel9.msdn.com/Events/Build/2015/2-760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visualstudio.com/en-us/downloads/visual-studio-2015-downloads-vs.aspx" TargetMode="External"/><Relationship Id="rId5" Type="http://schemas.openxmlformats.org/officeDocument/2006/relationships/hyperlink" Target="https://www.youtube.com/watch?v=QpAhXa12xvU" TargetMode="External"/><Relationship Id="rId4" Type="http://schemas.openxmlformats.org/officeDocument/2006/relationships/hyperlink" Target="http://www.asp.net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83494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385589" y="295274"/>
            <a:ext cx="11889564" cy="593860"/>
          </a:xfrm>
        </p:spPr>
        <p:txBody>
          <a:bodyPr/>
          <a:lstStyle/>
          <a:p>
            <a:r>
              <a:rPr lang="fr-FR" dirty="0"/>
              <a:t>CREEZ UNE API WEB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b="1" dirty="0"/>
              <a:t>L'API </a:t>
            </a:r>
            <a:r>
              <a:rPr lang="fr-FR" b="1" dirty="0" err="1"/>
              <a:t>Hour</a:t>
            </a:r>
            <a:r>
              <a:rPr lang="fr-FR" b="1" dirty="0"/>
              <a:t> - Créez une WEB API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Démo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 bwMode="auto">
          <a:xfrm>
            <a:off x="5354141" y="2561158"/>
            <a:ext cx="936104" cy="165618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213" y="5945534"/>
            <a:ext cx="677863" cy="45190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514061" y="5986822"/>
            <a:ext cx="5320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  <a:hlinkClick r:id="rId4"/>
              </a:rPr>
              <a:t>https://github.com/neotechsolutions/evenements</a:t>
            </a: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  <a:hlinkClick r:id="rId4"/>
              </a:rPr>
              <a:t>/</a:t>
            </a:r>
            <a:endParaRPr lang="en-US" dirty="0" smtClean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762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google.fr/url?source=imglanding&amp;ct=img&amp;q=http://doersday.com/images/checklist.jpg&amp;sa=X&amp;ei=NoxxVbeuIsv_UpacgZAK&amp;ved=0CAkQ8wc4Og&amp;usg=AFQjCNEs19mvux-7gjKQqhtf5KABrhdZc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721" y="295274"/>
            <a:ext cx="3740468" cy="3203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TESTEZ VOTRE API</a:t>
            </a:r>
            <a:endParaRPr lang="fr-F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Avec un client REST</a:t>
            </a:r>
          </a:p>
          <a:p>
            <a:endParaRPr lang="fr-FR" dirty="0" smtClean="0"/>
          </a:p>
          <a:p>
            <a:r>
              <a:rPr lang="fr-FR" dirty="0" smtClean="0"/>
              <a:t>Avec une page HTML</a:t>
            </a:r>
          </a:p>
          <a:p>
            <a:pPr marL="1160463" lvl="1"/>
            <a:r>
              <a:rPr lang="fr-FR" dirty="0"/>
              <a:t>Problème de Cross-</a:t>
            </a:r>
            <a:r>
              <a:rPr lang="fr-FR" dirty="0" err="1"/>
              <a:t>Origin</a:t>
            </a:r>
            <a:r>
              <a:rPr lang="fr-FR" dirty="0"/>
              <a:t> Resource </a:t>
            </a:r>
            <a:r>
              <a:rPr lang="fr-FR" dirty="0" smtClean="0"/>
              <a:t>Sharing (CORS)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Des tests d’intégration automatiques grâce à OWIN</a:t>
            </a:r>
          </a:p>
          <a:p>
            <a:endParaRPr lang="fr-F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smtClean="0"/>
              <a:t>Démo</a:t>
            </a:r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b="1" dirty="0"/>
              <a:t>L'API Hour - Créez une WEB API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10533834" y="3372137"/>
            <a:ext cx="1548629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fr-FR" sz="12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© doersday.com</a:t>
            </a:r>
            <a:r>
              <a:rPr lang="fr-FR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/</a:t>
            </a:r>
            <a:endParaRPr lang="fr-FR" sz="12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8263729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385589" y="295274"/>
            <a:ext cx="11889564" cy="593860"/>
          </a:xfrm>
        </p:spPr>
        <p:txBody>
          <a:bodyPr/>
          <a:lstStyle/>
          <a:p>
            <a:r>
              <a:rPr lang="fr-FR" dirty="0" smtClean="0"/>
              <a:t>TESTEZ VOTRE API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b="1" dirty="0"/>
              <a:t>L'API </a:t>
            </a:r>
            <a:r>
              <a:rPr lang="fr-FR" b="1" dirty="0" err="1"/>
              <a:t>Hour</a:t>
            </a:r>
            <a:r>
              <a:rPr lang="fr-FR" b="1" dirty="0"/>
              <a:t> - Créez une WEB API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Démo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 bwMode="auto">
          <a:xfrm>
            <a:off x="5354141" y="2561158"/>
            <a:ext cx="936104" cy="165618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213" y="5945534"/>
            <a:ext cx="677863" cy="45190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514061" y="5986822"/>
            <a:ext cx="5320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  <a:hlinkClick r:id="rId4"/>
              </a:rPr>
              <a:t>https://github.com/neotechsolutions/evenements</a:t>
            </a: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  <a:hlinkClick r:id="rId4"/>
              </a:rPr>
              <a:t>/</a:t>
            </a:r>
            <a:endParaRPr lang="en-US" dirty="0" smtClean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5001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AJOUTEZ DU TEMPS REEL AVEC SIGNALR</a:t>
            </a:r>
            <a:endParaRPr lang="fr-F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Création d’une connexion persistante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lvl="3"/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Le hub permet la communication sur la connexion</a:t>
            </a:r>
            <a:endParaRPr lang="fr-F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b="1" dirty="0"/>
              <a:t>L'API Hour - Créez une WEB API</a:t>
            </a:r>
            <a:endParaRPr lang="fr-FR" dirty="0"/>
          </a:p>
        </p:txBody>
      </p:sp>
      <p:sp>
        <p:nvSpPr>
          <p:cNvPr id="2" name="Flèche droite 1"/>
          <p:cNvSpPr/>
          <p:nvPr/>
        </p:nvSpPr>
        <p:spPr bwMode="auto">
          <a:xfrm>
            <a:off x="1537717" y="2201118"/>
            <a:ext cx="8752654" cy="1008112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2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SignalR</a:t>
            </a:r>
            <a:r>
              <a:rPr lang="fr-FR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Communication </a:t>
            </a:r>
            <a:r>
              <a:rPr lang="fr-FR" sz="2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Fallback</a:t>
            </a:r>
            <a:endParaRPr lang="fr-FR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Rectangle à coins arrondis 2"/>
          <p:cNvSpPr/>
          <p:nvPr/>
        </p:nvSpPr>
        <p:spPr bwMode="auto">
          <a:xfrm>
            <a:off x="1537717" y="3209230"/>
            <a:ext cx="2088232" cy="1009327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 Sockets</a:t>
            </a:r>
          </a:p>
        </p:txBody>
      </p:sp>
      <p:sp>
        <p:nvSpPr>
          <p:cNvPr id="9" name="Rectangle à coins arrondis 8"/>
          <p:cNvSpPr/>
          <p:nvPr/>
        </p:nvSpPr>
        <p:spPr bwMode="auto">
          <a:xfrm>
            <a:off x="3769965" y="3209230"/>
            <a:ext cx="2055910" cy="1009327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Server Sent Events</a:t>
            </a:r>
          </a:p>
        </p:txBody>
      </p:sp>
      <p:sp>
        <p:nvSpPr>
          <p:cNvPr id="10" name="Rectangle à coins arrondis 9"/>
          <p:cNvSpPr/>
          <p:nvPr/>
        </p:nvSpPr>
        <p:spPr bwMode="auto">
          <a:xfrm>
            <a:off x="6002213" y="3209230"/>
            <a:ext cx="2055910" cy="1009327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2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Forever</a:t>
            </a:r>
            <a:r>
              <a:rPr lang="fr-FR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Frames</a:t>
            </a:r>
          </a:p>
        </p:txBody>
      </p:sp>
      <p:sp>
        <p:nvSpPr>
          <p:cNvPr id="11" name="Rectangle à coins arrondis 10"/>
          <p:cNvSpPr/>
          <p:nvPr/>
        </p:nvSpPr>
        <p:spPr bwMode="auto">
          <a:xfrm>
            <a:off x="8234461" y="3209230"/>
            <a:ext cx="2055910" cy="1009327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Long Polling</a:t>
            </a:r>
          </a:p>
        </p:txBody>
      </p:sp>
      <p:sp>
        <p:nvSpPr>
          <p:cNvPr id="13" name="Accolade ouvrante 12"/>
          <p:cNvSpPr/>
          <p:nvPr/>
        </p:nvSpPr>
        <p:spPr>
          <a:xfrm rot="16200000">
            <a:off x="3553333" y="3050321"/>
            <a:ext cx="433263" cy="2911321"/>
          </a:xfrm>
          <a:prstGeom prst="leftBrac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Accolade ouvrante 14"/>
          <p:cNvSpPr/>
          <p:nvPr/>
        </p:nvSpPr>
        <p:spPr>
          <a:xfrm rot="16200000">
            <a:off x="7841491" y="3122330"/>
            <a:ext cx="433263" cy="2911321"/>
          </a:xfrm>
          <a:prstGeom prst="leftBrac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7030168" y="4728161"/>
            <a:ext cx="2599558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fr-FR" b="1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Long HTTP </a:t>
            </a:r>
            <a:r>
              <a:rPr lang="fr-FR" b="1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Requests</a:t>
            </a:r>
            <a:endParaRPr lang="fr-FR" b="1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129009" y="4681904"/>
            <a:ext cx="1153201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fr-FR" b="1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HTML5</a:t>
            </a:r>
          </a:p>
        </p:txBody>
      </p:sp>
    </p:spTree>
    <p:extLst>
      <p:ext uri="{BB962C8B-B14F-4D97-AF65-F5344CB8AC3E}">
        <p14:creationId xmlns:p14="http://schemas.microsoft.com/office/powerpoint/2010/main" val="21241824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HEBERGEMENT ET DEPLOIEMENT</a:t>
            </a:r>
            <a:endParaRPr lang="fr-F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Documentation</a:t>
            </a:r>
          </a:p>
          <a:p>
            <a:endParaRPr lang="fr-FR" smtClean="0"/>
          </a:p>
          <a:p>
            <a:r>
              <a:rPr lang="fr-FR" smtClean="0"/>
              <a:t>On </a:t>
            </a:r>
            <a:r>
              <a:rPr lang="fr-FR" dirty="0" err="1" smtClean="0"/>
              <a:t>premise</a:t>
            </a:r>
            <a:endParaRPr lang="fr-FR" dirty="0" smtClean="0"/>
          </a:p>
          <a:p>
            <a:pPr marL="898525" lvl="1"/>
            <a:r>
              <a:rPr lang="fr-FR" dirty="0" smtClean="0"/>
              <a:t>IIS</a:t>
            </a:r>
          </a:p>
          <a:p>
            <a:pPr marL="898525" lvl="1"/>
            <a:r>
              <a:rPr lang="fr-FR" dirty="0" smtClean="0"/>
              <a:t>Self </a:t>
            </a:r>
            <a:r>
              <a:rPr lang="fr-FR" dirty="0" err="1" smtClean="0"/>
              <a:t>hosted</a:t>
            </a:r>
            <a:endParaRPr lang="fr-FR" dirty="0" smtClean="0"/>
          </a:p>
          <a:p>
            <a:pPr lvl="1"/>
            <a:endParaRPr lang="fr-FR" dirty="0" smtClean="0"/>
          </a:p>
          <a:p>
            <a:r>
              <a:rPr lang="fr-FR" dirty="0" smtClean="0"/>
              <a:t>Azure </a:t>
            </a:r>
            <a:r>
              <a:rPr lang="fr-FR" dirty="0" err="1" smtClean="0"/>
              <a:t>app</a:t>
            </a:r>
            <a:r>
              <a:rPr lang="fr-FR" dirty="0" smtClean="0"/>
              <a:t> services</a:t>
            </a:r>
          </a:p>
          <a:p>
            <a:pPr marL="898525" lvl="1"/>
            <a:r>
              <a:rPr lang="fr-FR" dirty="0" smtClean="0"/>
              <a:t>Démonstration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b="1" dirty="0"/>
              <a:t>L'API Hour - Créez une WEB API</a:t>
            </a:r>
            <a:endParaRPr lang="fr-FR" dirty="0"/>
          </a:p>
        </p:txBody>
      </p:sp>
      <p:pic>
        <p:nvPicPr>
          <p:cNvPr id="1026" name="Picture 2" descr="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51" y="2849190"/>
            <a:ext cx="6408712" cy="353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80781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GERER SON API</a:t>
            </a:r>
            <a:endParaRPr lang="fr-F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4"/>
            <a:endParaRPr lang="fr-FR" dirty="0" smtClean="0"/>
          </a:p>
          <a:p>
            <a:r>
              <a:rPr lang="fr-FR" dirty="0" smtClean="0"/>
              <a:t>Portail de gestion des API</a:t>
            </a:r>
          </a:p>
          <a:p>
            <a:pPr marL="995363" lvl="2"/>
            <a:r>
              <a:rPr lang="fr-FR" dirty="0" smtClean="0"/>
              <a:t>Rewriting d’url, gestion des versions, cache au niveau proxy</a:t>
            </a:r>
          </a:p>
          <a:p>
            <a:endParaRPr lang="fr-FR" dirty="0" smtClean="0"/>
          </a:p>
          <a:p>
            <a:r>
              <a:rPr lang="fr-FR" dirty="0" smtClean="0"/>
              <a:t>Sécuriser l’API / </a:t>
            </a:r>
            <a:r>
              <a:rPr lang="fr-FR" dirty="0" err="1" smtClean="0"/>
              <a:t>Analytics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Permettre l’accès à des tiers</a:t>
            </a:r>
          </a:p>
          <a:p>
            <a:pPr marL="995363" lvl="2"/>
            <a:r>
              <a:rPr lang="fr-FR" dirty="0" smtClean="0"/>
              <a:t>Distribution, portail développeur, bridage nombre de requêtes / fréquence</a:t>
            </a:r>
          </a:p>
          <a:p>
            <a:endParaRPr lang="fr-F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smtClean="0"/>
              <a:t>Avec Azure API Management</a:t>
            </a:r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b="1" dirty="0"/>
              <a:t>L'API Hour - Créez une WEB API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39743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BONUS / TRUCS ET ASTUCES</a:t>
            </a:r>
            <a:endParaRPr lang="fr-F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fr-FR" sz="3200" dirty="0" smtClean="0"/>
              <a:t>Pensez REST</a:t>
            </a:r>
          </a:p>
          <a:p>
            <a:pPr>
              <a:lnSpc>
                <a:spcPct val="120000"/>
              </a:lnSpc>
            </a:pPr>
            <a:r>
              <a:rPr lang="fr-FR" sz="3200" dirty="0" smtClean="0"/>
              <a:t>Gérez les erreurs / Créez </a:t>
            </a:r>
            <a:r>
              <a:rPr lang="fr-FR" sz="3200" dirty="0"/>
              <a:t>des </a:t>
            </a:r>
            <a:r>
              <a:rPr lang="fr-FR" sz="3200" dirty="0" err="1"/>
              <a:t>ActionResult</a:t>
            </a:r>
            <a:endParaRPr lang="fr-FR" sz="3200" dirty="0"/>
          </a:p>
          <a:p>
            <a:pPr>
              <a:lnSpc>
                <a:spcPct val="120000"/>
              </a:lnSpc>
            </a:pPr>
            <a:r>
              <a:rPr lang="fr-FR" sz="3200" dirty="0" smtClean="0"/>
              <a:t>Bien utiliser les codes HTTP</a:t>
            </a:r>
          </a:p>
          <a:p>
            <a:pPr>
              <a:lnSpc>
                <a:spcPct val="120000"/>
              </a:lnSpc>
            </a:pPr>
            <a:r>
              <a:rPr lang="fr-FR" sz="3200" dirty="0" smtClean="0"/>
              <a:t>Utilisez </a:t>
            </a:r>
            <a:r>
              <a:rPr lang="fr-FR" sz="3200" dirty="0"/>
              <a:t>les headers</a:t>
            </a:r>
          </a:p>
          <a:p>
            <a:pPr>
              <a:lnSpc>
                <a:spcPct val="120000"/>
              </a:lnSpc>
            </a:pPr>
            <a:r>
              <a:rPr lang="fr-FR" sz="3200" dirty="0" smtClean="0"/>
              <a:t>Utilisez </a:t>
            </a:r>
            <a:r>
              <a:rPr lang="fr-FR" sz="3200" dirty="0" err="1" smtClean="0"/>
              <a:t>Swagger</a:t>
            </a:r>
            <a:endParaRPr lang="fr-FR" sz="3200" dirty="0" smtClean="0"/>
          </a:p>
          <a:p>
            <a:pPr>
              <a:lnSpc>
                <a:spcPct val="120000"/>
              </a:lnSpc>
            </a:pPr>
            <a:r>
              <a:rPr lang="fr-FR" sz="3200" dirty="0" smtClean="0"/>
              <a:t>N’oubliez pas la pagination</a:t>
            </a:r>
            <a:endParaRPr lang="fr-FR" sz="32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b="1" dirty="0"/>
              <a:t>L'API Hour - Créez une WEB API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89968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sz="3600" dirty="0" smtClean="0"/>
              <a:t>Très simple pour créer une WEB API</a:t>
            </a:r>
          </a:p>
          <a:p>
            <a:pPr marL="1257300" lvl="1" indent="-1157288"/>
            <a:r>
              <a:rPr lang="fr-FR" dirty="0" smtClean="0"/>
              <a:t>Modularité d’ASP.NET 5, </a:t>
            </a:r>
            <a:r>
              <a:rPr lang="fr-FR" dirty="0"/>
              <a:t>p</a:t>
            </a:r>
            <a:r>
              <a:rPr lang="fr-FR" dirty="0" smtClean="0"/>
              <a:t>roductivité C# / Visual Studio</a:t>
            </a:r>
          </a:p>
          <a:p>
            <a:endParaRPr lang="fr-FR" sz="3600" dirty="0" smtClean="0"/>
          </a:p>
          <a:p>
            <a:r>
              <a:rPr lang="fr-FR" sz="3600" dirty="0" smtClean="0"/>
              <a:t>Respect des standards</a:t>
            </a:r>
          </a:p>
          <a:p>
            <a:endParaRPr lang="fr-FR" sz="3600" dirty="0" smtClean="0"/>
          </a:p>
          <a:p>
            <a:r>
              <a:rPr lang="fr-FR" sz="3600" dirty="0" smtClean="0"/>
              <a:t>Utilisation de services annexes facilement (ex : redis)</a:t>
            </a:r>
          </a:p>
          <a:p>
            <a:pPr marL="100700" lvl="1" indent="0">
              <a:buNone/>
            </a:pPr>
            <a:endParaRPr lang="fr-FR" sz="2400" dirty="0" smtClean="0"/>
          </a:p>
          <a:p>
            <a:r>
              <a:rPr lang="fr-FR" sz="3600" dirty="0" smtClean="0"/>
              <a:t>Azure API Management &amp; API APPS pour gérer la distribution</a:t>
            </a:r>
            <a:endParaRPr lang="fr-FR" sz="3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b="1" dirty="0"/>
              <a:t>L'API Hour - Créez une WEB API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83212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Ressources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sz="3200"/>
              <a:t>Code </a:t>
            </a:r>
            <a:r>
              <a:rPr lang="fr-FR" sz="3200" smtClean="0"/>
              <a:t>source des démos </a:t>
            </a:r>
            <a:r>
              <a:rPr lang="fr-FR" sz="3200" dirty="0"/>
              <a:t>: </a:t>
            </a:r>
            <a:r>
              <a:rPr lang="fr-FR" sz="2400" dirty="0">
                <a:hlinkClick r:id="rId3"/>
              </a:rPr>
              <a:t>https://</a:t>
            </a:r>
            <a:r>
              <a:rPr lang="fr-FR" sz="2400" dirty="0" smtClean="0">
                <a:hlinkClick r:id="rId3"/>
              </a:rPr>
              <a:t>github.com/neotechsolutions/evenements/tree/master/bdxtechdaystour2015</a:t>
            </a:r>
            <a:endParaRPr lang="fr-FR" sz="2400" dirty="0"/>
          </a:p>
          <a:p>
            <a:r>
              <a:rPr lang="fr-FR" sz="3200" dirty="0" smtClean="0"/>
              <a:t>ASP.NET </a:t>
            </a:r>
            <a:r>
              <a:rPr lang="fr-FR" sz="3200" dirty="0"/>
              <a:t>: </a:t>
            </a:r>
            <a:r>
              <a:rPr lang="fr-FR" sz="2400" dirty="0">
                <a:hlinkClick r:id="rId4"/>
              </a:rPr>
              <a:t>http://www.asp.net</a:t>
            </a:r>
            <a:r>
              <a:rPr lang="fr-FR" sz="2400" dirty="0" smtClean="0">
                <a:hlinkClick r:id="rId4"/>
              </a:rPr>
              <a:t>/</a:t>
            </a:r>
            <a:endParaRPr lang="fr-FR" sz="2400" dirty="0" smtClean="0"/>
          </a:p>
          <a:p>
            <a:r>
              <a:rPr lang="fr-FR" sz="3200" dirty="0" err="1"/>
              <a:t>RESTful</a:t>
            </a:r>
            <a:r>
              <a:rPr lang="fr-FR" sz="3200" dirty="0"/>
              <a:t> API Design - Second </a:t>
            </a:r>
            <a:r>
              <a:rPr lang="fr-FR" sz="3200" dirty="0" smtClean="0"/>
              <a:t>Edition </a:t>
            </a:r>
            <a:r>
              <a:rPr lang="fr-FR" sz="3200" dirty="0"/>
              <a:t>: </a:t>
            </a:r>
            <a:r>
              <a:rPr lang="fr-FR" sz="2400" dirty="0">
                <a:hlinkClick r:id="rId5"/>
              </a:rPr>
              <a:t>https://</a:t>
            </a:r>
            <a:r>
              <a:rPr lang="fr-FR" sz="2400" dirty="0" smtClean="0">
                <a:hlinkClick r:id="rId5"/>
              </a:rPr>
              <a:t>www.youtube.com/watch?v=QpAhXa12xvU</a:t>
            </a:r>
            <a:r>
              <a:rPr lang="fr-FR" sz="2400" dirty="0" smtClean="0"/>
              <a:t> </a:t>
            </a:r>
            <a:endParaRPr lang="fr-FR" sz="2400" dirty="0"/>
          </a:p>
          <a:p>
            <a:r>
              <a:rPr lang="fr-FR" sz="3200" dirty="0" smtClean="0"/>
              <a:t>Visual </a:t>
            </a:r>
            <a:r>
              <a:rPr lang="fr-FR" sz="3200" dirty="0"/>
              <a:t>Studio 2015 RC : </a:t>
            </a:r>
            <a:r>
              <a:rPr lang="fr-FR" sz="2400" dirty="0">
                <a:hlinkClick r:id="rId6"/>
              </a:rPr>
              <a:t>https://</a:t>
            </a:r>
            <a:r>
              <a:rPr lang="fr-FR" sz="2400" dirty="0" smtClean="0">
                <a:hlinkClick r:id="rId6"/>
              </a:rPr>
              <a:t>www.visualstudio.com/en-us/downloads/visual-studio-2015-downloads-vs.aspx</a:t>
            </a:r>
            <a:endParaRPr lang="fr-FR" sz="2400" dirty="0" smtClean="0"/>
          </a:p>
          <a:p>
            <a:r>
              <a:rPr lang="fr-FR" sz="3200" dirty="0" smtClean="0"/>
              <a:t>Session </a:t>
            </a:r>
            <a:r>
              <a:rPr lang="fr-FR" sz="3200" dirty="0" err="1" smtClean="0"/>
              <a:t>Build</a:t>
            </a:r>
            <a:r>
              <a:rPr lang="fr-FR" sz="3200" dirty="0" smtClean="0"/>
              <a:t> </a:t>
            </a:r>
            <a:r>
              <a:rPr lang="en-US" sz="3200" dirty="0"/>
              <a:t>Azure API Apps for Web, Mobile and Logic </a:t>
            </a:r>
            <a:r>
              <a:rPr lang="en-US" sz="3200" dirty="0" smtClean="0"/>
              <a:t>Apps </a:t>
            </a:r>
            <a:r>
              <a:rPr lang="fr-FR" sz="2400" dirty="0" smtClean="0">
                <a:hlinkClick r:id="rId7"/>
              </a:rPr>
              <a:t>http</a:t>
            </a:r>
            <a:r>
              <a:rPr lang="fr-FR" sz="2400" dirty="0">
                <a:hlinkClick r:id="rId7"/>
              </a:rPr>
              <a:t>://</a:t>
            </a:r>
            <a:r>
              <a:rPr lang="fr-FR" sz="2400" dirty="0" smtClean="0">
                <a:hlinkClick r:id="rId7"/>
              </a:rPr>
              <a:t>channel9.msdn.com/Events/Build/2015/2-760</a:t>
            </a:r>
            <a:r>
              <a:rPr lang="fr-FR" sz="2400" dirty="0" smtClean="0"/>
              <a:t> </a:t>
            </a:r>
          </a:p>
          <a:p>
            <a:r>
              <a:rPr lang="fr-FR" sz="3200" dirty="0" err="1"/>
              <a:t>Introducing</a:t>
            </a:r>
            <a:r>
              <a:rPr lang="fr-FR" sz="3200" dirty="0"/>
              <a:t> Azure API </a:t>
            </a:r>
            <a:r>
              <a:rPr lang="fr-FR" sz="3200" dirty="0" smtClean="0"/>
              <a:t>Apps </a:t>
            </a:r>
            <a:r>
              <a:rPr lang="fr-FR" sz="3200" dirty="0"/>
              <a:t>: </a:t>
            </a:r>
            <a:r>
              <a:rPr lang="fr-FR" sz="2400" dirty="0">
                <a:hlinkClick r:id="rId8"/>
              </a:rPr>
              <a:t>http://</a:t>
            </a:r>
            <a:r>
              <a:rPr lang="fr-FR" sz="2400" dirty="0" smtClean="0">
                <a:hlinkClick r:id="rId8"/>
              </a:rPr>
              <a:t>blogs.msdn.com/b/webdev/archive/2015/03/24/introducing-azure-api-apps.aspx</a:t>
            </a:r>
            <a:r>
              <a:rPr lang="fr-FR" sz="2400" dirty="0" smtClean="0"/>
              <a:t> </a:t>
            </a:r>
            <a:endParaRPr lang="fr-FR" sz="2400" dirty="0"/>
          </a:p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b="1" dirty="0"/>
              <a:t>L'API </a:t>
            </a:r>
            <a:r>
              <a:rPr lang="fr-FR" b="1" dirty="0" err="1"/>
              <a:t>Hour</a:t>
            </a:r>
            <a:r>
              <a:rPr lang="fr-FR" b="1" dirty="0"/>
              <a:t> - Créez une WEB API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04328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385589" y="295274"/>
            <a:ext cx="11889564" cy="593860"/>
          </a:xfrm>
        </p:spPr>
        <p:txBody>
          <a:bodyPr/>
          <a:lstStyle/>
          <a:p>
            <a:r>
              <a:rPr lang="fr-FR" dirty="0" smtClean="0"/>
              <a:t>L’API </a:t>
            </a:r>
            <a:r>
              <a:rPr lang="fr-FR" dirty="0" err="1" smtClean="0"/>
              <a:t>hour</a:t>
            </a:r>
            <a:r>
              <a:rPr lang="fr-FR" smtClean="0"/>
              <a:t> touche à sa fin …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b="1" dirty="0"/>
              <a:t>L'API </a:t>
            </a:r>
            <a:r>
              <a:rPr lang="fr-FR" b="1" dirty="0" err="1"/>
              <a:t>Hour</a:t>
            </a:r>
            <a:r>
              <a:rPr lang="fr-FR" b="1" dirty="0"/>
              <a:t> - Créez une WEB API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Des questions ?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 bwMode="auto">
          <a:xfrm>
            <a:off x="5354141" y="2561158"/>
            <a:ext cx="936104" cy="165618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9834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dirty="0"/>
              <a:t>L'API </a:t>
            </a:r>
            <a:r>
              <a:rPr lang="fr-FR" sz="4000" dirty="0" err="1"/>
              <a:t>Hour</a:t>
            </a:r>
            <a:r>
              <a:rPr lang="fr-FR" sz="4000" dirty="0"/>
              <a:t> avec ASP.NET 5</a:t>
            </a:r>
            <a:br>
              <a:rPr lang="fr-FR" sz="4000" dirty="0"/>
            </a:br>
            <a:r>
              <a:rPr lang="fr-FR" sz="3200" dirty="0"/>
              <a:t>Créez une WEB API</a:t>
            </a:r>
            <a:endParaRPr lang="fr-FR" sz="4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Nicolas HILAIRE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nhilaire@neotech-solutions.fr</a:t>
            </a:r>
          </a:p>
        </p:txBody>
      </p:sp>
    </p:spTree>
    <p:extLst>
      <p:ext uri="{BB962C8B-B14F-4D97-AF65-F5344CB8AC3E}">
        <p14:creationId xmlns:p14="http://schemas.microsoft.com/office/powerpoint/2010/main" val="40220274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72446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endParaRPr lang="fr-FR" sz="34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b="1" dirty="0"/>
              <a:t>L'API Hour - Créez une WEB API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S’il reste du temps 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81832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ALERTE, CA RAME</a:t>
            </a:r>
            <a:endParaRPr lang="fr-F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Un cache REDIS en moins de 5 minutes</a:t>
            </a:r>
          </a:p>
          <a:p>
            <a:pPr marL="993775" lvl="1"/>
            <a:r>
              <a:rPr lang="fr-FR" dirty="0" smtClean="0"/>
              <a:t>Redis As A Service avec Azure : Microsoft Azure Redis</a:t>
            </a:r>
          </a:p>
          <a:p>
            <a:pPr lvl="1"/>
            <a:endParaRPr lang="fr-FR" dirty="0"/>
          </a:p>
          <a:p>
            <a:r>
              <a:rPr lang="fr-FR" dirty="0" smtClean="0"/>
              <a:t>Démo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b="1" dirty="0"/>
              <a:t>L'API Hour - Créez une WEB API</a:t>
            </a:r>
            <a:endParaRPr lang="fr-FR" dirty="0"/>
          </a:p>
        </p:txBody>
      </p:sp>
      <p:pic>
        <p:nvPicPr>
          <p:cNvPr id="1026" name="Picture 2" descr="Redi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8597" y="1552283"/>
            <a:ext cx="2286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2213" y="3341898"/>
            <a:ext cx="4599384" cy="310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903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Agenda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sz="3600" dirty="0" smtClean="0"/>
              <a:t>Une API web et REST</a:t>
            </a:r>
          </a:p>
          <a:p>
            <a:r>
              <a:rPr lang="fr-FR" sz="3600" dirty="0" smtClean="0"/>
              <a:t>Web API et ASP.NET 5</a:t>
            </a:r>
          </a:p>
          <a:p>
            <a:r>
              <a:rPr lang="fr-FR" sz="3600" dirty="0" smtClean="0"/>
              <a:t>Tester une Web API</a:t>
            </a:r>
          </a:p>
          <a:p>
            <a:r>
              <a:rPr lang="fr-FR" sz="3600" dirty="0" smtClean="0"/>
              <a:t>Du temps réel avec </a:t>
            </a:r>
            <a:r>
              <a:rPr lang="fr-FR" sz="3600" dirty="0" err="1" smtClean="0"/>
              <a:t>SignalR</a:t>
            </a:r>
            <a:endParaRPr lang="fr-FR" sz="3600" dirty="0" smtClean="0"/>
          </a:p>
          <a:p>
            <a:r>
              <a:rPr lang="fr-FR" sz="3600" dirty="0" smtClean="0"/>
              <a:t>Documentation, hébergement, déploiement</a:t>
            </a:r>
          </a:p>
          <a:p>
            <a:r>
              <a:rPr lang="fr-FR" sz="3600" dirty="0" smtClean="0"/>
              <a:t>Azure API Management</a:t>
            </a:r>
          </a:p>
          <a:p>
            <a:r>
              <a:rPr lang="fr-FR" sz="3600" dirty="0" smtClean="0"/>
              <a:t>Bonus, trucs et astuces</a:t>
            </a:r>
          </a:p>
          <a:p>
            <a:r>
              <a:rPr lang="fr-FR" sz="3600" dirty="0" smtClean="0"/>
              <a:t>Questions</a:t>
            </a:r>
          </a:p>
          <a:p>
            <a:endParaRPr lang="fr-FR" sz="360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b="1" dirty="0"/>
              <a:t>L'API </a:t>
            </a:r>
            <a:r>
              <a:rPr lang="fr-FR" b="1" dirty="0" err="1"/>
              <a:t>Hour</a:t>
            </a:r>
            <a:r>
              <a:rPr lang="fr-FR" b="1" dirty="0"/>
              <a:t> - Créez une WEB API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4410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Pourquoi développer une API WEB ?</a:t>
            </a:r>
          </a:p>
          <a:p>
            <a:endParaRPr lang="fr-FR" dirty="0" smtClean="0"/>
          </a:p>
          <a:p>
            <a:r>
              <a:rPr lang="fr-FR" dirty="0" err="1" smtClean="0"/>
              <a:t>RESTful</a:t>
            </a:r>
            <a:r>
              <a:rPr lang="fr-FR" dirty="0" smtClean="0"/>
              <a:t> (</a:t>
            </a:r>
            <a:r>
              <a:rPr lang="fr-FR" dirty="0" err="1" smtClean="0"/>
              <a:t>Representational</a:t>
            </a:r>
            <a:r>
              <a:rPr lang="fr-FR" dirty="0" smtClean="0"/>
              <a:t> State Transfer)</a:t>
            </a:r>
          </a:p>
          <a:p>
            <a:pPr lvl="4"/>
            <a:endParaRPr lang="fr-FR" dirty="0" smtClean="0"/>
          </a:p>
          <a:p>
            <a:pPr marL="714375" lvl="1" indent="-614363"/>
            <a:r>
              <a:rPr lang="fr-FR" dirty="0" smtClean="0"/>
              <a:t>Basé sur le protocole HTTP</a:t>
            </a:r>
          </a:p>
          <a:p>
            <a:pPr marL="714375" lvl="1" indent="-614363"/>
            <a:r>
              <a:rPr lang="fr-FR" dirty="0" smtClean="0"/>
              <a:t>Accès à des ressources via une URL</a:t>
            </a:r>
          </a:p>
          <a:p>
            <a:pPr marL="1257300" lvl="2" indent="-1144588"/>
            <a:r>
              <a:rPr lang="fr-FR" dirty="0" smtClean="0"/>
              <a:t>Une URL = une et une seule ressource</a:t>
            </a:r>
          </a:p>
          <a:p>
            <a:pPr marL="1257300" lvl="2" indent="-1144588"/>
            <a:r>
              <a:rPr lang="fr-FR" dirty="0" smtClean="0"/>
              <a:t>Retourne un code de statut et une réponse</a:t>
            </a:r>
          </a:p>
          <a:p>
            <a:pPr marL="714375" lvl="1" indent="-614363"/>
            <a:r>
              <a:rPr lang="fr-FR" dirty="0" smtClean="0"/>
              <a:t>Peut contenir des header HTTP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b="1" dirty="0"/>
              <a:t>L'API Hour - Créez une WEB API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66210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smtClean="0"/>
              <a:t>Ressources et verbes</a:t>
            </a:r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b="1" dirty="0"/>
              <a:t>L'API Hour - Créez une WEB API</a:t>
            </a:r>
            <a:endParaRPr lang="fr-FR" dirty="0"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/>
          </p:nvPr>
        </p:nvGraphicFramePr>
        <p:xfrm>
          <a:off x="529605" y="1825654"/>
          <a:ext cx="11017224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4176464"/>
                <a:gridCol w="2952328"/>
                <a:gridCol w="2088232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Verbe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Description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Caractéristiques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Retour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GET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Obtenir la représentation de</a:t>
                      </a:r>
                      <a:r>
                        <a:rPr lang="fr-FR" baseline="0" dirty="0" smtClean="0"/>
                        <a:t> la ressource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Safe</a:t>
                      </a:r>
                      <a:r>
                        <a:rPr lang="fr-FR" dirty="0" smtClean="0"/>
                        <a:t> / idempotent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200 (OK)</a:t>
                      </a:r>
                    </a:p>
                    <a:p>
                      <a:r>
                        <a:rPr lang="fr-FR" dirty="0" smtClean="0"/>
                        <a:t>301 (</a:t>
                      </a:r>
                      <a:r>
                        <a:rPr lang="fr-FR" dirty="0" err="1" smtClean="0"/>
                        <a:t>Redirect</a:t>
                      </a:r>
                      <a:r>
                        <a:rPr lang="fr-FR" dirty="0" smtClean="0"/>
                        <a:t>)</a:t>
                      </a:r>
                    </a:p>
                    <a:p>
                      <a:r>
                        <a:rPr lang="fr-FR" dirty="0" smtClean="0"/>
                        <a:t>404</a:t>
                      </a:r>
                      <a:r>
                        <a:rPr lang="fr-FR" baseline="0" dirty="0" smtClean="0"/>
                        <a:t> (Not </a:t>
                      </a:r>
                      <a:r>
                        <a:rPr lang="fr-FR" baseline="0" dirty="0" err="1" smtClean="0"/>
                        <a:t>found</a:t>
                      </a:r>
                      <a:r>
                        <a:rPr lang="fr-FR" baseline="0" dirty="0" smtClean="0"/>
                        <a:t>) …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POST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Créer une ressource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Pas </a:t>
                      </a:r>
                      <a:r>
                        <a:rPr lang="fr-FR" dirty="0" err="1" smtClean="0"/>
                        <a:t>safe</a:t>
                      </a:r>
                      <a:r>
                        <a:rPr lang="fr-FR" dirty="0" smtClean="0"/>
                        <a:t>, pas idempotent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201</a:t>
                      </a:r>
                      <a:r>
                        <a:rPr lang="fr-FR" baseline="0" dirty="0" smtClean="0"/>
                        <a:t> (</a:t>
                      </a:r>
                      <a:r>
                        <a:rPr lang="fr-FR" baseline="0" dirty="0" err="1" smtClean="0"/>
                        <a:t>Created</a:t>
                      </a:r>
                      <a:r>
                        <a:rPr lang="fr-FR" baseline="0" dirty="0" smtClean="0"/>
                        <a:t>)</a:t>
                      </a:r>
                    </a:p>
                    <a:p>
                      <a:r>
                        <a:rPr lang="fr-FR" baseline="0" dirty="0" smtClean="0"/>
                        <a:t>202 (</a:t>
                      </a:r>
                      <a:r>
                        <a:rPr lang="fr-FR" baseline="0" dirty="0" err="1" smtClean="0"/>
                        <a:t>Accepted</a:t>
                      </a:r>
                      <a:r>
                        <a:rPr lang="fr-FR" baseline="0" dirty="0" smtClean="0"/>
                        <a:t>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DELETE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Supprimer une ressource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Pas </a:t>
                      </a:r>
                      <a:r>
                        <a:rPr lang="fr-FR" dirty="0" err="1" smtClean="0"/>
                        <a:t>safe</a:t>
                      </a:r>
                      <a:r>
                        <a:rPr lang="fr-FR" dirty="0" smtClean="0"/>
                        <a:t>, mais idempotent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aseline="0" dirty="0" smtClean="0"/>
                        <a:t>200</a:t>
                      </a:r>
                    </a:p>
                    <a:p>
                      <a:pPr marL="0" marR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aseline="0" dirty="0" smtClean="0"/>
                        <a:t>202</a:t>
                      </a:r>
                    </a:p>
                    <a:p>
                      <a:r>
                        <a:rPr lang="fr-FR" dirty="0" smtClean="0"/>
                        <a:t>204</a:t>
                      </a:r>
                      <a:r>
                        <a:rPr lang="fr-FR" baseline="0" dirty="0" smtClean="0"/>
                        <a:t> (No content)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PUT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Remplacer</a:t>
                      </a:r>
                      <a:r>
                        <a:rPr lang="fr-FR" baseline="0" dirty="0" smtClean="0"/>
                        <a:t> une ressource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Pas </a:t>
                      </a:r>
                      <a:r>
                        <a:rPr lang="fr-FR" dirty="0" err="1" smtClean="0"/>
                        <a:t>fafe</a:t>
                      </a:r>
                      <a:r>
                        <a:rPr lang="fr-FR" dirty="0" smtClean="0"/>
                        <a:t>, Idempotent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200</a:t>
                      </a:r>
                    </a:p>
                    <a:p>
                      <a:r>
                        <a:rPr lang="fr-FR" dirty="0" smtClean="0"/>
                        <a:t>204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PATCH *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Modifier une partie de la ressource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Pas </a:t>
                      </a:r>
                      <a:r>
                        <a:rPr lang="fr-FR" dirty="0" err="1" smtClean="0"/>
                        <a:t>safe</a:t>
                      </a:r>
                      <a:r>
                        <a:rPr lang="fr-FR" dirty="0" smtClean="0"/>
                        <a:t>,</a:t>
                      </a:r>
                      <a:r>
                        <a:rPr lang="fr-FR" baseline="0" dirty="0" smtClean="0"/>
                        <a:t> pas idempotent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200</a:t>
                      </a:r>
                    </a:p>
                    <a:p>
                      <a:r>
                        <a:rPr lang="fr-FR" dirty="0" smtClean="0"/>
                        <a:t>204</a:t>
                      </a:r>
                      <a:endParaRPr lang="fr-FR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93626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smtClean="0"/>
              <a:t>Exemples</a:t>
            </a:r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b="1" dirty="0"/>
              <a:t>L'API Hour - Créez une WEB API</a:t>
            </a:r>
            <a:endParaRPr lang="fr-FR" dirty="0"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/>
          </p:nvPr>
        </p:nvGraphicFramePr>
        <p:xfrm>
          <a:off x="493601" y="2489150"/>
          <a:ext cx="1101722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661"/>
                <a:gridCol w="3789067"/>
                <a:gridCol w="4464496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Verbe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Exemple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Description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GET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http://serveur.com/produits 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Obtient</a:t>
                      </a:r>
                      <a:r>
                        <a:rPr lang="fr-FR" baseline="0" dirty="0" smtClean="0"/>
                        <a:t> la liste des produits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GET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http://serveur.com/produits/abc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Obtient le produit abc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POST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http://serveur.com/produits	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Crée un nouveau produit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PATCH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http://serveur.com/produits/abc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Modifie le produit abc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…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…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…</a:t>
                      </a:r>
                      <a:endParaRPr lang="fr-FR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43625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Pensez </a:t>
            </a:r>
            <a:r>
              <a:rPr lang="fr-FR" b="1" dirty="0" err="1" smtClean="0"/>
              <a:t>RESTafarian</a:t>
            </a:r>
            <a:endParaRPr lang="fr-FR" b="1" dirty="0" smtClean="0"/>
          </a:p>
          <a:p>
            <a:pPr lvl="3"/>
            <a:r>
              <a:rPr lang="fr-FR" b="1" dirty="0"/>
              <a:t>http://mikeschinkel.com/blog/whatisarestafarian/</a:t>
            </a:r>
          </a:p>
          <a:p>
            <a:endParaRPr lang="fr-FR" dirty="0" smtClean="0"/>
          </a:p>
          <a:p>
            <a:pPr lvl="1"/>
            <a:r>
              <a:rPr lang="en-US" dirty="0"/>
              <a:t>A </a:t>
            </a:r>
            <a:r>
              <a:rPr lang="en-US" dirty="0" err="1"/>
              <a:t>RESTifarian</a:t>
            </a:r>
            <a:r>
              <a:rPr lang="en-US" dirty="0"/>
              <a:t> is a zealous proponent </a:t>
            </a:r>
            <a:r>
              <a:rPr lang="en-US" dirty="0" smtClean="0"/>
              <a:t>of 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/>
              <a:t>REST software architectural style </a:t>
            </a:r>
            <a:endParaRPr lang="en-US" b="1" dirty="0" smtClean="0"/>
          </a:p>
          <a:p>
            <a:pPr lvl="1"/>
            <a:r>
              <a:rPr lang="en-US" dirty="0" smtClean="0"/>
              <a:t>as </a:t>
            </a:r>
            <a:r>
              <a:rPr lang="en-US" dirty="0"/>
              <a:t>defined by Roy T. Fielding in </a:t>
            </a:r>
            <a:endParaRPr lang="en-US" dirty="0" smtClean="0"/>
          </a:p>
          <a:p>
            <a:pPr lvl="1"/>
            <a:r>
              <a:rPr lang="en-US" dirty="0" smtClean="0"/>
              <a:t>Chapter </a:t>
            </a:r>
            <a:r>
              <a:rPr lang="en-US" dirty="0"/>
              <a:t>5 of his PhD. dissertation </a:t>
            </a:r>
            <a:endParaRPr lang="en-US" dirty="0" smtClean="0"/>
          </a:p>
          <a:p>
            <a:pPr lvl="1"/>
            <a:r>
              <a:rPr lang="en-US" dirty="0" smtClean="0"/>
              <a:t>at </a:t>
            </a:r>
            <a:r>
              <a:rPr lang="en-US" dirty="0" err="1"/>
              <a:t>UCIrvine</a:t>
            </a:r>
            <a:r>
              <a:rPr lang="en-US" dirty="0"/>
              <a:t>. </a:t>
            </a:r>
            <a:endParaRPr lang="fr-FR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10576958" y="5977272"/>
            <a:ext cx="1623119" cy="490411"/>
          </a:xfrm>
        </p:spPr>
        <p:txBody>
          <a:bodyPr/>
          <a:lstStyle/>
          <a:p>
            <a:r>
              <a:rPr lang="fr-FR" sz="1400" dirty="0" smtClean="0"/>
              <a:t>Source : </a:t>
            </a:r>
            <a:r>
              <a:rPr lang="fr-FR" sz="1400" dirty="0" err="1" smtClean="0"/>
              <a:t>bitnative</a:t>
            </a:r>
            <a:endParaRPr lang="fr-FR" sz="14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b="1" dirty="0"/>
              <a:t>L'API Hour - Créez une WEB API</a:t>
            </a:r>
            <a:endParaRPr lang="fr-FR" dirty="0"/>
          </a:p>
        </p:txBody>
      </p:sp>
      <p:pic>
        <p:nvPicPr>
          <p:cNvPr id="1026" name="Picture 2" descr="http://www.bitnative.com/wp-content/uploads/2012/08/restafaria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333" y="1238188"/>
            <a:ext cx="3960440" cy="479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5737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smtClean="0"/>
              <a:t>Code de statut usuels</a:t>
            </a:r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b="1" dirty="0"/>
              <a:t>L'API Hour - Créez une WEB API</a:t>
            </a:r>
            <a:endParaRPr lang="fr-FR" dirty="0"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/>
          </p:nvPr>
        </p:nvGraphicFramePr>
        <p:xfrm>
          <a:off x="385589" y="1409030"/>
          <a:ext cx="10801200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546"/>
                <a:gridCol w="2447902"/>
                <a:gridCol w="6768752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Code statut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Valeur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Description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200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OK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Tout est OK, renvoi la description</a:t>
                      </a:r>
                      <a:r>
                        <a:rPr lang="fr-FR" baseline="0" dirty="0" smtClean="0"/>
                        <a:t> de la ressource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201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Created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Ressource créée, contient le lien vers la nouvelle ressource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202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Accepted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OK (asynchrone)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204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 content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OK, mais rien a dire de plus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301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Moved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permanently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Ressource déplacée, contient l’URI</a:t>
                      </a:r>
                      <a:r>
                        <a:rPr lang="fr-FR" baseline="0" dirty="0" smtClean="0"/>
                        <a:t> du nouvel emplacement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302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Moved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temporarily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Ressource déplacée</a:t>
                      </a:r>
                      <a:r>
                        <a:rPr lang="fr-FR" baseline="0" dirty="0" smtClean="0"/>
                        <a:t> de façon temporaire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400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Bad </a:t>
                      </a:r>
                      <a:r>
                        <a:rPr lang="fr-FR" dirty="0" err="1" smtClean="0"/>
                        <a:t>Request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Syntaxe erronée</a:t>
                      </a:r>
                      <a:r>
                        <a:rPr lang="fr-FR" baseline="0" dirty="0" smtClean="0"/>
                        <a:t>, d</a:t>
                      </a:r>
                      <a:r>
                        <a:rPr lang="fr-FR" dirty="0" smtClean="0"/>
                        <a:t>oit reformuler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401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Unauthorized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Doit fournir</a:t>
                      </a:r>
                      <a:r>
                        <a:rPr lang="fr-FR" baseline="0" dirty="0" smtClean="0"/>
                        <a:t> des informations d’authentification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403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Forbidden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N’a pas le droit d’accéder à la ressource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404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Not </a:t>
                      </a:r>
                      <a:r>
                        <a:rPr lang="fr-FR" dirty="0" err="1" smtClean="0"/>
                        <a:t>found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Ressource introuvable (ou</a:t>
                      </a:r>
                      <a:r>
                        <a:rPr lang="fr-FR" baseline="0" dirty="0" smtClean="0"/>
                        <a:t> l’utilisateur n’a pas le droit d’accéder à la ressource mais on ne veut pas lui dire pourquoi)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409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Conflict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Conflit lors de la mise</a:t>
                      </a:r>
                      <a:r>
                        <a:rPr lang="fr-FR" baseline="0" dirty="0" smtClean="0"/>
                        <a:t> à jour de la ressource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500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Internal</a:t>
                      </a:r>
                      <a:r>
                        <a:rPr lang="fr-FR" dirty="0" smtClean="0"/>
                        <a:t> Server </a:t>
                      </a:r>
                      <a:r>
                        <a:rPr lang="fr-FR" dirty="0" err="1" smtClean="0"/>
                        <a:t>error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Erreur technique</a:t>
                      </a:r>
                      <a:endParaRPr lang="fr-FR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19834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CREEZ UNE API WEB</a:t>
            </a:r>
            <a:endParaRPr lang="fr-F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Avant : ASMX, WCF (SOAP/REST)</a:t>
            </a:r>
          </a:p>
          <a:p>
            <a:endParaRPr lang="fr-FR" dirty="0" smtClean="0"/>
          </a:p>
          <a:p>
            <a:pPr lvl="4"/>
            <a:endParaRPr lang="fr-FR" dirty="0" smtClean="0"/>
          </a:p>
          <a:p>
            <a:r>
              <a:rPr lang="fr-FR" dirty="0" smtClean="0"/>
              <a:t>WEB API : Version 2.2</a:t>
            </a:r>
          </a:p>
          <a:p>
            <a:pPr marL="990600" lvl="1" indent="-890588"/>
            <a:r>
              <a:rPr lang="fr-FR" dirty="0" smtClean="0"/>
              <a:t>Bénéficie de la modularité d’ASP.NET 5</a:t>
            </a:r>
          </a:p>
          <a:p>
            <a:pPr marL="990600" lvl="1" indent="-890588"/>
            <a:r>
              <a:rPr lang="fr-FR" dirty="0"/>
              <a:t>OWIN</a:t>
            </a:r>
          </a:p>
          <a:p>
            <a:pPr marL="990600" lvl="1" indent="-890588"/>
            <a:r>
              <a:rPr lang="fr-FR" dirty="0" smtClean="0"/>
              <a:t>API APPS</a:t>
            </a:r>
          </a:p>
          <a:p>
            <a:r>
              <a:rPr lang="fr-FR" dirty="0" smtClean="0"/>
              <a:t>Basé sur ASP.NET MVC</a:t>
            </a:r>
          </a:p>
          <a:p>
            <a:r>
              <a:rPr lang="fr-FR" dirty="0" smtClean="0"/>
              <a:t>Gère nativement plusieurs formats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smtClean="0"/>
              <a:t>Avec ASP.NET WEB API</a:t>
            </a:r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b="1" dirty="0"/>
              <a:t>L'API Hour - Créez une WEB API</a:t>
            </a:r>
            <a:endParaRPr lang="fr-FR" dirty="0"/>
          </a:p>
        </p:txBody>
      </p:sp>
      <p:pic>
        <p:nvPicPr>
          <p:cNvPr id="1026" name="Picture 2" descr="http://www.google.fr/url?source=imglanding&amp;ct=img&amp;q=http://i2.asp.net/images/ui/asplogo-square.png?cdn_id=2015-05-22-001&amp;sa=X&amp;ei=L99uVazjH4XiUZzagsgG&amp;ved=0CAkQ8wc&amp;usg=AFQjCNGTfHGuyQFnOzvJ69BAvYlTOqMi8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0605" y="295274"/>
            <a:ext cx="23622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10049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 TEMPLATE">
  <a:themeElements>
    <a:clrScheme name="MSVID White and Purple">
      <a:dk1>
        <a:srgbClr val="505050"/>
      </a:dk1>
      <a:lt1>
        <a:srgbClr val="FFFFFF"/>
      </a:lt1>
      <a:dk2>
        <a:srgbClr val="5C2D91"/>
      </a:dk2>
      <a:lt2>
        <a:srgbClr val="E7DCF4"/>
      </a:lt2>
      <a:accent1>
        <a:srgbClr val="5C2D91"/>
      </a:accent1>
      <a:accent2>
        <a:srgbClr val="B4009E"/>
      </a:accent2>
      <a:accent3>
        <a:srgbClr val="32145A"/>
      </a:accent3>
      <a:accent4>
        <a:srgbClr val="0078D7"/>
      </a:accent4>
      <a:accent5>
        <a:srgbClr val="107C10"/>
      </a:accent5>
      <a:accent6>
        <a:srgbClr val="D83B01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chdays_2015_Template.potx" id="{293BF762-E2C3-4507-8317-707D3FD0DC60}" vid="{29672C21-9D79-40DA-B747-46DE817E00B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8FDE1AEFC2724EB5E89BA27808351C" ma:contentTypeVersion="3" ma:contentTypeDescription="Crée un document." ma:contentTypeScope="" ma:versionID="085dc277a44095170efa6388c8b24aa3">
  <xsd:schema xmlns:xsd="http://www.w3.org/2001/XMLSchema" xmlns:xs="http://www.w3.org/2001/XMLSchema" xmlns:p="http://schemas.microsoft.com/office/2006/metadata/properties" xmlns:ns2="aa35d321-db2c-42ab-a621-b5e3f2de858c" targetNamespace="http://schemas.microsoft.com/office/2006/metadata/properties" ma:root="true" ma:fieldsID="d12cec3abe2c5c9d012a9e7c54dec37e" ns2:_="">
    <xsd:import namespace="aa35d321-db2c-42ab-a621-b5e3f2de858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35d321-db2c-42ab-a621-b5e3f2de858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Partage du hachage d’indicateur" ma:internalName="SharingHintHash" ma:readOnly="true">
      <xsd:simpleType>
        <xsd:restriction base="dms:Text"/>
      </xsd:simpleType>
    </xsd:element>
    <xsd:element name="SharedWithDetails" ma:index="10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2D10CB1-522C-43EF-BD47-4A0C01B963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a35d321-db2c-42ab-a621-b5e3f2de85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aa35d321-db2c-42ab-a621-b5e3f2de858c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Techdays_Tour_2015_Template</Template>
  <TotalTime>1421</TotalTime>
  <Words>1854</Words>
  <Application>Microsoft Office PowerPoint</Application>
  <PresentationFormat>Personnalisé</PresentationFormat>
  <Paragraphs>367</Paragraphs>
  <Slides>22</Slides>
  <Notes>19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9" baseType="lpstr">
      <vt:lpstr>Arial</vt:lpstr>
      <vt:lpstr>Calibri</vt:lpstr>
      <vt:lpstr>Segoe Pro Display Light</vt:lpstr>
      <vt:lpstr>Segoe UI</vt:lpstr>
      <vt:lpstr>Segoe UI Light</vt:lpstr>
      <vt:lpstr>Wingdings</vt:lpstr>
      <vt:lpstr>WHITE TEMPLATE</vt:lpstr>
      <vt:lpstr>Présentation PowerPoint</vt:lpstr>
      <vt:lpstr>L'API Hour avec ASP.NET 5 Créez une WEB API</vt:lpstr>
      <vt:lpstr>Agenda</vt:lpstr>
      <vt:lpstr>INTRODUCTION</vt:lpstr>
      <vt:lpstr>INTRODUCTION</vt:lpstr>
      <vt:lpstr>INTRODUCTION</vt:lpstr>
      <vt:lpstr>INTRODUCTION</vt:lpstr>
      <vt:lpstr>INTRODUCTION</vt:lpstr>
      <vt:lpstr>CREEZ UNE API WEB</vt:lpstr>
      <vt:lpstr>CREEZ UNE API WEB</vt:lpstr>
      <vt:lpstr>TESTEZ VOTRE API</vt:lpstr>
      <vt:lpstr>TESTEZ VOTRE API</vt:lpstr>
      <vt:lpstr>AJOUTEZ DU TEMPS REEL AVEC SIGNALR</vt:lpstr>
      <vt:lpstr>HEBERGEMENT ET DEPLOIEMENT</vt:lpstr>
      <vt:lpstr>GERER SON API</vt:lpstr>
      <vt:lpstr>BONUS / TRUCS ET ASTUCES</vt:lpstr>
      <vt:lpstr>CONCLUSION</vt:lpstr>
      <vt:lpstr>Ressources</vt:lpstr>
      <vt:lpstr>L’API hour touche à sa fin …</vt:lpstr>
      <vt:lpstr>Présentation PowerPoint</vt:lpstr>
      <vt:lpstr>S’il reste du temps …</vt:lpstr>
      <vt:lpstr>ALERTE, CA RAME</vt:lpstr>
    </vt:vector>
  </TitlesOfParts>
  <Manager/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>&lt;Speech title here&gt;</dc:subject>
  <dc:creator>Stephane Louge</dc:creator>
  <cp:keywords>MSVID, Brand Guidelines, Branding, Visual Identity, grid</cp:keywords>
  <dc:description>Template: Maryfj_x000d_
Formatting: _x000d_
Audience Type:</dc:description>
  <cp:lastModifiedBy>Nicolas Hilaire</cp:lastModifiedBy>
  <cp:revision>58</cp:revision>
  <dcterms:created xsi:type="dcterms:W3CDTF">2015-05-26T08:12:53Z</dcterms:created>
  <dcterms:modified xsi:type="dcterms:W3CDTF">2015-06-20T19:02:11Z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0x010100038FDE1AEFC2724EB5E89BA27808351C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</Properties>
</file>