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6" autoAdjust="0"/>
    <p:restoredTop sz="94660"/>
  </p:normalViewPr>
  <p:slideViewPr>
    <p:cSldViewPr snapToGrid="0">
      <p:cViewPr>
        <p:scale>
          <a:sx n="150" d="100"/>
          <a:sy n="150" d="100"/>
        </p:scale>
        <p:origin x="240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Shim" userId="399bf9e0-f415-4204-9939-1c2e29eedfd0" providerId="ADAL" clId="{8621D753-3F40-483E-AA2A-32B397E8CADD}"/>
    <pc:docChg chg="modSld">
      <pc:chgData name="Patrick Shim" userId="399bf9e0-f415-4204-9939-1c2e29eedfd0" providerId="ADAL" clId="{8621D753-3F40-483E-AA2A-32B397E8CADD}" dt="2020-08-06T17:01:35.178" v="3" actId="20577"/>
      <pc:docMkLst>
        <pc:docMk/>
      </pc:docMkLst>
      <pc:sldChg chg="modSp mod">
        <pc:chgData name="Patrick Shim" userId="399bf9e0-f415-4204-9939-1c2e29eedfd0" providerId="ADAL" clId="{8621D753-3F40-483E-AA2A-32B397E8CADD}" dt="2020-08-06T17:01:35.178" v="3" actId="20577"/>
        <pc:sldMkLst>
          <pc:docMk/>
          <pc:sldMk cId="1750703410" sldId="256"/>
        </pc:sldMkLst>
        <pc:graphicFrameChg chg="modGraphic">
          <ac:chgData name="Patrick Shim" userId="399bf9e0-f415-4204-9939-1c2e29eedfd0" providerId="ADAL" clId="{8621D753-3F40-483E-AA2A-32B397E8CADD}" dt="2020-08-06T17:01:35.178" v="3" actId="20577"/>
          <ac:graphicFrameMkLst>
            <pc:docMk/>
            <pc:sldMk cId="1750703410" sldId="256"/>
            <ac:graphicFrameMk id="3" creationId="{0AC41550-30B2-420D-A331-986A2E0E499D}"/>
          </ac:graphicFrameMkLst>
        </pc:graphicFrameChg>
        <pc:cxnChg chg="mod">
          <ac:chgData name="Patrick Shim" userId="399bf9e0-f415-4204-9939-1c2e29eedfd0" providerId="ADAL" clId="{8621D753-3F40-483E-AA2A-32B397E8CADD}" dt="2020-08-06T16:49:52.672" v="0" actId="1076"/>
          <ac:cxnSpMkLst>
            <pc:docMk/>
            <pc:sldMk cId="1750703410" sldId="256"/>
            <ac:cxnSpMk id="183" creationId="{E084E6EC-6231-4E47-8FF3-C76DA4535F3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6866-F5AF-487D-B067-F4986912D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4DB52-B0A8-4E1A-98E5-C4F3D16A2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8808-D2FC-4F3A-B065-20E9ED62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C01-08CE-4ABC-B764-B931BA205FC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75A9-B7AC-4F09-9CC5-6FBA3863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D504-378A-48F7-A331-0F63133D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C8F4-DA67-46AB-806F-14B6458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7F2-DAF8-4C0C-9974-9D48A8EF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D2EE1-7620-430A-AD95-A58CD08BB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540F-3620-4017-9947-76C9DDF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C01-08CE-4ABC-B764-B931BA205FC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C4F5-A3A6-4B29-BC3E-6E0787BB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115F5-2B63-4361-8246-75D25A02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C8F4-DA67-46AB-806F-14B6458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1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EB862-9939-488D-9936-149CFD126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2A124-277A-4036-BBD4-0B7E4F6D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AAD9-8C84-4351-9945-CB894050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C01-08CE-4ABC-B764-B931BA205FC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818A-9725-4C04-B89B-4B12F4AF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69C3-4468-47A2-97DD-9FB17E66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C8F4-DA67-46AB-806F-14B6458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6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C202-B338-4E13-9D1A-9DD48434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46AA-567A-483D-AF7A-FA571B5B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90A9-FFC4-4DB9-8FAE-A8616322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C01-08CE-4ABC-B764-B931BA205FC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10C71-1486-4E4D-A215-874AD049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7486-0BBF-4AE4-859F-3EB47DAF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C8F4-DA67-46AB-806F-14B6458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9B95-20FA-4856-8D85-A86FD882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4A40A-8469-4A97-A3B4-9D343EDD3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1F2A-9D45-48D2-A0CE-8535E3B7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C01-08CE-4ABC-B764-B931BA205FC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E993-AFE9-44CD-A08F-0136518C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99814-038F-4428-9CA1-BACD60B3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C8F4-DA67-46AB-806F-14B6458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655D-0E4F-48ED-8EF8-13723635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A7AB-934F-470B-8D04-E819781DC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30537-67BD-4D48-BB37-AE2CD8355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C37E9-BFD6-4CBE-9FFF-6C8CEAE3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C01-08CE-4ABC-B764-B931BA205FC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E39AE-1342-4420-A48B-B4EA64A7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EC7E2-5B54-41D2-BB79-DB7D41C2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C8F4-DA67-46AB-806F-14B6458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89C6-6444-4DC0-8CAA-0735C73C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3F93-9D36-410E-BAEE-B48694DD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57248-AE1A-4C6A-8476-53C17454B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5BD8E-0FA0-45D2-81C8-099BA080C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41CD8-B6B6-4CA7-8B1E-7A436D918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36FE0-A91B-4CCB-96B5-693EAB05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C01-08CE-4ABC-B764-B931BA205FC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DD976-9DA4-429D-B0ED-24B48BCB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323E9-EC3F-4D41-8068-21982B98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C8F4-DA67-46AB-806F-14B6458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4419-F454-45BE-8E71-5E7FF80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B08BD-C195-49E4-83A6-B50E815A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C01-08CE-4ABC-B764-B931BA205FC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EB6A0-A162-4922-82A3-9613B0B9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CC40C-093F-4004-9667-83C8DCF8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C8F4-DA67-46AB-806F-14B6458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CC93F-3A64-49AD-9146-8B430EE7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C01-08CE-4ABC-B764-B931BA205FC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1AF3F-FBC6-49E5-9D54-5B25EB89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DB15-1FCA-4D04-AC80-6D9D0DE8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C8F4-DA67-46AB-806F-14B6458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7894-ED5F-4FB8-B485-28CCDEC1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1635-2CFA-4401-8F2E-27C01B4B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06EC1-7744-4B88-882B-5C5BA39BE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DF14D-AD7F-4217-AC5B-2CD955FC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C01-08CE-4ABC-B764-B931BA205FC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6A24-9710-471D-983B-99385A05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F666A-AF5B-486A-B2DD-531E9342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C8F4-DA67-46AB-806F-14B6458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8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71B0-BE2C-41F0-884B-853D91A9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65854-7C57-4E65-84FB-559B50CF9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ACA1E-A0D8-488B-A144-666E6B03B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9056-131F-4465-805D-081911B6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C01-08CE-4ABC-B764-B931BA205FC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228E5-CD76-444B-A5BC-45A4468D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DF9BE-C0F5-44C2-99A7-5432ED2E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C8F4-DA67-46AB-806F-14B6458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4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94D88-B6F7-4E4D-A52F-BCB4C187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857A2-D780-4D3F-B62E-8DBB0FC5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D9F6-7C9D-4918-91FA-EF3A9D072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EC01-08CE-4ABC-B764-B931BA205FC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A003-0421-4600-A002-95F409300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F880-5713-4432-A4FA-DFD8C458E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C8F4-DA67-46AB-806F-14B6458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: Folded Corner 158">
            <a:extLst>
              <a:ext uri="{FF2B5EF4-FFF2-40B4-BE49-F238E27FC236}">
                <a16:creationId xmlns:a16="http://schemas.microsoft.com/office/drawing/2014/main" id="{AB877814-C7B6-416B-A652-F02B09683692}"/>
              </a:ext>
            </a:extLst>
          </p:cNvPr>
          <p:cNvSpPr/>
          <p:nvPr/>
        </p:nvSpPr>
        <p:spPr>
          <a:xfrm>
            <a:off x="10394954" y="2444743"/>
            <a:ext cx="1212398" cy="64184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vm_configuration.ps1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Install File Services…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Windows Firewalls…..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0" name="Rectangle: Folded Corner 189">
            <a:extLst>
              <a:ext uri="{FF2B5EF4-FFF2-40B4-BE49-F238E27FC236}">
                <a16:creationId xmlns:a16="http://schemas.microsoft.com/office/drawing/2014/main" id="{DEC2790D-C5C5-42F3-BC90-16B306FCCAEA}"/>
              </a:ext>
            </a:extLst>
          </p:cNvPr>
          <p:cNvSpPr/>
          <p:nvPr/>
        </p:nvSpPr>
        <p:spPr>
          <a:xfrm>
            <a:off x="8789379" y="4859571"/>
            <a:ext cx="1720382" cy="1836823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mscs_configuration.ps1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686956-BC09-4A12-A49D-8A933D9E71AD}"/>
              </a:ext>
            </a:extLst>
          </p:cNvPr>
          <p:cNvSpPr/>
          <p:nvPr/>
        </p:nvSpPr>
        <p:spPr>
          <a:xfrm>
            <a:off x="2666999" y="1370998"/>
            <a:ext cx="4255465" cy="34775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C41550-30B2-420D-A331-986A2E0E4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766875"/>
              </p:ext>
            </p:extLst>
          </p:nvPr>
        </p:nvGraphicFramePr>
        <p:xfrm>
          <a:off x="304688" y="5337948"/>
          <a:ext cx="6617776" cy="1186809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64118">
                  <a:extLst>
                    <a:ext uri="{9D8B030D-6E8A-4147-A177-3AD203B41FA5}">
                      <a16:colId xmlns:a16="http://schemas.microsoft.com/office/drawing/2014/main" val="1763891794"/>
                    </a:ext>
                  </a:extLst>
                </a:gridCol>
                <a:gridCol w="1127330">
                  <a:extLst>
                    <a:ext uri="{9D8B030D-6E8A-4147-A177-3AD203B41FA5}">
                      <a16:colId xmlns:a16="http://schemas.microsoft.com/office/drawing/2014/main" val="346823709"/>
                    </a:ext>
                  </a:extLst>
                </a:gridCol>
                <a:gridCol w="653607">
                  <a:extLst>
                    <a:ext uri="{9D8B030D-6E8A-4147-A177-3AD203B41FA5}">
                      <a16:colId xmlns:a16="http://schemas.microsoft.com/office/drawing/2014/main" val="885257252"/>
                    </a:ext>
                  </a:extLst>
                </a:gridCol>
                <a:gridCol w="857860">
                  <a:extLst>
                    <a:ext uri="{9D8B030D-6E8A-4147-A177-3AD203B41FA5}">
                      <a16:colId xmlns:a16="http://schemas.microsoft.com/office/drawing/2014/main" val="2544341567"/>
                    </a:ext>
                  </a:extLst>
                </a:gridCol>
                <a:gridCol w="857860">
                  <a:extLst>
                    <a:ext uri="{9D8B030D-6E8A-4147-A177-3AD203B41FA5}">
                      <a16:colId xmlns:a16="http://schemas.microsoft.com/office/drawing/2014/main" val="2449850961"/>
                    </a:ext>
                  </a:extLst>
                </a:gridCol>
                <a:gridCol w="1457001">
                  <a:extLst>
                    <a:ext uri="{9D8B030D-6E8A-4147-A177-3AD203B41FA5}">
                      <a16:colId xmlns:a16="http://schemas.microsoft.com/office/drawing/2014/main" val="4234055808"/>
                    </a:ext>
                  </a:extLst>
                </a:gridCol>
              </a:tblGrid>
              <a:tr h="15102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Asset Name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Asset Type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IP Address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IP Address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Misc.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7079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Azure Load Balancer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mscs-ilb-01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192.168.1.101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인터널 </a:t>
                      </a:r>
                      <a:r>
                        <a:rPr lang="en-US" altLang="ko-KR" sz="900" b="0" i="0" u="none" strike="noStrike" dirty="0">
                          <a:effectLst/>
                          <a:latin typeface="Arial" panose="020B0604020202020204" pitchFamily="34" charset="0"/>
                        </a:rPr>
                        <a:t>/ Probe: TCP59998</a:t>
                      </a:r>
                      <a:endParaRPr lang="ko-KR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767443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 Controller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mscs-asd-01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Ds32v3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192.168.1.11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192.168.2.11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가상머신</a:t>
                      </a:r>
                      <a:endParaRPr lang="ko-KR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952168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MSCS Node 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mscs-asd-02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Ds32v3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192.168.1.12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192.168.2.12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가상머신</a:t>
                      </a:r>
                      <a:endParaRPr lang="ko-KR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286369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MSCS Node 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mscs-asd-03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Ds32v3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192.168.1.13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192.168.2.13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가상머신</a:t>
                      </a:r>
                      <a:endParaRPr lang="ko-KR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578575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Station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mscs-asd-04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Ds32v3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192.168.1.14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192.168.2.14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가상머신</a:t>
                      </a:r>
                      <a:endParaRPr lang="ko-KR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184101"/>
                  </a:ext>
                </a:extLst>
              </a:tr>
              <a:tr h="13779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MSCS Cluster IP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-cluster 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192.168.1.10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클러스터 가상 주소</a:t>
                      </a:r>
                      <a:endParaRPr lang="ko-KR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336702"/>
                  </a:ext>
                </a:extLst>
              </a:tr>
              <a:tr h="1517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Service Client Access Point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-files-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smb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192.168.1.101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파일서비스 가상주소</a:t>
                      </a:r>
                      <a:endParaRPr lang="ko-KR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74787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7DFB3662-37CC-4BBB-A4A3-8DF63789517A}"/>
              </a:ext>
            </a:extLst>
          </p:cNvPr>
          <p:cNvSpPr/>
          <p:nvPr/>
        </p:nvSpPr>
        <p:spPr>
          <a:xfrm>
            <a:off x="4352301" y="3117548"/>
            <a:ext cx="971230" cy="1782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>
              <a:spcBef>
                <a:spcPts val="0"/>
              </a:spcBef>
              <a:spcAft>
                <a:spcPts val="0"/>
              </a:spcAft>
            </a:pPr>
            <a:r>
              <a:rPr lang="en-US" sz="6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MSCS File Service (SMB)</a:t>
            </a:r>
            <a:endParaRPr lang="en-US" sz="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A6E1BA-D898-468B-B183-684A245B452A}"/>
              </a:ext>
            </a:extLst>
          </p:cNvPr>
          <p:cNvSpPr/>
          <p:nvPr/>
        </p:nvSpPr>
        <p:spPr>
          <a:xfrm>
            <a:off x="4203776" y="1547490"/>
            <a:ext cx="1268281" cy="178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FE: 192.168.1.101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C595F7-7509-4C3A-A0DD-884F93A5D1FE}"/>
              </a:ext>
            </a:extLst>
          </p:cNvPr>
          <p:cNvSpPr/>
          <p:nvPr/>
        </p:nvSpPr>
        <p:spPr>
          <a:xfrm>
            <a:off x="4203776" y="1725721"/>
            <a:ext cx="1268282" cy="6836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</a:rPr>
              <a:t>LB: mscs_lib_01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HA Ports: 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Session Persistence: None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TCP Reset: Disabled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Floating IP (DSR): 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Implicit Output Rule: YES</a:t>
            </a:r>
            <a:endParaRPr lang="en-US" sz="7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58819D-5BDE-456D-A531-172CE2ADEEA0}"/>
              </a:ext>
            </a:extLst>
          </p:cNvPr>
          <p:cNvSpPr/>
          <p:nvPr/>
        </p:nvSpPr>
        <p:spPr>
          <a:xfrm>
            <a:off x="4203776" y="2404904"/>
            <a:ext cx="1268281" cy="178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BE: mscs-asd-02, mscs-asd-03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172A1B-575E-493B-9933-8921A710AF43}"/>
              </a:ext>
            </a:extLst>
          </p:cNvPr>
          <p:cNvSpPr/>
          <p:nvPr/>
        </p:nvSpPr>
        <p:spPr>
          <a:xfrm>
            <a:off x="5472062" y="3115789"/>
            <a:ext cx="1268276" cy="5249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VM #2: mscs-asd-03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OS: Windows 2016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VM Type: Ds32V3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HT: OFF</a:t>
            </a:r>
            <a:endParaRPr lang="en-US" sz="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777130-C148-402C-B892-42C134AA5F40}"/>
              </a:ext>
            </a:extLst>
          </p:cNvPr>
          <p:cNvSpPr/>
          <p:nvPr/>
        </p:nvSpPr>
        <p:spPr>
          <a:xfrm>
            <a:off x="5472057" y="3640716"/>
            <a:ext cx="1268276" cy="158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192.168.2.13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9EBFE9-676C-437F-A2AF-D3C704FB4156}"/>
              </a:ext>
            </a:extLst>
          </p:cNvPr>
          <p:cNvSpPr/>
          <p:nvPr/>
        </p:nvSpPr>
        <p:spPr>
          <a:xfrm>
            <a:off x="5472058" y="2957087"/>
            <a:ext cx="1268276" cy="158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192.168.1.13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2053CC1-FA6C-4E7D-A092-3044BA069BC6}"/>
              </a:ext>
            </a:extLst>
          </p:cNvPr>
          <p:cNvCxnSpPr>
            <a:stCxn id="37" idx="3"/>
            <a:endCxn id="47" idx="0"/>
          </p:cNvCxnSpPr>
          <p:nvPr/>
        </p:nvCxnSpPr>
        <p:spPr>
          <a:xfrm>
            <a:off x="5472058" y="2067536"/>
            <a:ext cx="634138" cy="889551"/>
          </a:xfrm>
          <a:prstGeom prst="bentConnector2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7723B7B-383F-4974-B106-57942934A408}"/>
              </a:ext>
            </a:extLst>
          </p:cNvPr>
          <p:cNvCxnSpPr>
            <a:stCxn id="37" idx="1"/>
            <a:endCxn id="41" idx="0"/>
          </p:cNvCxnSpPr>
          <p:nvPr/>
        </p:nvCxnSpPr>
        <p:spPr>
          <a:xfrm rot="10800000" flipV="1">
            <a:off x="3569634" y="2067536"/>
            <a:ext cx="634142" cy="889550"/>
          </a:xfrm>
          <a:prstGeom prst="bentConnector2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58937C8-022B-4220-9176-A7A196663C1C}"/>
              </a:ext>
            </a:extLst>
          </p:cNvPr>
          <p:cNvSpPr/>
          <p:nvPr/>
        </p:nvSpPr>
        <p:spPr>
          <a:xfrm>
            <a:off x="4352301" y="3289135"/>
            <a:ext cx="971230" cy="1782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192.168.1.101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4B932EC-066C-4EA6-9C77-15DD7C41AD14}"/>
              </a:ext>
            </a:extLst>
          </p:cNvPr>
          <p:cNvCxnSpPr>
            <a:stCxn id="56" idx="3"/>
            <a:endCxn id="48" idx="1"/>
          </p:cNvCxnSpPr>
          <p:nvPr/>
        </p:nvCxnSpPr>
        <p:spPr>
          <a:xfrm>
            <a:off x="5323531" y="3378251"/>
            <a:ext cx="148531" cy="2"/>
          </a:xfrm>
          <a:prstGeom prst="bentConnector3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8411C53-3800-4CE9-AD29-04D02CB2857F}"/>
              </a:ext>
            </a:extLst>
          </p:cNvPr>
          <p:cNvSpPr/>
          <p:nvPr/>
        </p:nvSpPr>
        <p:spPr>
          <a:xfrm>
            <a:off x="4352301" y="3467365"/>
            <a:ext cx="971230" cy="1782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\\192.168.1.101\shared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EDEEA-3585-4264-B37B-AD579380B0C4}"/>
              </a:ext>
            </a:extLst>
          </p:cNvPr>
          <p:cNvSpPr/>
          <p:nvPr/>
        </p:nvSpPr>
        <p:spPr>
          <a:xfrm>
            <a:off x="1984291" y="1723795"/>
            <a:ext cx="1268276" cy="4340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DC: mscs-asd-01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OS: Windows 2016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VM Type: Ds32V3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HT: OFF</a:t>
            </a:r>
            <a:endParaRPr lang="en-US" sz="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E24941-09A6-4964-B53F-7ABACD489C02}"/>
              </a:ext>
            </a:extLst>
          </p:cNvPr>
          <p:cNvSpPr/>
          <p:nvPr/>
        </p:nvSpPr>
        <p:spPr>
          <a:xfrm>
            <a:off x="1984291" y="2157799"/>
            <a:ext cx="1268276" cy="158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Domain Name: </a:t>
            </a:r>
            <a:r>
              <a:rPr lang="en-US" sz="700" dirty="0">
                <a:solidFill>
                  <a:schemeClr val="tx1"/>
                </a:solidFill>
              </a:rPr>
              <a:t>ASDTEST.CO.KR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DD95A6-86C7-47C5-9807-C4C9F6F90A8A}"/>
              </a:ext>
            </a:extLst>
          </p:cNvPr>
          <p:cNvSpPr/>
          <p:nvPr/>
        </p:nvSpPr>
        <p:spPr>
          <a:xfrm>
            <a:off x="1984291" y="1565091"/>
            <a:ext cx="1268276" cy="156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192.168.1.11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5E0F8C3-8F0E-4716-B62E-E85B824E7D6D}"/>
              </a:ext>
            </a:extLst>
          </p:cNvPr>
          <p:cNvCxnSpPr>
            <a:cxnSpLocks/>
          </p:cNvCxnSpPr>
          <p:nvPr/>
        </p:nvCxnSpPr>
        <p:spPr>
          <a:xfrm>
            <a:off x="3252567" y="2068844"/>
            <a:ext cx="185199" cy="1020860"/>
          </a:xfrm>
          <a:prstGeom prst="bentConnector2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CCCAEE9-6491-4152-B6E8-DEFB957A895E}"/>
              </a:ext>
            </a:extLst>
          </p:cNvPr>
          <p:cNvSpPr/>
          <p:nvPr/>
        </p:nvSpPr>
        <p:spPr>
          <a:xfrm>
            <a:off x="2935500" y="3115788"/>
            <a:ext cx="1268276" cy="5249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VM #1: mscs-asd-02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OS: Windows 2016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VM Type: Ds32V3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HT: OFF</a:t>
            </a:r>
            <a:endParaRPr lang="en-US" sz="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4F1D75-5BEA-4960-8E56-06EDE7A6E993}"/>
              </a:ext>
            </a:extLst>
          </p:cNvPr>
          <p:cNvSpPr/>
          <p:nvPr/>
        </p:nvSpPr>
        <p:spPr>
          <a:xfrm>
            <a:off x="2935495" y="3640715"/>
            <a:ext cx="1268276" cy="158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192.168.2.12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58C110-4423-4F23-A752-3E47528987C7}"/>
              </a:ext>
            </a:extLst>
          </p:cNvPr>
          <p:cNvSpPr/>
          <p:nvPr/>
        </p:nvSpPr>
        <p:spPr>
          <a:xfrm>
            <a:off x="2935496" y="2957086"/>
            <a:ext cx="1268276" cy="158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192.168.1.12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BB977AE-D996-419E-BD23-2129F68F5507}"/>
              </a:ext>
            </a:extLst>
          </p:cNvPr>
          <p:cNvCxnSpPr>
            <a:stCxn id="56" idx="1"/>
            <a:endCxn id="7" idx="3"/>
          </p:cNvCxnSpPr>
          <p:nvPr/>
        </p:nvCxnSpPr>
        <p:spPr>
          <a:xfrm rot="10800000" flipV="1">
            <a:off x="4203777" y="3378250"/>
            <a:ext cx="148525" cy="1"/>
          </a:xfrm>
          <a:prstGeom prst="bentConnector3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49D538F-BB8D-4E8D-A193-ED58E08FCBA3}"/>
              </a:ext>
            </a:extLst>
          </p:cNvPr>
          <p:cNvSpPr/>
          <p:nvPr/>
        </p:nvSpPr>
        <p:spPr>
          <a:xfrm>
            <a:off x="3989827" y="4151707"/>
            <a:ext cx="1696177" cy="390889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Azure Shared Disk</a:t>
            </a: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MaxShare</a:t>
            </a:r>
            <a:r>
              <a:rPr lang="en-US" sz="600" dirty="0">
                <a:solidFill>
                  <a:schemeClr val="tx1"/>
                </a:solidFill>
              </a:rPr>
              <a:t> = 2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5A8FBAB-7FD7-4EE2-98FE-E1255962F7AE}"/>
              </a:ext>
            </a:extLst>
          </p:cNvPr>
          <p:cNvCxnSpPr>
            <a:stCxn id="13" idx="2"/>
            <a:endCxn id="87" idx="1"/>
          </p:cNvCxnSpPr>
          <p:nvPr/>
        </p:nvCxnSpPr>
        <p:spPr>
          <a:xfrm rot="16200000" flipH="1">
            <a:off x="3505863" y="3863188"/>
            <a:ext cx="547734" cy="420194"/>
          </a:xfrm>
          <a:prstGeom prst="bentConnector2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EA1082E-6080-4697-A805-B622202C3F56}"/>
              </a:ext>
            </a:extLst>
          </p:cNvPr>
          <p:cNvCxnSpPr>
            <a:cxnSpLocks/>
            <a:stCxn id="49" idx="2"/>
            <a:endCxn id="87" idx="3"/>
          </p:cNvCxnSpPr>
          <p:nvPr/>
        </p:nvCxnSpPr>
        <p:spPr>
          <a:xfrm rot="5400000">
            <a:off x="5622234" y="3863190"/>
            <a:ext cx="547733" cy="420191"/>
          </a:xfrm>
          <a:prstGeom prst="bentConnector2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グラフィックス 3">
            <a:extLst>
              <a:ext uri="{FF2B5EF4-FFF2-40B4-BE49-F238E27FC236}">
                <a16:creationId xmlns:a16="http://schemas.microsoft.com/office/drawing/2014/main" id="{19F73BC1-9AA4-4CBA-8BD8-2F3CB77AB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7515" y="1420685"/>
            <a:ext cx="240000" cy="24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8" name="グラフィックス 3">
            <a:extLst>
              <a:ext uri="{FF2B5EF4-FFF2-40B4-BE49-F238E27FC236}">
                <a16:creationId xmlns:a16="http://schemas.microsoft.com/office/drawing/2014/main" id="{68790C3F-0072-41C5-828E-A8A78E04E9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2058" y="2825211"/>
            <a:ext cx="240000" cy="24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0" name="グラフィックス 3">
            <a:extLst>
              <a:ext uri="{FF2B5EF4-FFF2-40B4-BE49-F238E27FC236}">
                <a16:creationId xmlns:a16="http://schemas.microsoft.com/office/drawing/2014/main" id="{756C2416-F1A6-405D-A03B-35BECF981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233" y="2837085"/>
            <a:ext cx="240000" cy="24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" name="グラフィックス 416">
            <a:extLst>
              <a:ext uri="{FF2B5EF4-FFF2-40B4-BE49-F238E27FC236}">
                <a16:creationId xmlns:a16="http://schemas.microsoft.com/office/drawing/2014/main" id="{EEAFC20C-977E-4160-80EC-A85E292DF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3771" y="1417332"/>
            <a:ext cx="240000" cy="24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D37AEBB-B06C-43EB-BA95-256A0A39342E}"/>
              </a:ext>
            </a:extLst>
          </p:cNvPr>
          <p:cNvGrpSpPr/>
          <p:nvPr/>
        </p:nvGrpSpPr>
        <p:grpSpPr>
          <a:xfrm>
            <a:off x="137731" y="2846588"/>
            <a:ext cx="1106359" cy="1063324"/>
            <a:chOff x="6025433" y="1677761"/>
            <a:chExt cx="1106359" cy="10633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0FB95E-F4E1-46A7-9E71-5308CE37472B}"/>
                </a:ext>
              </a:extLst>
            </p:cNvPr>
            <p:cNvSpPr/>
            <p:nvPr/>
          </p:nvSpPr>
          <p:spPr>
            <a:xfrm>
              <a:off x="6178626" y="1975994"/>
              <a:ext cx="953166" cy="178231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192.168.1.14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381154-2793-49E5-988E-A0579094F824}"/>
                </a:ext>
              </a:extLst>
            </p:cNvPr>
            <p:cNvSpPr/>
            <p:nvPr/>
          </p:nvSpPr>
          <p:spPr>
            <a:xfrm>
              <a:off x="6178626" y="1797762"/>
              <a:ext cx="953166" cy="1782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>
                <a:spcBef>
                  <a:spcPts val="0"/>
                </a:spcBef>
                <a:spcAft>
                  <a:spcPts val="0"/>
                </a:spcAft>
              </a:pPr>
              <a:r>
                <a:rPr lang="en-US" sz="700" b="0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mscs-asd-04 (TEST)</a:t>
              </a:r>
              <a:endParaRPr lang="en-US" sz="7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62B5B1-BC7B-4DE3-88E7-52DBB53A4B52}"/>
                </a:ext>
              </a:extLst>
            </p:cNvPr>
            <p:cNvSpPr/>
            <p:nvPr/>
          </p:nvSpPr>
          <p:spPr>
            <a:xfrm>
              <a:off x="6178625" y="2154225"/>
              <a:ext cx="953167" cy="178231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192.168.2.14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0C730C-D18E-4116-950D-CE65F481EF68}"/>
                </a:ext>
              </a:extLst>
            </p:cNvPr>
            <p:cNvSpPr/>
            <p:nvPr/>
          </p:nvSpPr>
          <p:spPr>
            <a:xfrm>
              <a:off x="6178625" y="2332457"/>
              <a:ext cx="953167" cy="408628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Windows 2016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Ds32V3 (32 Core)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Hyper Threading: ON</a:t>
              </a:r>
            </a:p>
          </p:txBody>
        </p:sp>
        <p:pic>
          <p:nvPicPr>
            <p:cNvPr id="104" name="グラフィックス 3">
              <a:extLst>
                <a:ext uri="{FF2B5EF4-FFF2-40B4-BE49-F238E27FC236}">
                  <a16:creationId xmlns:a16="http://schemas.microsoft.com/office/drawing/2014/main" id="{20F84C7D-E085-4FE7-A538-A99316E3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25433" y="1677761"/>
              <a:ext cx="240000" cy="240000"/>
            </a:xfrm>
            <a:prstGeom prst="rect">
              <a:avLst/>
            </a:prstGeom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DD0E2E3-0C38-4FF9-993A-5CA61FC327D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244090" y="3412168"/>
            <a:ext cx="16914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E6C9B85-8000-451E-8E25-6B8B741650D8}"/>
              </a:ext>
            </a:extLst>
          </p:cNvPr>
          <p:cNvSpPr txBox="1"/>
          <p:nvPr/>
        </p:nvSpPr>
        <p:spPr>
          <a:xfrm>
            <a:off x="5050366" y="1350655"/>
            <a:ext cx="1872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Microsoft Cluster Service (192.168.1.10)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E41BE4F-78AC-4BE4-B111-05DB0131A892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rot="5400000">
            <a:off x="4570711" y="2850341"/>
            <a:ext cx="53441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2C36819-4A16-49B2-B4C2-A247ADB87CD3}"/>
              </a:ext>
            </a:extLst>
          </p:cNvPr>
          <p:cNvSpPr txBox="1"/>
          <p:nvPr/>
        </p:nvSpPr>
        <p:spPr>
          <a:xfrm rot="5400000">
            <a:off x="4529466" y="2720469"/>
            <a:ext cx="6168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TCP Probe: </a:t>
            </a:r>
          </a:p>
          <a:p>
            <a:r>
              <a:rPr lang="en-US" sz="700" dirty="0"/>
              <a:t>59998</a:t>
            </a:r>
          </a:p>
        </p:txBody>
      </p:sp>
      <p:pic>
        <p:nvPicPr>
          <p:cNvPr id="117" name="グラフィックス 414">
            <a:extLst>
              <a:ext uri="{FF2B5EF4-FFF2-40B4-BE49-F238E27FC236}">
                <a16:creationId xmlns:a16="http://schemas.microsoft.com/office/drawing/2014/main" id="{042857D7-E8B1-4525-8678-A8CC12144D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5779" y="4668549"/>
            <a:ext cx="154907" cy="154907"/>
          </a:xfrm>
          <a:prstGeom prst="rect">
            <a:avLst/>
          </a:prstGeom>
        </p:spPr>
      </p:pic>
      <p:sp>
        <p:nvSpPr>
          <p:cNvPr id="119" name="テキスト ボックス 424">
            <a:extLst>
              <a:ext uri="{FF2B5EF4-FFF2-40B4-BE49-F238E27FC236}">
                <a16:creationId xmlns:a16="http://schemas.microsoft.com/office/drawing/2014/main" id="{C97B7E95-4410-4461-A2D9-EEF8FE68DC11}"/>
              </a:ext>
            </a:extLst>
          </p:cNvPr>
          <p:cNvSpPr txBox="1"/>
          <p:nvPr/>
        </p:nvSpPr>
        <p:spPr>
          <a:xfrm>
            <a:off x="2852809" y="4653669"/>
            <a:ext cx="9140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Virtual Network</a:t>
            </a:r>
            <a:endParaRPr lang="ja-JP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21" name="正方形/長方形 525">
            <a:extLst>
              <a:ext uri="{FF2B5EF4-FFF2-40B4-BE49-F238E27FC236}">
                <a16:creationId xmlns:a16="http://schemas.microsoft.com/office/drawing/2014/main" id="{519E504C-FBBC-496C-A35F-8B1004C417BD}"/>
              </a:ext>
            </a:extLst>
          </p:cNvPr>
          <p:cNvSpPr/>
          <p:nvPr/>
        </p:nvSpPr>
        <p:spPr>
          <a:xfrm>
            <a:off x="3594092" y="4658162"/>
            <a:ext cx="717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Security Center</a:t>
            </a:r>
          </a:p>
        </p:txBody>
      </p:sp>
      <p:pic>
        <p:nvPicPr>
          <p:cNvPr id="123" name="グラフィックス 526">
            <a:extLst>
              <a:ext uri="{FF2B5EF4-FFF2-40B4-BE49-F238E27FC236}">
                <a16:creationId xmlns:a16="http://schemas.microsoft.com/office/drawing/2014/main" id="{CC656FE1-2ED7-4123-9F57-0E3A420202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6151" y="4657887"/>
            <a:ext cx="154485" cy="15448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3823D9A-E562-4F45-9525-989148DA1213}"/>
              </a:ext>
            </a:extLst>
          </p:cNvPr>
          <p:cNvSpPr txBox="1"/>
          <p:nvPr/>
        </p:nvSpPr>
        <p:spPr>
          <a:xfrm>
            <a:off x="1466918" y="3258278"/>
            <a:ext cx="12000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SMB</a:t>
            </a:r>
            <a:r>
              <a:rPr lang="en-US" sz="600" dirty="0"/>
              <a:t> (Server Message Block) </a:t>
            </a:r>
            <a:r>
              <a:rPr lang="en-US" sz="700" dirty="0"/>
              <a:t>(//192.168.1.101/shared)</a:t>
            </a:r>
          </a:p>
        </p:txBody>
      </p:sp>
      <p:sp>
        <p:nvSpPr>
          <p:cNvPr id="127" name="正方形/長方形 242">
            <a:extLst>
              <a:ext uri="{FF2B5EF4-FFF2-40B4-BE49-F238E27FC236}">
                <a16:creationId xmlns:a16="http://schemas.microsoft.com/office/drawing/2014/main" id="{3F50F515-105C-4BD5-A2DA-C9A6C46B5BA5}"/>
              </a:ext>
            </a:extLst>
          </p:cNvPr>
          <p:cNvSpPr/>
          <p:nvPr/>
        </p:nvSpPr>
        <p:spPr>
          <a:xfrm>
            <a:off x="41569" y="31369"/>
            <a:ext cx="12116559" cy="702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9" name="テキスト ボックス 244">
            <a:extLst>
              <a:ext uri="{FF2B5EF4-FFF2-40B4-BE49-F238E27FC236}">
                <a16:creationId xmlns:a16="http://schemas.microsoft.com/office/drawing/2014/main" id="{3A6E8350-F198-46C6-9B9F-4EB2EFD18EBA}"/>
              </a:ext>
            </a:extLst>
          </p:cNvPr>
          <p:cNvSpPr txBox="1"/>
          <p:nvPr/>
        </p:nvSpPr>
        <p:spPr>
          <a:xfrm>
            <a:off x="105834" y="185565"/>
            <a:ext cx="1105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2400" dirty="0">
                <a:solidFill>
                  <a:prstClr val="white"/>
                </a:solidFill>
                <a:latin typeface="Segoe UI" panose="020B0502040204020203" pitchFamily="34" charset="0"/>
                <a:ea typeface="Yu Gothic UI Semilight" panose="020B0400000000000000" pitchFamily="50" charset="-128"/>
                <a:cs typeface="Segoe UI" panose="020B0502040204020203" pitchFamily="34" charset="0"/>
              </a:rPr>
              <a:t>Microsoft Cluster Service Using Azure Shared Disk - </a:t>
            </a:r>
            <a:r>
              <a:rPr lang="en-US" altLang="ja-JP" dirty="0">
                <a:solidFill>
                  <a:prstClr val="white"/>
                </a:solidFill>
                <a:latin typeface="Segoe UI" panose="020B0502040204020203" pitchFamily="34" charset="0"/>
                <a:ea typeface="Yu Gothic UI Semilight" panose="020B0400000000000000" pitchFamily="50" charset="-128"/>
                <a:cs typeface="Segoe UI" panose="020B0502040204020203" pitchFamily="34" charset="0"/>
              </a:rPr>
              <a:t>Storage Solution Guide for Qlik Sense </a:t>
            </a:r>
            <a:endParaRPr lang="ja-JP" altLang="en-US" dirty="0">
              <a:solidFill>
                <a:prstClr val="white"/>
              </a:solidFill>
              <a:latin typeface="Segoe UI" panose="020B0502040204020203" pitchFamily="34" charset="0"/>
              <a:ea typeface="Yu Gothic UI Semilight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77E4369-8A93-4685-B16C-9A2FCFBB586D}"/>
              </a:ext>
            </a:extLst>
          </p:cNvPr>
          <p:cNvSpPr txBox="1"/>
          <p:nvPr/>
        </p:nvSpPr>
        <p:spPr>
          <a:xfrm>
            <a:off x="41570" y="985976"/>
            <a:ext cx="5823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 Environment Architecture for Azure Shared Disk (P70 – Premium) with MSCS on Azure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C417122-0F5A-4B1A-9213-270D5DF69F6D}"/>
              </a:ext>
            </a:extLst>
          </p:cNvPr>
          <p:cNvCxnSpPr/>
          <p:nvPr/>
        </p:nvCxnSpPr>
        <p:spPr>
          <a:xfrm>
            <a:off x="7323667" y="1254864"/>
            <a:ext cx="0" cy="5018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45FF827-D113-4C68-91E2-9656A4EFBA27}"/>
              </a:ext>
            </a:extLst>
          </p:cNvPr>
          <p:cNvSpPr txBox="1"/>
          <p:nvPr/>
        </p:nvSpPr>
        <p:spPr>
          <a:xfrm>
            <a:off x="7342206" y="2270911"/>
            <a:ext cx="1754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of PowerShell Script</a:t>
            </a:r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E9BFE66B-EC07-4E0E-B07E-6C14AEF09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752878"/>
              </p:ext>
            </p:extLst>
          </p:nvPr>
        </p:nvGraphicFramePr>
        <p:xfrm>
          <a:off x="7560728" y="1355072"/>
          <a:ext cx="4406906" cy="81725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79605">
                  <a:extLst>
                    <a:ext uri="{9D8B030D-6E8A-4147-A177-3AD203B41FA5}">
                      <a16:colId xmlns:a16="http://schemas.microsoft.com/office/drawing/2014/main" val="77016403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069402920"/>
                    </a:ext>
                  </a:extLst>
                </a:gridCol>
                <a:gridCol w="2006601">
                  <a:extLst>
                    <a:ext uri="{9D8B030D-6E8A-4147-A177-3AD203B41FA5}">
                      <a16:colId xmlns:a16="http://schemas.microsoft.com/office/drawing/2014/main" val="461516562"/>
                    </a:ext>
                  </a:extLst>
                </a:gridCol>
              </a:tblGrid>
              <a:tr h="16288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File Name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Description Misc.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93703"/>
                  </a:ext>
                </a:extLst>
              </a:tr>
              <a:tr h="16288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mscs_with_asd_premium.ps1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script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32628"/>
                  </a:ext>
                </a:extLst>
              </a:tr>
              <a:tr h="16288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dc_configuration.ps1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Post-Installation script (on Blob)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145613"/>
                  </a:ext>
                </a:extLst>
              </a:tr>
              <a:tr h="1009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vm_configuration.ps1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Post-configuration script (on Blob)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888104"/>
                  </a:ext>
                </a:extLst>
              </a:tr>
              <a:tr h="1009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mscs_configuration.ps1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MSCS configuration script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571060"/>
                  </a:ext>
                </a:extLst>
              </a:tr>
            </a:tbl>
          </a:graphicData>
        </a:graphic>
      </p:graphicFrame>
      <p:sp>
        <p:nvSpPr>
          <p:cNvPr id="149" name="Rectangle: Folded Corner 148">
            <a:extLst>
              <a:ext uri="{FF2B5EF4-FFF2-40B4-BE49-F238E27FC236}">
                <a16:creationId xmlns:a16="http://schemas.microsoft.com/office/drawing/2014/main" id="{8D0597FA-3E6B-48FB-8B04-5BFD01C62E20}"/>
              </a:ext>
            </a:extLst>
          </p:cNvPr>
          <p:cNvSpPr/>
          <p:nvPr/>
        </p:nvSpPr>
        <p:spPr>
          <a:xfrm>
            <a:off x="7636964" y="2803989"/>
            <a:ext cx="1165197" cy="125002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mscs_with_asd_premium.ps1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VNET creation…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IP creation…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VM creation…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Domain Controller …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Firewall Setting …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706522B-7165-4697-B337-EA7632FEE64B}"/>
              </a:ext>
            </a:extLst>
          </p:cNvPr>
          <p:cNvSpPr txBox="1"/>
          <p:nvPr/>
        </p:nvSpPr>
        <p:spPr>
          <a:xfrm>
            <a:off x="7395343" y="992466"/>
            <a:ext cx="1073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Script Content</a:t>
            </a:r>
          </a:p>
        </p:txBody>
      </p:sp>
      <p:sp>
        <p:nvSpPr>
          <p:cNvPr id="155" name="Rectangle: Folded Corner 154">
            <a:extLst>
              <a:ext uri="{FF2B5EF4-FFF2-40B4-BE49-F238E27FC236}">
                <a16:creationId xmlns:a16="http://schemas.microsoft.com/office/drawing/2014/main" id="{EC071874-9BA5-4B48-9DA0-B3FA4EE0DCE5}"/>
              </a:ext>
            </a:extLst>
          </p:cNvPr>
          <p:cNvSpPr/>
          <p:nvPr/>
        </p:nvSpPr>
        <p:spPr>
          <a:xfrm>
            <a:off x="10172705" y="2787155"/>
            <a:ext cx="1212398" cy="6418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dc_configuration.ps1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Installs Domain Controller…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Promote…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Reboot…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F79F5A4C-0F8E-4D2A-9E31-E10E17035D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3882" y="2837085"/>
            <a:ext cx="359019" cy="296333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9E496E4-8F30-4812-89F3-C35C45F64D25}"/>
              </a:ext>
            </a:extLst>
          </p:cNvPr>
          <p:cNvCxnSpPr/>
          <p:nvPr/>
        </p:nvCxnSpPr>
        <p:spPr>
          <a:xfrm>
            <a:off x="8857190" y="2857425"/>
            <a:ext cx="1002239" cy="11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B0A7804-A96F-45C1-910F-E62E0C71BD14}"/>
              </a:ext>
            </a:extLst>
          </p:cNvPr>
          <p:cNvCxnSpPr>
            <a:cxnSpLocks/>
          </p:cNvCxnSpPr>
          <p:nvPr/>
        </p:nvCxnSpPr>
        <p:spPr>
          <a:xfrm flipH="1">
            <a:off x="8857190" y="3086588"/>
            <a:ext cx="951443" cy="1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5765B41-D1AE-4159-96F1-2FA5E7F58158}"/>
              </a:ext>
            </a:extLst>
          </p:cNvPr>
          <p:cNvCxnSpPr>
            <a:cxnSpLocks/>
          </p:cNvCxnSpPr>
          <p:nvPr/>
        </p:nvCxnSpPr>
        <p:spPr>
          <a:xfrm>
            <a:off x="8857190" y="3594031"/>
            <a:ext cx="1002239" cy="11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9D5CAD4-47AC-4D30-A728-12233E939BAD}"/>
              </a:ext>
            </a:extLst>
          </p:cNvPr>
          <p:cNvCxnSpPr>
            <a:cxnSpLocks/>
          </p:cNvCxnSpPr>
          <p:nvPr/>
        </p:nvCxnSpPr>
        <p:spPr>
          <a:xfrm flipH="1">
            <a:off x="8858786" y="3799418"/>
            <a:ext cx="951443" cy="1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826566B-88DF-439F-ABDA-9C407E9BF3B3}"/>
              </a:ext>
            </a:extLst>
          </p:cNvPr>
          <p:cNvSpPr txBox="1"/>
          <p:nvPr/>
        </p:nvSpPr>
        <p:spPr>
          <a:xfrm>
            <a:off x="9808633" y="3082989"/>
            <a:ext cx="52573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Azure Blob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84E6EC-6231-4E47-8FF3-C76DA4535F38}"/>
              </a:ext>
            </a:extLst>
          </p:cNvPr>
          <p:cNvCxnSpPr>
            <a:cxnSpLocks/>
          </p:cNvCxnSpPr>
          <p:nvPr/>
        </p:nvCxnSpPr>
        <p:spPr>
          <a:xfrm>
            <a:off x="7380412" y="4280391"/>
            <a:ext cx="4761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3EDF505-4C3E-4C4B-BA60-5C5C61527CA1}"/>
              </a:ext>
            </a:extLst>
          </p:cNvPr>
          <p:cNvSpPr txBox="1"/>
          <p:nvPr/>
        </p:nvSpPr>
        <p:spPr>
          <a:xfrm>
            <a:off x="7395343" y="4431243"/>
            <a:ext cx="278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Cluster Service with PowerShell</a:t>
            </a:r>
          </a:p>
        </p:txBody>
      </p:sp>
      <p:pic>
        <p:nvPicPr>
          <p:cNvPr id="210" name="グラフィックス 3">
            <a:extLst>
              <a:ext uri="{FF2B5EF4-FFF2-40B4-BE49-F238E27FC236}">
                <a16:creationId xmlns:a16="http://schemas.microsoft.com/office/drawing/2014/main" id="{1EE679B3-7D80-412A-8A5D-6D43D5417C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443" y="4798047"/>
            <a:ext cx="240000" cy="24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977C0BD8-C768-425A-B178-13669FEB4158}"/>
              </a:ext>
            </a:extLst>
          </p:cNvPr>
          <p:cNvSpPr txBox="1"/>
          <p:nvPr/>
        </p:nvSpPr>
        <p:spPr>
          <a:xfrm>
            <a:off x="8818740" y="4993775"/>
            <a:ext cx="172038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" dirty="0"/>
              <a:t> </a:t>
            </a:r>
            <a:r>
              <a:rPr lang="en-US" sz="400" dirty="0">
                <a:solidFill>
                  <a:srgbClr val="0000FF"/>
                </a:solidFill>
                <a:latin typeface="Lucida Console" panose="020B0609040504020204" pitchFamily="49" charset="0"/>
              </a:rPr>
              <a:t>New-Cluster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` </a:t>
            </a:r>
          </a:p>
          <a:p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mscs</a:t>
            </a:r>
            <a:r>
              <a:rPr lang="en-US" sz="400" dirty="0">
                <a:solidFill>
                  <a:srgbClr val="8A2BE2"/>
                </a:solidFill>
                <a:latin typeface="Lucida Console" panose="020B0609040504020204" pitchFamily="49" charset="0"/>
              </a:rPr>
              <a:t>-</a:t>
            </a:r>
            <a:r>
              <a:rPr lang="en-US" sz="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asd</a:t>
            </a:r>
            <a:r>
              <a:rPr lang="en-US" sz="400" dirty="0">
                <a:solidFill>
                  <a:srgbClr val="8A2BE2"/>
                </a:solidFill>
                <a:latin typeface="Lucida Console" panose="020B0609040504020204" pitchFamily="49" charset="0"/>
              </a:rPr>
              <a:t>-cluster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` </a:t>
            </a:r>
          </a:p>
          <a:p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400" dirty="0">
                <a:solidFill>
                  <a:srgbClr val="000080"/>
                </a:solidFill>
                <a:latin typeface="Lucida Console" panose="020B0609040504020204" pitchFamily="49" charset="0"/>
              </a:rPr>
              <a:t>-Node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"mscs-asd-02"</a:t>
            </a:r>
            <a:r>
              <a:rPr lang="en-US" sz="4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"mscs-asd-03"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StaticAddress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"192.168.1.10"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NoStorage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en-US" sz="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400" dirty="0"/>
              <a:t> </a:t>
            </a:r>
            <a:r>
              <a:rPr lang="en-US" sz="400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ClusterFileServerRole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asd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-files-</a:t>
            </a:r>
            <a:r>
              <a:rPr lang="en-US" sz="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smb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` </a:t>
            </a:r>
          </a:p>
          <a:p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400" dirty="0">
                <a:solidFill>
                  <a:srgbClr val="000080"/>
                </a:solidFill>
                <a:latin typeface="Lucida Console" panose="020B0609040504020204" pitchFamily="49" charset="0"/>
              </a:rPr>
              <a:t>-Storage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"Cluster Disk 1“ `</a:t>
            </a:r>
          </a:p>
          <a:p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StaticAddress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"192.168.1.101" </a:t>
            </a:r>
          </a:p>
          <a:p>
            <a:endParaRPr lang="en-US" sz="400" dirty="0">
              <a:solidFill>
                <a:srgbClr val="8B0000"/>
              </a:solidFill>
              <a:latin typeface="Lucida Console" panose="020B0609040504020204" pitchFamily="49" charset="0"/>
            </a:endParaRPr>
          </a:p>
          <a:p>
            <a:r>
              <a:rPr lang="en-US" sz="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ClusterNetworkName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"Cluster Network 2"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ClusterIp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"192.168.1.101"</a:t>
            </a:r>
            <a:endParaRPr lang="en-US" sz="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ClusterIpResourceName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"IP Address </a:t>
            </a:r>
            <a:r>
              <a:rPr lang="en-US" sz="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clusterIp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400" dirty="0">
                <a:solidFill>
                  <a:srgbClr val="A82D00"/>
                </a:solidFill>
                <a:latin typeface="Lucida Console" panose="020B0609040504020204" pitchFamily="49" charset="0"/>
              </a:rPr>
              <a:t>$Probe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800080"/>
                </a:solidFill>
                <a:latin typeface="Lucida Console" panose="020B0609040504020204" pitchFamily="49" charset="0"/>
              </a:rPr>
              <a:t>59998</a:t>
            </a:r>
            <a:endParaRPr lang="en-US" sz="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Import-Module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FailoverClusters</a:t>
            </a:r>
            <a:endParaRPr lang="en-US" sz="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ClusterResource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ClusterIpResourceName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` </a:t>
            </a:r>
          </a:p>
          <a:p>
            <a:r>
              <a:rPr lang="en-US" sz="4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ClusterParameter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400" dirty="0">
                <a:solidFill>
                  <a:srgbClr val="000080"/>
                </a:solidFill>
                <a:latin typeface="Lucida Console" panose="020B0609040504020204" pitchFamily="49" charset="0"/>
              </a:rPr>
              <a:t>-Multiple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"Address"</a:t>
            </a:r>
            <a:r>
              <a:rPr lang="en-US" sz="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ClusterIp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ProbePort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>
                <a:solidFill>
                  <a:srgbClr val="A82D00"/>
                </a:solidFill>
                <a:latin typeface="Lucida Console" panose="020B0609040504020204" pitchFamily="49" charset="0"/>
              </a:rPr>
              <a:t>$Probe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SubnetMask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"255.255.255.255"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"Network"</a:t>
            </a:r>
            <a:r>
              <a:rPr lang="en-US" sz="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ClusterNetworkName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EnableDhcp</a:t>
            </a:r>
            <a:r>
              <a:rPr lang="en-US" sz="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US" sz="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5A418CB-CB04-4338-A40D-E38EB43D3E61}"/>
              </a:ext>
            </a:extLst>
          </p:cNvPr>
          <p:cNvSpPr txBox="1"/>
          <p:nvPr/>
        </p:nvSpPr>
        <p:spPr>
          <a:xfrm rot="397354">
            <a:off x="8941042" y="2786179"/>
            <a:ext cx="8130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Custom Script Extension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2AC8481-7F58-4128-9E70-BE81E9AE00F6}"/>
              </a:ext>
            </a:extLst>
          </p:cNvPr>
          <p:cNvSpPr txBox="1"/>
          <p:nvPr/>
        </p:nvSpPr>
        <p:spPr>
          <a:xfrm rot="458079">
            <a:off x="8877469" y="3523937"/>
            <a:ext cx="94609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WinRM</a:t>
            </a:r>
            <a:r>
              <a:rPr lang="en-US" sz="500" dirty="0"/>
              <a:t> (Remote Commands)</a:t>
            </a:r>
          </a:p>
        </p:txBody>
      </p:sp>
      <p:pic>
        <p:nvPicPr>
          <p:cNvPr id="228" name="グラフィックス 3">
            <a:extLst>
              <a:ext uri="{FF2B5EF4-FFF2-40B4-BE49-F238E27FC236}">
                <a16:creationId xmlns:a16="http://schemas.microsoft.com/office/drawing/2014/main" id="{370B412B-3B28-403A-8EED-03D4A5B55E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8526" y="3629489"/>
            <a:ext cx="240000" cy="240000"/>
          </a:xfrm>
          <a:prstGeom prst="rect">
            <a:avLst/>
          </a:prstGeom>
        </p:spPr>
      </p:pic>
      <p:pic>
        <p:nvPicPr>
          <p:cNvPr id="230" name="グラフィックス 3">
            <a:extLst>
              <a:ext uri="{FF2B5EF4-FFF2-40B4-BE49-F238E27FC236}">
                <a16:creationId xmlns:a16="http://schemas.microsoft.com/office/drawing/2014/main" id="{1903CA57-D8FA-4EEC-BA4F-AC782FD5A0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761" y="3632632"/>
            <a:ext cx="240000" cy="240000"/>
          </a:xfrm>
          <a:prstGeom prst="rect">
            <a:avLst/>
          </a:prstGeom>
        </p:spPr>
      </p:pic>
      <p:pic>
        <p:nvPicPr>
          <p:cNvPr id="232" name="グラフィックス 3">
            <a:extLst>
              <a:ext uri="{FF2B5EF4-FFF2-40B4-BE49-F238E27FC236}">
                <a16:creationId xmlns:a16="http://schemas.microsoft.com/office/drawing/2014/main" id="{50ADC8E3-AD5E-47FC-9AFD-CE8BA90DF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0996" y="3642476"/>
            <a:ext cx="240000" cy="240000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494ED4DB-A372-4F27-B868-0D8FEAB5D5C8}"/>
              </a:ext>
            </a:extLst>
          </p:cNvPr>
          <p:cNvSpPr txBox="1"/>
          <p:nvPr/>
        </p:nvSpPr>
        <p:spPr>
          <a:xfrm>
            <a:off x="9808633" y="3877267"/>
            <a:ext cx="1895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/>
                </a:solidFill>
              </a:rPr>
              <a:t>WinRM</a:t>
            </a:r>
            <a:r>
              <a:rPr lang="en-US" sz="800" dirty="0">
                <a:solidFill>
                  <a:schemeClr val="tx1"/>
                </a:solidFill>
              </a:rPr>
              <a:t> remote commands  on each VMs to domain-join and reboot</a:t>
            </a:r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D0579A17-0F64-4448-A380-7EA126F467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723" y="4656485"/>
            <a:ext cx="178128" cy="179498"/>
          </a:xfrm>
          <a:prstGeom prst="rect">
            <a:avLst/>
          </a:prstGeom>
        </p:spPr>
      </p:pic>
      <p:sp>
        <p:nvSpPr>
          <p:cNvPr id="239" name="テキスト ボックス 424">
            <a:extLst>
              <a:ext uri="{FF2B5EF4-FFF2-40B4-BE49-F238E27FC236}">
                <a16:creationId xmlns:a16="http://schemas.microsoft.com/office/drawing/2014/main" id="{FB32CB56-22EC-4A9A-897C-AECD638F7B33}"/>
              </a:ext>
            </a:extLst>
          </p:cNvPr>
          <p:cNvSpPr txBox="1"/>
          <p:nvPr/>
        </p:nvSpPr>
        <p:spPr>
          <a:xfrm>
            <a:off x="4372328" y="4661986"/>
            <a:ext cx="9140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Availability Set</a:t>
            </a:r>
            <a:endParaRPr lang="ja-JP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64225D90-D946-4A7B-AE0C-C513E5AE26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1585" y="4267459"/>
            <a:ext cx="689040" cy="568731"/>
          </a:xfrm>
          <a:prstGeom prst="rect">
            <a:avLst/>
          </a:prstGeom>
        </p:spPr>
      </p:pic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5486209-A5C6-4BF7-8397-11AE082EFEA3}"/>
              </a:ext>
            </a:extLst>
          </p:cNvPr>
          <p:cNvCxnSpPr>
            <a:cxnSpLocks/>
          </p:cNvCxnSpPr>
          <p:nvPr/>
        </p:nvCxnSpPr>
        <p:spPr>
          <a:xfrm>
            <a:off x="1937557" y="4551825"/>
            <a:ext cx="674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BFD6AEA5-3C87-4D82-9D7B-C3129CD1403A}"/>
              </a:ext>
            </a:extLst>
          </p:cNvPr>
          <p:cNvSpPr txBox="1"/>
          <p:nvPr/>
        </p:nvSpPr>
        <p:spPr>
          <a:xfrm>
            <a:off x="1948871" y="4403712"/>
            <a:ext cx="714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Blob for</a:t>
            </a:r>
          </a:p>
          <a:p>
            <a:r>
              <a:rPr lang="en-US" sz="700" dirty="0">
                <a:solidFill>
                  <a:schemeClr val="tx1"/>
                </a:solidFill>
              </a:rPr>
              <a:t>Cloud Witness</a:t>
            </a:r>
            <a:endParaRPr lang="en-US" sz="700" dirty="0"/>
          </a:p>
        </p:txBody>
      </p:sp>
      <p:pic>
        <p:nvPicPr>
          <p:cNvPr id="251" name="グラフィックス 121">
            <a:extLst>
              <a:ext uri="{FF2B5EF4-FFF2-40B4-BE49-F238E27FC236}">
                <a16:creationId xmlns:a16="http://schemas.microsoft.com/office/drawing/2014/main" id="{0618D90B-8ABD-49E2-9032-FC22610FBA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75155" y="4018418"/>
            <a:ext cx="297600" cy="2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0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529</Words>
  <Application>Microsoft Office PowerPoint</Application>
  <PresentationFormat>Widescreen</PresentationFormat>
  <Paragraphs>174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Yu Gothic UI</vt:lpstr>
      <vt:lpstr>Arial</vt:lpstr>
      <vt:lpstr>Calibri</vt:lpstr>
      <vt:lpstr>Calibri Light</vt:lpstr>
      <vt:lpstr>Lucida Console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심 승욱</dc:creator>
  <cp:lastModifiedBy>심 승욱</cp:lastModifiedBy>
  <cp:revision>1</cp:revision>
  <dcterms:created xsi:type="dcterms:W3CDTF">2020-08-06T06:31:45Z</dcterms:created>
  <dcterms:modified xsi:type="dcterms:W3CDTF">2020-08-06T17:01:36Z</dcterms:modified>
</cp:coreProperties>
</file>