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9"/>
  </p:notesMasterIdLst>
  <p:sldIdLst>
    <p:sldId id="256" r:id="rId2"/>
    <p:sldId id="257" r:id="rId3"/>
    <p:sldId id="258" r:id="rId4"/>
    <p:sldId id="259" r:id="rId5"/>
    <p:sldId id="261" r:id="rId6"/>
    <p:sldId id="262" r:id="rId7"/>
    <p:sldId id="264" r:id="rId8"/>
  </p:sldIdLst>
  <p:sldSz cx="9144000" cy="5143500" type="screen16x9"/>
  <p:notesSz cx="6858000" cy="9144000"/>
  <p:embeddedFontLst>
    <p:embeddedFont>
      <p:font typeface="微软雅黑" panose="020B0503020204020204" pitchFamily="34" charset="-122"/>
      <p:regular r:id="rId10"/>
      <p:bold r:id="rId11"/>
    </p:embeddedFont>
    <p:embeddedFont>
      <p:font typeface="Lato" panose="020F0502020204030203" pitchFamily="34" charset="0"/>
      <p:regular r:id="rId12"/>
      <p:bold r:id="rId13"/>
      <p:italic r:id="rId14"/>
      <p:boldItalic r:id="rId15"/>
    </p:embeddedFont>
    <p:embeddedFont>
      <p:font typeface="Lato Black" panose="020F0502020204030203" pitchFamily="34"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id="{BA14AB73-A21F-ECA8-145C-58840321F75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59" name="Google Shape;159;p2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id="{8F565690-4E91-3B82-57A0-D3BEF9249C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0"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2" r:id="rId24"/>
    <p:sldLayoutId id="2147483685"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116425" y="191692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Neoway</a:t>
            </a:r>
            <a:endParaRPr sz="3600" dirty="0"/>
          </a:p>
        </p:txBody>
      </p:sp>
      <p:sp>
        <p:nvSpPr>
          <p:cNvPr id="264" name="Google Shape;264;p40"/>
          <p:cNvSpPr txBox="1">
            <a:spLocks noGrp="1"/>
          </p:cNvSpPr>
          <p:nvPr>
            <p:ph type="subTitle" idx="1"/>
          </p:nvPr>
        </p:nvSpPr>
        <p:spPr>
          <a:xfrm>
            <a:off x="1873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Aman Agarwal</a:t>
            </a:r>
            <a:endParaRPr dirty="0"/>
          </a:p>
          <a:p>
            <a:pPr marL="0" lvl="0" indent="0" algn="l" rtl="0">
              <a:spcBef>
                <a:spcPts val="1600"/>
              </a:spcBef>
              <a:spcAft>
                <a:spcPts val="1600"/>
              </a:spcAft>
              <a:buNone/>
            </a:pPr>
            <a:r>
              <a:rPr lang="en" sz="1300" dirty="0"/>
              <a:t>Date :- 27</a:t>
            </a:r>
            <a:r>
              <a:rPr lang="en" sz="1300" baseline="30000" dirty="0"/>
              <a:t>th</a:t>
            </a:r>
            <a:r>
              <a:rPr lang="en" sz="1300" dirty="0"/>
              <a:t> May 2022</a:t>
            </a:r>
            <a:endParaRPr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Why?</a:t>
            </a:r>
            <a:endParaRPr sz="200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Why did you decide to solve this Problem statement?</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IN" dirty="0">
                <a:solidFill>
                  <a:srgbClr val="222222"/>
                </a:solidFill>
                <a:highlight>
                  <a:srgbClr val="FFFFFF"/>
                </a:highlight>
                <a:latin typeface="Lato"/>
                <a:ea typeface="Lato"/>
                <a:cs typeface="Lato"/>
                <a:sym typeface="Lato"/>
              </a:rPr>
              <a:t>W</a:t>
            </a:r>
            <a:r>
              <a:rPr lang="en" dirty="0">
                <a:solidFill>
                  <a:srgbClr val="222222"/>
                </a:solidFill>
                <a:highlight>
                  <a:srgbClr val="FFFFFF"/>
                </a:highlight>
                <a:latin typeface="Lato"/>
                <a:ea typeface="Lato"/>
                <a:cs typeface="Lato"/>
                <a:sym typeface="Lato"/>
              </a:rPr>
              <a:t>orld  is facing petrol price hike , electricity cut, coal shortage. It is a high time to switch towards green energy, solar power, e- vehicles. This market has no boundaries and when it comes to competitors, that is negligible. With the help of green energy we can also save our mother earth from pollution.</a:t>
            </a: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User Segment &amp; Pain Points</a:t>
            </a:r>
            <a:endParaRPr sz="2000"/>
          </a:p>
        </p:txBody>
      </p:sp>
      <p:sp>
        <p:nvSpPr>
          <p:cNvPr id="276" name="Google Shape;276;p4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solidFill>
                  <a:srgbClr val="222222"/>
                </a:solidFill>
                <a:highlight>
                  <a:srgbClr val="FFFFFF"/>
                </a:highlight>
                <a:latin typeface="Lato"/>
                <a:ea typeface="Lato"/>
                <a:cs typeface="Lato"/>
                <a:sym typeface="Lato"/>
              </a:rPr>
              <a:t>Which user /advertiser segment would be early adopter of your product &amp; why?</a:t>
            </a:r>
          </a:p>
          <a:p>
            <a:pPr marL="0" lvl="0" indent="0" algn="l" rtl="0">
              <a:lnSpc>
                <a:spcPct val="115000"/>
              </a:lnSpc>
              <a:spcBef>
                <a:spcPts val="1000"/>
              </a:spcBef>
              <a:spcAft>
                <a:spcPts val="0"/>
              </a:spcAft>
              <a:buNone/>
            </a:pPr>
            <a:r>
              <a:rPr lang="en-IN" dirty="0">
                <a:solidFill>
                  <a:srgbClr val="222222"/>
                </a:solidFill>
                <a:highlight>
                  <a:srgbClr val="FFFFFF"/>
                </a:highlight>
                <a:latin typeface="Lato"/>
                <a:ea typeface="Lato"/>
                <a:cs typeface="Lato"/>
                <a:sym typeface="Lato"/>
              </a:rPr>
              <a:t>O</a:t>
            </a:r>
            <a:r>
              <a:rPr lang="en" dirty="0">
                <a:solidFill>
                  <a:srgbClr val="222222"/>
                </a:solidFill>
                <a:highlight>
                  <a:srgbClr val="FFFFFF"/>
                </a:highlight>
                <a:latin typeface="Lato"/>
                <a:ea typeface="Lato"/>
                <a:cs typeface="Lato"/>
                <a:sym typeface="Lato"/>
              </a:rPr>
              <a:t>ur user segment is each and every one from this world. Currently Big industries also want to switch themselves into solar model. As, Solar energy is cheaper then electricity. </a:t>
            </a:r>
            <a:endParaRPr dirty="0">
              <a:solidFill>
                <a:srgbClr val="222222"/>
              </a:solidFill>
              <a:highlight>
                <a:srgbClr val="FFFFFF"/>
              </a:highlight>
              <a:latin typeface="Lato"/>
              <a:ea typeface="Lato"/>
              <a:cs typeface="Lato"/>
              <a:sym typeface="Lato"/>
            </a:endParaRPr>
          </a:p>
          <a:p>
            <a:pPr marL="0" lvl="0" indent="0" algn="l" rtl="0">
              <a:lnSpc>
                <a:spcPct val="115000"/>
              </a:lnSpc>
              <a:spcBef>
                <a:spcPts val="1000"/>
              </a:spcBef>
              <a:spcAft>
                <a:spcPts val="1000"/>
              </a:spcAft>
              <a:buNone/>
            </a:pPr>
            <a:endParaRPr sz="120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dirty="0">
                <a:solidFill>
                  <a:srgbClr val="222222"/>
                </a:solidFill>
                <a:highlight>
                  <a:srgbClr val="FFFFFF"/>
                </a:highlight>
                <a:latin typeface="Lato"/>
                <a:ea typeface="Lato"/>
                <a:cs typeface="Lato"/>
                <a:sym typeface="Lato"/>
              </a:rPr>
              <a:t>What are the alternatives/competitive products for the problem you are solving?</a:t>
            </a:r>
          </a:p>
          <a:p>
            <a:pPr marL="0" lvl="0" indent="0" algn="l" rtl="0">
              <a:lnSpc>
                <a:spcPct val="115000"/>
              </a:lnSpc>
              <a:spcBef>
                <a:spcPts val="1000"/>
              </a:spcBef>
              <a:spcAft>
                <a:spcPts val="1000"/>
              </a:spcAft>
              <a:buNone/>
            </a:pPr>
            <a:r>
              <a:rPr lang="en" dirty="0">
                <a:solidFill>
                  <a:srgbClr val="222222"/>
                </a:solidFill>
                <a:highlight>
                  <a:srgbClr val="FFFFFF"/>
                </a:highlight>
                <a:latin typeface="Lato"/>
                <a:ea typeface="Lato"/>
                <a:cs typeface="Lato"/>
                <a:sym typeface="Lato"/>
              </a:rPr>
              <a:t>There are lot of competitiors in this particular field but this market is endless. </a:t>
            </a:r>
            <a:r>
              <a:rPr lang="en-IN" dirty="0">
                <a:solidFill>
                  <a:srgbClr val="222222"/>
                </a:solidFill>
                <a:highlight>
                  <a:srgbClr val="FFFFFF"/>
                </a:highlight>
                <a:latin typeface="Lato"/>
                <a:ea typeface="Lato"/>
                <a:cs typeface="Lato"/>
                <a:sym typeface="Lato"/>
              </a:rPr>
              <a:t>S</a:t>
            </a:r>
            <a:r>
              <a:rPr lang="en" dirty="0">
                <a:solidFill>
                  <a:srgbClr val="222222"/>
                </a:solidFill>
                <a:highlight>
                  <a:srgbClr val="FFFFFF"/>
                </a:highlight>
                <a:latin typeface="Lato"/>
                <a:ea typeface="Lato"/>
                <a:cs typeface="Lato"/>
                <a:sym typeface="Lato"/>
              </a:rPr>
              <a:t>o we get never impacted from competitiors.</a:t>
            </a:r>
            <a:endParaRPr dirty="0">
              <a:latin typeface="Lato"/>
              <a:ea typeface="Lato"/>
              <a:cs typeface="Lato"/>
              <a:sym typeface="Lato"/>
            </a:endParaRPr>
          </a:p>
        </p:txBody>
      </p:sp>
      <p:sp>
        <p:nvSpPr>
          <p:cNvPr id="282" name="Google Shape;282;p43"/>
          <p:cNvSpPr txBox="1">
            <a:spLocks noGrp="1"/>
          </p:cNvSpPr>
          <p:nvPr>
            <p:ph type="title"/>
          </p:nvPr>
        </p:nvSpPr>
        <p:spPr>
          <a:xfrm>
            <a:off x="3422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Current Landscape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Key Differentiators &amp; Adoption Plan</a:t>
            </a:r>
            <a:endParaRPr sz="2000"/>
          </a:p>
        </p:txBody>
      </p:sp>
      <p:sp>
        <p:nvSpPr>
          <p:cNvPr id="294" name="Google Shape;294;p45"/>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How is your solution better than alternatives and how do you plan to build adoption?</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algn="l">
              <a:buFont typeface="Arial" panose="020B0604020202020204" pitchFamily="34" charset="0"/>
              <a:buChar char="•"/>
            </a:pPr>
            <a:r>
              <a:rPr lang="en-US" b="0" i="0" dirty="0">
                <a:solidFill>
                  <a:srgbClr val="333333"/>
                </a:solidFill>
                <a:effectLst/>
                <a:latin typeface="微软雅黑" panose="020B0503020204020204" pitchFamily="34" charset="-122"/>
                <a:ea typeface="微软雅黑" panose="020B0503020204020204" pitchFamily="34" charset="-122"/>
              </a:rPr>
              <a:t>Complete data protection mechanism that uses multiple encryption technologies and software backup mechanisms to ensure data security and stable transmission.</a:t>
            </a:r>
          </a:p>
          <a:p>
            <a:pPr algn="l"/>
            <a:endParaRPr lang="en-US" b="0" i="0" dirty="0">
              <a:solidFill>
                <a:srgbClr val="333333"/>
              </a:solidFill>
              <a:effectLst/>
              <a:latin typeface="微软雅黑" panose="020B0503020204020204" pitchFamily="34" charset="-122"/>
              <a:ea typeface="微软雅黑" panose="020B0503020204020204" pitchFamily="34" charset="-122"/>
            </a:endParaRPr>
          </a:p>
          <a:p>
            <a:pPr algn="l">
              <a:buFont typeface="Arial" panose="020B0604020202020204" pitchFamily="34" charset="0"/>
              <a:buChar char="•"/>
            </a:pPr>
            <a:r>
              <a:rPr lang="en-US" b="0" i="0" dirty="0">
                <a:solidFill>
                  <a:srgbClr val="333333"/>
                </a:solidFill>
                <a:effectLst/>
                <a:latin typeface="微软雅黑" panose="020B0503020204020204" pitchFamily="34" charset="-122"/>
                <a:ea typeface="微软雅黑" panose="020B0503020204020204" pitchFamily="34" charset="-122"/>
              </a:rPr>
              <a:t>Leading RF capability that ensures stable and reliable communication connectivity.</a:t>
            </a: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Future Vision</a:t>
            </a:r>
            <a:endParaRPr sz="2000"/>
          </a:p>
        </p:txBody>
      </p:sp>
      <p:sp>
        <p:nvSpPr>
          <p:cNvPr id="300" name="Google Shape;300;p46"/>
          <p:cNvSpPr txBox="1"/>
          <p:nvPr/>
        </p:nvSpPr>
        <p:spPr>
          <a:xfrm>
            <a:off x="447250" y="914850"/>
            <a:ext cx="83862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How far it can go?</a:t>
            </a:r>
          </a:p>
          <a:p>
            <a:pPr marL="0" lvl="0" indent="0" algn="l" rtl="0">
              <a:spcBef>
                <a:spcPts val="0"/>
              </a:spcBef>
              <a:spcAft>
                <a:spcPts val="0"/>
              </a:spcAft>
              <a:buNone/>
            </a:pPr>
            <a:endParaRPr lang="en-US" b="0" i="0" dirty="0">
              <a:solidFill>
                <a:srgbClr val="333333"/>
              </a:solidFill>
              <a:effectLst/>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r>
              <a:rPr lang="en-US" b="0" i="0" dirty="0" err="1">
                <a:solidFill>
                  <a:srgbClr val="333333"/>
                </a:solidFill>
                <a:effectLst/>
                <a:latin typeface="微软雅黑" panose="020B0503020204020204" pitchFamily="34" charset="-122"/>
                <a:ea typeface="微软雅黑" panose="020B0503020204020204" pitchFamily="34" charset="-122"/>
              </a:rPr>
              <a:t>Neoway</a:t>
            </a:r>
            <a:r>
              <a:rPr lang="en-US" b="0" i="0" dirty="0">
                <a:solidFill>
                  <a:srgbClr val="333333"/>
                </a:solidFill>
                <a:effectLst/>
                <a:latin typeface="微软雅黑" panose="020B0503020204020204" pitchFamily="34" charset="-122"/>
                <a:ea typeface="微软雅黑" panose="020B0503020204020204" pitchFamily="34" charset="-122"/>
              </a:rPr>
              <a:t> launched the first wireless communication modules for commercial air conditioning, shared water purifier, shared washing machine, shared coffee machine and other application scenarios. They apply to all commercial and household appliances with cellular communication technology, which can monitor the appliances and collect data remotely.</a:t>
            </a:r>
            <a:endParaRPr dirty="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Thank You</a:t>
            </a:r>
            <a:endParaRPr sz="3600"/>
          </a:p>
        </p:txBody>
      </p:sp>
      <p:sp>
        <p:nvSpPr>
          <p:cNvPr id="312" name="Google Shape;312;p48"/>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500" dirty="0"/>
              <a:t>Aman Agarwal</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293</Words>
  <Application>Microsoft Office PowerPoint</Application>
  <PresentationFormat>On-screen Show (16:9)</PresentationFormat>
  <Paragraphs>25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Lato Black</vt:lpstr>
      <vt:lpstr>Arial</vt:lpstr>
      <vt:lpstr>微软雅黑</vt:lpstr>
      <vt:lpstr>Lato</vt:lpstr>
      <vt:lpstr>TI Template</vt:lpstr>
      <vt:lpstr>Neoway</vt:lpstr>
      <vt:lpstr>Why?</vt:lpstr>
      <vt:lpstr>User Segment &amp; Pain Points</vt:lpstr>
      <vt:lpstr>Current Landscape</vt:lpstr>
      <vt:lpstr>Key Differentiators &amp; Adoption Plan</vt:lpstr>
      <vt:lpstr>Future Vision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dc:title>
  <dc:creator>Rini Sinha</dc:creator>
  <cp:lastModifiedBy>Rini Sinha</cp:lastModifiedBy>
  <cp:revision>2</cp:revision>
  <dcterms:modified xsi:type="dcterms:W3CDTF">2022-05-29T11:12:44Z</dcterms:modified>
</cp:coreProperties>
</file>