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3623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742B8-F4D6-416F-AC6B-B9E98312A86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6914D6-C048-4E6E-BC29-56835656D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0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742B8-F4D6-416F-AC6B-B9E98312A86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6914D6-C048-4E6E-BC29-56835656D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80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742B8-F4D6-416F-AC6B-B9E98312A86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25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742B8-F4D6-416F-AC6B-B9E98312A86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74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742B8-F4D6-416F-AC6B-B9E98312A86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46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742B8-F4D6-416F-AC6B-B9E98312A86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6914D6-C048-4E6E-BC29-56835656D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3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6B1742B8-F4D6-416F-AC6B-B9E98312A86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连通悖论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7" y="1341438"/>
            <a:ext cx="8284449" cy="4967287"/>
          </a:xfrm>
        </p:spPr>
        <p:txBody>
          <a:bodyPr/>
          <a:lstStyle/>
          <a:p>
            <a:r>
              <a:rPr lang="zh-CN" altLang="en-US" dirty="0" smtClean="0"/>
              <a:t>连通悖论：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当区域的轮廓点和内部点均采用</a:t>
            </a:r>
            <a:r>
              <a:rPr lang="en-US" altLang="zh-CN" dirty="0" smtClean="0"/>
              <a:t>8-</a:t>
            </a:r>
            <a:r>
              <a:rPr lang="zh-CN" altLang="en-US" dirty="0" smtClean="0"/>
              <a:t>连通或</a:t>
            </a:r>
            <a:r>
              <a:rPr lang="en-US" altLang="zh-CN" dirty="0" smtClean="0"/>
              <a:t>4-</a:t>
            </a:r>
            <a:r>
              <a:rPr lang="zh-CN" altLang="en-US" dirty="0" smtClean="0"/>
              <a:t>连通时，存在问题：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解决办法：</a:t>
            </a:r>
            <a:r>
              <a:rPr lang="zh-CN" altLang="en-US" sz="2000" dirty="0" smtClean="0"/>
              <a:t>区域</a:t>
            </a:r>
            <a:r>
              <a:rPr lang="zh-CN" altLang="en-US" sz="2000" dirty="0"/>
              <a:t>的轮廓点和</a:t>
            </a:r>
            <a:r>
              <a:rPr lang="zh-CN" altLang="en-US" sz="2000" dirty="0" smtClean="0"/>
              <a:t>内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外部</a:t>
            </a:r>
            <a:r>
              <a:rPr lang="zh-CN" altLang="en-US" sz="2000" dirty="0"/>
              <a:t>点要采用不同</a:t>
            </a:r>
            <a:r>
              <a:rPr lang="zh-CN" altLang="en-US" sz="2000" dirty="0" smtClean="0"/>
              <a:t>的连通性</a:t>
            </a:r>
            <a:r>
              <a:rPr lang="zh-CN" altLang="en-US" sz="2000" dirty="0"/>
              <a:t>来定义 </a:t>
            </a:r>
          </a:p>
          <a:p>
            <a:pPr lvl="2"/>
            <a:r>
              <a:rPr lang="zh-CN" altLang="en-US" dirty="0" smtClean="0"/>
              <a:t>内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外部</a:t>
            </a:r>
            <a:r>
              <a:rPr lang="zh-CN" altLang="en-US" dirty="0" smtClean="0"/>
              <a:t>点按</a:t>
            </a:r>
            <a:r>
              <a:rPr lang="en-US" altLang="zh-CN" dirty="0" smtClean="0"/>
              <a:t>8-</a:t>
            </a:r>
            <a:r>
              <a:rPr lang="zh-CN" altLang="en-US" dirty="0"/>
              <a:t>方向</a:t>
            </a:r>
            <a:r>
              <a:rPr lang="zh-CN" altLang="en-US" dirty="0" smtClean="0"/>
              <a:t>连通定义，则轮廓</a:t>
            </a:r>
            <a:r>
              <a:rPr lang="zh-CN" altLang="en-US" dirty="0"/>
              <a:t>按</a:t>
            </a:r>
            <a:r>
              <a:rPr lang="en-US" altLang="zh-CN" dirty="0" smtClean="0"/>
              <a:t>4-</a:t>
            </a:r>
            <a:r>
              <a:rPr lang="zh-CN" altLang="en-US" dirty="0"/>
              <a:t>方向连通</a:t>
            </a:r>
          </a:p>
          <a:p>
            <a:pPr lvl="2"/>
            <a:r>
              <a:rPr lang="zh-CN" altLang="en-US" dirty="0" smtClean="0"/>
              <a:t>内</a:t>
            </a:r>
            <a:r>
              <a:rPr lang="en-US" altLang="zh-CN" dirty="0"/>
              <a:t>/</a:t>
            </a:r>
            <a:r>
              <a:rPr lang="zh-CN" altLang="en-US" dirty="0"/>
              <a:t>外部</a:t>
            </a:r>
            <a:r>
              <a:rPr lang="zh-CN" altLang="en-US" dirty="0" smtClean="0"/>
              <a:t>点按</a:t>
            </a:r>
            <a:r>
              <a:rPr lang="en-US" altLang="zh-CN" dirty="0" smtClean="0"/>
              <a:t>4-</a:t>
            </a:r>
            <a:r>
              <a:rPr lang="zh-CN" altLang="en-US" dirty="0"/>
              <a:t>方向</a:t>
            </a:r>
            <a:r>
              <a:rPr lang="zh-CN" altLang="en-US" dirty="0" smtClean="0"/>
              <a:t>连通定义，则轮廓</a:t>
            </a:r>
            <a:r>
              <a:rPr lang="zh-CN" altLang="en-US" dirty="0"/>
              <a:t>按</a:t>
            </a:r>
            <a:r>
              <a:rPr lang="en-US" altLang="zh-CN" dirty="0" smtClean="0"/>
              <a:t>8-</a:t>
            </a:r>
            <a:r>
              <a:rPr lang="zh-CN" altLang="en-US" dirty="0"/>
              <a:t>方向连通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80827"/>
              </p:ext>
            </p:extLst>
          </p:nvPr>
        </p:nvGraphicFramePr>
        <p:xfrm>
          <a:off x="1501687" y="2968945"/>
          <a:ext cx="2474412" cy="1890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402">
                  <a:extLst>
                    <a:ext uri="{9D8B030D-6E8A-4147-A177-3AD203B41FA5}">
                      <a16:colId xmlns:a16="http://schemas.microsoft.com/office/drawing/2014/main" val="44179253"/>
                    </a:ext>
                  </a:extLst>
                </a:gridCol>
                <a:gridCol w="412402">
                  <a:extLst>
                    <a:ext uri="{9D8B030D-6E8A-4147-A177-3AD203B41FA5}">
                      <a16:colId xmlns:a16="http://schemas.microsoft.com/office/drawing/2014/main" val="3752206044"/>
                    </a:ext>
                  </a:extLst>
                </a:gridCol>
                <a:gridCol w="412402">
                  <a:extLst>
                    <a:ext uri="{9D8B030D-6E8A-4147-A177-3AD203B41FA5}">
                      <a16:colId xmlns:a16="http://schemas.microsoft.com/office/drawing/2014/main" val="1641864896"/>
                    </a:ext>
                  </a:extLst>
                </a:gridCol>
                <a:gridCol w="412402">
                  <a:extLst>
                    <a:ext uri="{9D8B030D-6E8A-4147-A177-3AD203B41FA5}">
                      <a16:colId xmlns:a16="http://schemas.microsoft.com/office/drawing/2014/main" val="3112984977"/>
                    </a:ext>
                  </a:extLst>
                </a:gridCol>
                <a:gridCol w="412402">
                  <a:extLst>
                    <a:ext uri="{9D8B030D-6E8A-4147-A177-3AD203B41FA5}">
                      <a16:colId xmlns:a16="http://schemas.microsoft.com/office/drawing/2014/main" val="3307142913"/>
                    </a:ext>
                  </a:extLst>
                </a:gridCol>
                <a:gridCol w="412402">
                  <a:extLst>
                    <a:ext uri="{9D8B030D-6E8A-4147-A177-3AD203B41FA5}">
                      <a16:colId xmlns:a16="http://schemas.microsoft.com/office/drawing/2014/main" val="229150840"/>
                    </a:ext>
                  </a:extLst>
                </a:gridCol>
              </a:tblGrid>
              <a:tr h="3781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09394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12036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7448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18882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5583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2946"/>
              </p:ext>
            </p:extLst>
          </p:nvPr>
        </p:nvGraphicFramePr>
        <p:xfrm>
          <a:off x="5491485" y="2968945"/>
          <a:ext cx="2496672" cy="1890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112">
                  <a:extLst>
                    <a:ext uri="{9D8B030D-6E8A-4147-A177-3AD203B41FA5}">
                      <a16:colId xmlns:a16="http://schemas.microsoft.com/office/drawing/2014/main" val="44179253"/>
                    </a:ext>
                  </a:extLst>
                </a:gridCol>
                <a:gridCol w="416112">
                  <a:extLst>
                    <a:ext uri="{9D8B030D-6E8A-4147-A177-3AD203B41FA5}">
                      <a16:colId xmlns:a16="http://schemas.microsoft.com/office/drawing/2014/main" val="3752206044"/>
                    </a:ext>
                  </a:extLst>
                </a:gridCol>
                <a:gridCol w="416112">
                  <a:extLst>
                    <a:ext uri="{9D8B030D-6E8A-4147-A177-3AD203B41FA5}">
                      <a16:colId xmlns:a16="http://schemas.microsoft.com/office/drawing/2014/main" val="1641864896"/>
                    </a:ext>
                  </a:extLst>
                </a:gridCol>
                <a:gridCol w="416112">
                  <a:extLst>
                    <a:ext uri="{9D8B030D-6E8A-4147-A177-3AD203B41FA5}">
                      <a16:colId xmlns:a16="http://schemas.microsoft.com/office/drawing/2014/main" val="3112984977"/>
                    </a:ext>
                  </a:extLst>
                </a:gridCol>
                <a:gridCol w="416112">
                  <a:extLst>
                    <a:ext uri="{9D8B030D-6E8A-4147-A177-3AD203B41FA5}">
                      <a16:colId xmlns:a16="http://schemas.microsoft.com/office/drawing/2014/main" val="3307142913"/>
                    </a:ext>
                  </a:extLst>
                </a:gridCol>
                <a:gridCol w="416112">
                  <a:extLst>
                    <a:ext uri="{9D8B030D-6E8A-4147-A177-3AD203B41FA5}">
                      <a16:colId xmlns:a16="http://schemas.microsoft.com/office/drawing/2014/main" val="229150840"/>
                    </a:ext>
                  </a:extLst>
                </a:gridCol>
              </a:tblGrid>
              <a:tr h="3781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09394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12036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7448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18882"/>
                  </a:ext>
                </a:extLst>
              </a:tr>
              <a:tr h="3781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558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80704" y="2285414"/>
            <a:ext cx="31182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/>
              <a:t>区域轮廓点为</a:t>
            </a:r>
            <a:r>
              <a:rPr lang="en-US" altLang="zh-CN" sz="1700" dirty="0" smtClean="0"/>
              <a:t>4-</a:t>
            </a:r>
            <a:r>
              <a:rPr lang="zh-CN" altLang="en-US" sz="1700" dirty="0" smtClean="0"/>
              <a:t>连通，无交叉，但内部被隔为两个</a:t>
            </a:r>
            <a:r>
              <a:rPr lang="en-US" altLang="zh-CN" sz="1700" dirty="0" smtClean="0"/>
              <a:t>4-</a:t>
            </a:r>
            <a:r>
              <a:rPr lang="zh-CN" altLang="en-US" sz="1700" dirty="0" smtClean="0"/>
              <a:t>连通区域</a:t>
            </a:r>
            <a:endParaRPr lang="zh-CN" altLang="en-US" sz="1700" dirty="0"/>
          </a:p>
        </p:txBody>
      </p:sp>
      <p:sp>
        <p:nvSpPr>
          <p:cNvPr id="7" name="文本框 6"/>
          <p:cNvSpPr txBox="1"/>
          <p:nvPr/>
        </p:nvSpPr>
        <p:spPr>
          <a:xfrm>
            <a:off x="1022279" y="2285414"/>
            <a:ext cx="3470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/>
              <a:t>区域轮廓点为</a:t>
            </a:r>
            <a:r>
              <a:rPr lang="en-US" altLang="zh-CN" sz="1700" dirty="0" smtClean="0"/>
              <a:t>8-</a:t>
            </a:r>
            <a:r>
              <a:rPr lang="zh-CN" altLang="en-US" sz="1700" dirty="0" smtClean="0"/>
              <a:t>连通，但所“封闭”包围的内部区域仍然与外部连通</a:t>
            </a:r>
            <a:endParaRPr lang="zh-CN" altLang="en-US" sz="1700" dirty="0"/>
          </a:p>
        </p:txBody>
      </p:sp>
      <p:sp>
        <p:nvSpPr>
          <p:cNvPr id="8" name="椭圆 7"/>
          <p:cNvSpPr/>
          <p:nvPr/>
        </p:nvSpPr>
        <p:spPr bwMode="auto">
          <a:xfrm>
            <a:off x="2486345" y="3870628"/>
            <a:ext cx="102742" cy="10274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068531" y="3488777"/>
            <a:ext cx="102742" cy="10274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887125" y="4233645"/>
            <a:ext cx="102742" cy="10274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474448" y="3856931"/>
            <a:ext cx="102742" cy="10274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黑体" charset="0"/>
              <a:cs typeface="黑体" charset="0"/>
            </a:endParaRPr>
          </a:p>
        </p:txBody>
      </p:sp>
      <p:cxnSp>
        <p:nvCxnSpPr>
          <p:cNvPr id="13" name="直接连接符 12"/>
          <p:cNvCxnSpPr>
            <a:stCxn id="9" idx="5"/>
            <a:endCxn id="8" idx="1"/>
          </p:cNvCxnSpPr>
          <p:nvPr/>
        </p:nvCxnSpPr>
        <p:spPr bwMode="auto">
          <a:xfrm>
            <a:off x="2156227" y="3576473"/>
            <a:ext cx="345164" cy="3092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6561157" y="3937126"/>
            <a:ext cx="345164" cy="3092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7877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-Blue logo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-Blue logo" id="{66DDCDD6-3265-4181-9E19-2A787852C5F0}" vid="{16EB6C4B-FEB3-4E30-B0FF-52C740C4DA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USTC-Blue logo</Template>
  <TotalTime>24</TotalTime>
  <Words>169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Arial</vt:lpstr>
      <vt:lpstr>Times New Roman</vt:lpstr>
      <vt:lpstr>Verdana</vt:lpstr>
      <vt:lpstr>Wingdings</vt:lpstr>
      <vt:lpstr>USTC-Blue logo</vt:lpstr>
      <vt:lpstr>连通悖论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Tineye</dc:creator>
  <cp:lastModifiedBy>Zhou</cp:lastModifiedBy>
  <cp:revision>8</cp:revision>
  <dcterms:created xsi:type="dcterms:W3CDTF">2021-03-11T06:47:26Z</dcterms:created>
  <dcterms:modified xsi:type="dcterms:W3CDTF">2021-06-28T00:56:59Z</dcterms:modified>
</cp:coreProperties>
</file>