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8" r:id="rId3"/>
    <p:sldId id="268" r:id="rId4"/>
    <p:sldId id="261" r:id="rId5"/>
    <p:sldId id="267" r:id="rId6"/>
    <p:sldId id="270" r:id="rId7"/>
    <p:sldId id="262" r:id="rId8"/>
    <p:sldId id="266" r:id="rId9"/>
    <p:sldId id="269" r:id="rId10"/>
    <p:sldId id="271" r:id="rId11"/>
    <p:sldId id="272" r:id="rId12"/>
    <p:sldId id="274" r:id="rId13"/>
    <p:sldId id="273" r:id="rId14"/>
    <p:sldId id="275" r:id="rId15"/>
    <p:sldId id="276" r:id="rId16"/>
    <p:sldId id="277" r:id="rId17"/>
    <p:sldId id="278" r:id="rId18"/>
    <p:sldId id="280" r:id="rId19"/>
    <p:sldId id="284" r:id="rId20"/>
    <p:sldId id="282" r:id="rId21"/>
    <p:sldId id="281" r:id="rId22"/>
  </p:sldIdLst>
  <p:sldSz cx="12192000" cy="6858000"/>
  <p:notesSz cx="6858000" cy="9144000"/>
  <p:embeddedFontLst>
    <p:embeddedFont>
      <p:font typeface="맑은 고딕" panose="020B0503020000020004" pitchFamily="50" charset="-127"/>
      <p:regular r:id="rId23"/>
      <p:bold r:id="rId24"/>
    </p:embeddedFont>
    <p:embeddedFont>
      <p:font typeface="맑은 고딕 Semilight" panose="020B0502040204020203" pitchFamily="50" charset="-127"/>
      <p:regular r:id="rId25"/>
    </p:embeddedFont>
    <p:embeddedFont>
      <p:font typeface="타이포_쌍문동 B" panose="02020803020101020101" pitchFamily="18" charset="-127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5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027AB-92E4-D802-FEE0-CDEFEA71B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F6F3A2-E164-7E44-AB5B-561552C7B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C68E95-E631-397D-7D7D-19C337B50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B98FD-1767-41B9-951D-4B3D1F114B66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F51F70-13EE-0B8A-A6F7-2A48FC2DD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DF0F69-FCED-916F-39C2-A4B566295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F59D-4B31-427E-AC4A-C3A89997B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709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EF544D-2D86-E432-3890-3FF8CD760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9C4264-8528-61EC-8988-B4C92AC23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D0FEC5-404B-1990-BFC7-38A170D76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B98FD-1767-41B9-951D-4B3D1F114B66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AAE234-D7A4-8824-5216-74705CA4B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96260-1C18-79D2-2145-817EB8214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F59D-4B31-427E-AC4A-C3A89997B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07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023E783-F764-9D72-9C38-D4DD1E83B6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EC5692-9ACB-F32A-E49E-37665022E6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BF1897-C1DC-E4AC-9420-556C6782E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B98FD-1767-41B9-951D-4B3D1F114B66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83D5D8-1811-54A8-C0AB-C13F86835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FCDED3-F5EE-5BEF-CB5A-FC878B29B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F59D-4B31-427E-AC4A-C3A89997B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596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D985B-3515-E72D-012A-20A27DC26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5688B9-98C0-6B80-31B6-5E9B42EA3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DE16BD-C3CC-7719-F8A5-F425C303E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B98FD-1767-41B9-951D-4B3D1F114B66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179B20-3CBC-175B-8A41-101DA4C47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367B9A-F9F1-649F-A40A-6E0A1E418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F59D-4B31-427E-AC4A-C3A89997B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139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01BE3-797F-18D9-86B7-F87740846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1F5DB9-B3D3-D0B4-E58A-D864EEA0A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8F9803-8FA4-B0F7-152A-B45308DDA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B98FD-1767-41B9-951D-4B3D1F114B66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D89D99-C16F-A5E0-3AC3-181581A37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F5599-C6A9-4678-CDDF-99E58CC53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F59D-4B31-427E-AC4A-C3A89997B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14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27E781-9B08-B8BC-0ED6-55BB85587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F2B98B-771D-4F41-667D-0A7A8A557A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E2DA25-9D84-F6EE-D154-8770A05E3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5BA5E8-051F-3F97-AF5F-7171FE812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B98FD-1767-41B9-951D-4B3D1F114B66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3B5A08-3B79-D3A0-CC73-E6B2EAA37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34BC66-23D5-5911-D7B9-8BD04BAC6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F59D-4B31-427E-AC4A-C3A89997B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763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F40120-A520-99E2-ADED-9337A6C71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4F2364-C5CB-620F-10FD-08B2817F2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60C640-0986-2A49-AB22-0544B582A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5607F8-BF4E-3D99-D9C0-2D0BA2E5C3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390283-4A2E-F84E-C26A-3D6D6072B4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D55207-B03E-DF79-163F-A6609C14D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B98FD-1767-41B9-951D-4B3D1F114B66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0446777-59FD-828A-26D4-820FF55EE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BCDA93-7F4F-7242-9B07-56CFB6E1A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F59D-4B31-427E-AC4A-C3A89997B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97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2E356C-3AA2-DDFD-4DF2-83565E75F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D9AB2B1-A271-AE44-0C1E-905DED917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B98FD-1767-41B9-951D-4B3D1F114B66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D0AA7CD-844A-CA93-D64B-69AE479F8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27E006-A388-4F9B-3523-7D333BBAE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F59D-4B31-427E-AC4A-C3A89997B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439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D0F5D0D-8F0B-F0B3-3BC3-D70303822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B98FD-1767-41B9-951D-4B3D1F114B66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9BEE62B-5F36-2ABA-26DC-4C0C529EC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68B4E7-C6D6-EA0D-3E9A-457558C0C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F59D-4B31-427E-AC4A-C3A89997B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779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B849E-39E3-61F0-3FB7-C941F64AD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7694AA-F238-CB09-7377-04E41E107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0D6C1-5C97-08A5-DBC4-DAD8FCD8D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563934-05B9-8A50-B8D2-A2E5CFDEA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B98FD-1767-41B9-951D-4B3D1F114B66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F893B4-7ED5-A2E3-C4EA-4A127CEF7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CDF3E8-6EE2-FB6A-0EA5-A230072E2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F59D-4B31-427E-AC4A-C3A89997B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739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AA8BC5-8191-4ED4-687C-D47B22693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7EA579-2294-79AA-7690-C9A162D97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96C000-3FEA-C5B2-4890-2E49A598C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B9F5B8-ED72-160D-9B92-F4E66CA7B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B98FD-1767-41B9-951D-4B3D1F114B66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335EE4-4449-725B-E9F2-02A217CAE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DABC9B-10D5-8E33-C6EE-82DE9176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F59D-4B31-427E-AC4A-C3A89997B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240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EBDD8E5-EAC0-16A6-7F79-02F0022C5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7ACCDC-11B6-046E-DA63-F7B43C2FA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06B0B9-832F-C997-7322-55696C35C6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EB98FD-1767-41B9-951D-4B3D1F114B66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DD7B1F-E6CB-B692-9369-621C01A16E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92549B-E534-A325-D585-12ABF9D22F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81F59D-4B31-427E-AC4A-C3A89997B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8953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CDA528-005A-29FE-7E52-A0CF4CD5B7DA}"/>
              </a:ext>
            </a:extLst>
          </p:cNvPr>
          <p:cNvSpPr txBox="1"/>
          <p:nvPr/>
        </p:nvSpPr>
        <p:spPr>
          <a:xfrm>
            <a:off x="256314" y="1138191"/>
            <a:ext cx="475672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5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가장의 </a:t>
            </a:r>
            <a:endParaRPr lang="en-US" altLang="ko-KR" sz="115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r"/>
            <a:endParaRPr lang="ko-KR" altLang="en-US" sz="11500" kern="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CE7A42-FDA5-2337-A542-9810911BA5A8}"/>
              </a:ext>
            </a:extLst>
          </p:cNvPr>
          <p:cNvSpPr txBox="1"/>
          <p:nvPr/>
        </p:nvSpPr>
        <p:spPr>
          <a:xfrm>
            <a:off x="5424061" y="1158973"/>
            <a:ext cx="151938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5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무 </a:t>
            </a:r>
            <a:endParaRPr lang="en-US" altLang="ko-KR" sz="115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r"/>
            <a:endParaRPr lang="ko-KR" altLang="en-US" sz="11500" kern="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E8BC67-8AB1-3BA2-483D-64C42074834A}"/>
              </a:ext>
            </a:extLst>
          </p:cNvPr>
          <p:cNvSpPr txBox="1"/>
          <p:nvPr/>
        </p:nvSpPr>
        <p:spPr>
          <a:xfrm>
            <a:off x="6855696" y="1158973"/>
            <a:ext cx="2348342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5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‘</a:t>
            </a:r>
            <a:r>
              <a:rPr lang="ko-KR" altLang="en-US" sz="115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게</a:t>
            </a:r>
            <a:r>
              <a:rPr lang="en-US" altLang="ko-KR" sz="115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’</a:t>
            </a:r>
            <a:r>
              <a:rPr lang="ko-KR" altLang="en-US" sz="115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endParaRPr lang="en-US" altLang="ko-KR" sz="11500" dirty="0">
              <a:solidFill>
                <a:schemeClr val="accent2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r"/>
            <a:endParaRPr lang="ko-KR" altLang="en-US" sz="11500" kern="0" dirty="0">
              <a:solidFill>
                <a:schemeClr val="bg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21D6B-4E6E-A2CE-C254-CF1E5BD96BEC}"/>
              </a:ext>
            </a:extLst>
          </p:cNvPr>
          <p:cNvSpPr txBox="1"/>
          <p:nvPr/>
        </p:nvSpPr>
        <p:spPr>
          <a:xfrm>
            <a:off x="551882" y="3014737"/>
            <a:ext cx="5959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#</a:t>
            </a:r>
            <a:r>
              <a:rPr lang="ko-KR" altLang="en-US" sz="2400" dirty="0" err="1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국립강릉원주대학교</a:t>
            </a:r>
            <a:r>
              <a:rPr lang="en-US" altLang="ko-KR" sz="24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en-US" altLang="ko-KR" sz="24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#</a:t>
            </a:r>
            <a:r>
              <a:rPr lang="ko-KR" altLang="en-US" sz="24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게임제작</a:t>
            </a:r>
            <a:r>
              <a:rPr lang="en-US" altLang="ko-KR" sz="24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1 </a:t>
            </a:r>
            <a:r>
              <a:rPr lang="en-US" altLang="ko-KR" sz="24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#</a:t>
            </a:r>
            <a:r>
              <a:rPr lang="en-US" altLang="ko-KR" sz="24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3</a:t>
            </a:r>
            <a:r>
              <a:rPr lang="ko-KR" altLang="en-US" sz="24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DA2B8D-4728-6E69-71BF-BF7758042145}"/>
              </a:ext>
            </a:extLst>
          </p:cNvPr>
          <p:cNvSpPr txBox="1"/>
          <p:nvPr/>
        </p:nvSpPr>
        <p:spPr>
          <a:xfrm>
            <a:off x="8993913" y="4919008"/>
            <a:ext cx="35606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b="0" i="0" spc="300" dirty="0" err="1"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고은진</a:t>
            </a:r>
            <a:r>
              <a:rPr lang="ko-KR" altLang="en-US" sz="2400" b="0" i="0" spc="300" dirty="0"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2400" b="0" i="0" spc="300" dirty="0"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20231358</a:t>
            </a:r>
          </a:p>
          <a:p>
            <a:pPr algn="l"/>
            <a:r>
              <a:rPr lang="ko-KR" altLang="en-US" sz="2400" b="0" i="0" spc="300" dirty="0" err="1"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이다예</a:t>
            </a:r>
            <a:r>
              <a:rPr lang="ko-KR" altLang="en-US" sz="2400" b="0" i="0" spc="300" dirty="0"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2400" b="0" i="0" spc="300" dirty="0"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20231363</a:t>
            </a:r>
          </a:p>
          <a:p>
            <a:pPr algn="l"/>
            <a:r>
              <a:rPr lang="ko-KR" altLang="en-US" sz="2400" b="1" u="sng" spc="3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이서연 </a:t>
            </a:r>
            <a:r>
              <a:rPr lang="en-US" altLang="ko-KR" sz="2400" b="1" u="sng" spc="3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20231364</a:t>
            </a:r>
          </a:p>
          <a:p>
            <a:pPr algn="l"/>
            <a:r>
              <a:rPr lang="ko-KR" altLang="en-US" sz="2400" b="0" i="0" spc="300" dirty="0" err="1"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정예원</a:t>
            </a:r>
            <a:r>
              <a:rPr lang="ko-KR" altLang="en-US" sz="2400" b="0" i="0" spc="300" dirty="0"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2400" b="0" i="0" spc="300" dirty="0"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20231365</a:t>
            </a:r>
          </a:p>
          <a:p>
            <a:endParaRPr lang="ko-KR" altLang="en-US" sz="2400" spc="3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651EB2F-C6A6-0EBD-FE64-67AE4489660D}"/>
              </a:ext>
            </a:extLst>
          </p:cNvPr>
          <p:cNvCxnSpPr>
            <a:cxnSpLocks/>
          </p:cNvCxnSpPr>
          <p:nvPr/>
        </p:nvCxnSpPr>
        <p:spPr>
          <a:xfrm>
            <a:off x="551883" y="2844800"/>
            <a:ext cx="111413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89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BAC1D1-1B1C-0A78-FD96-D3717DDA9FF9}"/>
              </a:ext>
            </a:extLst>
          </p:cNvPr>
          <p:cNvSpPr txBox="1"/>
          <p:nvPr/>
        </p:nvSpPr>
        <p:spPr>
          <a:xfrm>
            <a:off x="3649982" y="2767280"/>
            <a:ext cx="65762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3</a:t>
            </a:r>
            <a:r>
              <a:rPr lang="en-US" altLang="ko-KR" sz="800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.</a:t>
            </a:r>
            <a:r>
              <a:rPr lang="ko-KR" altLang="en-US" sz="80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순서도</a:t>
            </a:r>
          </a:p>
        </p:txBody>
      </p:sp>
    </p:spTree>
    <p:extLst>
      <p:ext uri="{BB962C8B-B14F-4D97-AF65-F5344CB8AC3E}">
        <p14:creationId xmlns:p14="http://schemas.microsoft.com/office/powerpoint/2010/main" val="1958759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3064A077-6617-EC52-6732-A984F962BD25}"/>
              </a:ext>
            </a:extLst>
          </p:cNvPr>
          <p:cNvCxnSpPr>
            <a:cxnSpLocks/>
          </p:cNvCxnSpPr>
          <p:nvPr/>
        </p:nvCxnSpPr>
        <p:spPr>
          <a:xfrm>
            <a:off x="525322" y="989743"/>
            <a:ext cx="111413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4B8F914-01B2-8A4C-555D-22223CF63099}"/>
              </a:ext>
            </a:extLst>
          </p:cNvPr>
          <p:cNvSpPr txBox="1"/>
          <p:nvPr/>
        </p:nvSpPr>
        <p:spPr>
          <a:xfrm>
            <a:off x="406400" y="158746"/>
            <a:ext cx="8192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3. </a:t>
            </a:r>
            <a:r>
              <a:rPr lang="ko-KR" altLang="en-US" sz="48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순서도</a:t>
            </a:r>
            <a:r>
              <a:rPr lang="en-US" altLang="ko-KR" sz="48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en-US" altLang="ko-KR" sz="32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: </a:t>
            </a:r>
            <a:r>
              <a:rPr lang="ko-KR" altLang="en-US" sz="32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객체의 라이프 사이클</a:t>
            </a:r>
            <a:r>
              <a:rPr lang="en-US" altLang="ko-KR" sz="32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endParaRPr lang="ko-KR" altLang="en-US" sz="48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A1116FC-F436-36BB-E7AD-934B246A476B}"/>
              </a:ext>
            </a:extLst>
          </p:cNvPr>
          <p:cNvSpPr/>
          <p:nvPr/>
        </p:nvSpPr>
        <p:spPr>
          <a:xfrm>
            <a:off x="9830233" y="444935"/>
            <a:ext cx="192370" cy="1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DBF0549-7077-058A-38A8-8D69A0C437F6}"/>
              </a:ext>
            </a:extLst>
          </p:cNvPr>
          <p:cNvSpPr/>
          <p:nvPr/>
        </p:nvSpPr>
        <p:spPr>
          <a:xfrm>
            <a:off x="10241251" y="444935"/>
            <a:ext cx="192370" cy="1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49B4481-95BB-A5E5-575E-64EFB4FF6CDE}"/>
              </a:ext>
            </a:extLst>
          </p:cNvPr>
          <p:cNvSpPr/>
          <p:nvPr/>
        </p:nvSpPr>
        <p:spPr>
          <a:xfrm>
            <a:off x="10652269" y="444935"/>
            <a:ext cx="192370" cy="19237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A3426C-E682-6A35-3CE6-1341A201D806}"/>
              </a:ext>
            </a:extLst>
          </p:cNvPr>
          <p:cNvSpPr/>
          <p:nvPr/>
        </p:nvSpPr>
        <p:spPr>
          <a:xfrm>
            <a:off x="11063287" y="444935"/>
            <a:ext cx="192370" cy="1923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FD3EC17-9195-03B5-F904-4F9357A41C78}"/>
              </a:ext>
            </a:extLst>
          </p:cNvPr>
          <p:cNvSpPr/>
          <p:nvPr/>
        </p:nvSpPr>
        <p:spPr>
          <a:xfrm>
            <a:off x="11474305" y="444935"/>
            <a:ext cx="192370" cy="1923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0E6FC6F-E6C0-DFA1-557C-5B2598B62CF7}"/>
              </a:ext>
            </a:extLst>
          </p:cNvPr>
          <p:cNvCxnSpPr>
            <a:cxnSpLocks/>
          </p:cNvCxnSpPr>
          <p:nvPr/>
        </p:nvCxnSpPr>
        <p:spPr>
          <a:xfrm flipH="1">
            <a:off x="7129430" y="3483548"/>
            <a:ext cx="328493" cy="361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CA95BCA-EC27-06C4-F404-98A7E56D2342}"/>
              </a:ext>
            </a:extLst>
          </p:cNvPr>
          <p:cNvCxnSpPr>
            <a:cxnSpLocks/>
          </p:cNvCxnSpPr>
          <p:nvPr/>
        </p:nvCxnSpPr>
        <p:spPr>
          <a:xfrm>
            <a:off x="8267947" y="3498918"/>
            <a:ext cx="404053" cy="361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E268188-A0BE-795B-0049-7493B22356F0}"/>
              </a:ext>
            </a:extLst>
          </p:cNvPr>
          <p:cNvSpPr/>
          <p:nvPr/>
        </p:nvSpPr>
        <p:spPr>
          <a:xfrm>
            <a:off x="6230399" y="2824644"/>
            <a:ext cx="3135086" cy="75303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Game Manager</a:t>
            </a:r>
            <a:endParaRPr lang="ko-KR" altLang="en-US" sz="2400" dirty="0">
              <a:solidFill>
                <a:schemeClr val="bg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52E72F7-6B66-A13E-60DF-7BA6B5BDD747}"/>
              </a:ext>
            </a:extLst>
          </p:cNvPr>
          <p:cNvSpPr/>
          <p:nvPr/>
        </p:nvSpPr>
        <p:spPr>
          <a:xfrm>
            <a:off x="3849630" y="3870874"/>
            <a:ext cx="1851852" cy="75303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Goal</a:t>
            </a:r>
            <a:endParaRPr lang="ko-KR" altLang="en-US" sz="20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A08E004-3290-AF74-4DF7-CCFFC7A0536C}"/>
              </a:ext>
            </a:extLst>
          </p:cNvPr>
          <p:cNvSpPr/>
          <p:nvPr/>
        </p:nvSpPr>
        <p:spPr>
          <a:xfrm>
            <a:off x="5899025" y="3870874"/>
            <a:ext cx="1851852" cy="75303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Player</a:t>
            </a:r>
            <a:endParaRPr lang="ko-KR" altLang="en-US" sz="20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9289EF5-C61E-A97C-AFAB-B0CE0745F3FD}"/>
              </a:ext>
            </a:extLst>
          </p:cNvPr>
          <p:cNvSpPr/>
          <p:nvPr/>
        </p:nvSpPr>
        <p:spPr>
          <a:xfrm>
            <a:off x="7926970" y="3870874"/>
            <a:ext cx="1851852" cy="75303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BG</a:t>
            </a:r>
            <a:endParaRPr lang="ko-KR" altLang="en-US" sz="20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3B1EC90-669C-634D-3CED-C5CABF78A523}"/>
              </a:ext>
            </a:extLst>
          </p:cNvPr>
          <p:cNvSpPr/>
          <p:nvPr/>
        </p:nvSpPr>
        <p:spPr>
          <a:xfrm>
            <a:off x="9926418" y="3870874"/>
            <a:ext cx="1851852" cy="75303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Enemy</a:t>
            </a:r>
            <a:endParaRPr lang="ko-KR" altLang="en-US" sz="20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8EE973F-52BF-5E57-18A4-69D435962515}"/>
              </a:ext>
            </a:extLst>
          </p:cNvPr>
          <p:cNvCxnSpPr>
            <a:cxnSpLocks/>
          </p:cNvCxnSpPr>
          <p:nvPr/>
        </p:nvCxnSpPr>
        <p:spPr>
          <a:xfrm flipV="1">
            <a:off x="6899869" y="3590312"/>
            <a:ext cx="212271" cy="2543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DB69F15-7B8A-20B8-AEBD-9EB41EAC8223}"/>
              </a:ext>
            </a:extLst>
          </p:cNvPr>
          <p:cNvCxnSpPr>
            <a:cxnSpLocks/>
            <a:stCxn id="15" idx="3"/>
            <a:endCxn id="20" idx="0"/>
          </p:cNvCxnSpPr>
          <p:nvPr/>
        </p:nvCxnSpPr>
        <p:spPr>
          <a:xfrm>
            <a:off x="9365485" y="3201162"/>
            <a:ext cx="1486859" cy="669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5F35284-A4CA-EEDA-7B40-D150EF86C6D7}"/>
              </a:ext>
            </a:extLst>
          </p:cNvPr>
          <p:cNvCxnSpPr>
            <a:cxnSpLocks/>
            <a:stCxn id="15" idx="1"/>
            <a:endCxn id="16" idx="0"/>
          </p:cNvCxnSpPr>
          <p:nvPr/>
        </p:nvCxnSpPr>
        <p:spPr>
          <a:xfrm flipH="1">
            <a:off x="4775556" y="3201162"/>
            <a:ext cx="1454843" cy="669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6F7AD2B6-5390-0CA1-37C4-BB01CAC185CD}"/>
              </a:ext>
            </a:extLst>
          </p:cNvPr>
          <p:cNvSpPr/>
          <p:nvPr/>
        </p:nvSpPr>
        <p:spPr>
          <a:xfrm>
            <a:off x="6777885" y="5133694"/>
            <a:ext cx="1851852" cy="75303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Script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E219304-26CB-FD55-AF39-77EB558388AC}"/>
              </a:ext>
            </a:extLst>
          </p:cNvPr>
          <p:cNvCxnSpPr>
            <a:stCxn id="16" idx="2"/>
            <a:endCxn id="29" idx="0"/>
          </p:cNvCxnSpPr>
          <p:nvPr/>
        </p:nvCxnSpPr>
        <p:spPr>
          <a:xfrm>
            <a:off x="4775556" y="4623910"/>
            <a:ext cx="2928255" cy="5097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1EB4615-8E31-CC1D-0E8E-4FE8ADDDE709}"/>
              </a:ext>
            </a:extLst>
          </p:cNvPr>
          <p:cNvSpPr txBox="1"/>
          <p:nvPr/>
        </p:nvSpPr>
        <p:spPr>
          <a:xfrm>
            <a:off x="585514" y="2759714"/>
            <a:ext cx="376325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player(</a:t>
            </a:r>
            <a:r>
              <a:rPr lang="ko-KR" altLang="en-US" sz="28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소라게</a:t>
            </a:r>
            <a:r>
              <a:rPr lang="en-US" altLang="ko-KR" sz="28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Enemy(</a:t>
            </a:r>
            <a:r>
              <a:rPr lang="ko-KR" altLang="en-US" sz="28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문어</a:t>
            </a:r>
            <a:r>
              <a:rPr lang="en-US" altLang="ko-KR" sz="28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Goal(</a:t>
            </a:r>
            <a:r>
              <a:rPr lang="ko-KR" altLang="en-US" sz="28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표지판</a:t>
            </a:r>
            <a:r>
              <a:rPr lang="en-US" altLang="ko-KR" sz="28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BG(</a:t>
            </a:r>
            <a:r>
              <a:rPr lang="ko-KR" altLang="en-US" sz="28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배경</a:t>
            </a:r>
            <a:r>
              <a:rPr lang="en-US" altLang="ko-KR" sz="28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Script</a:t>
            </a:r>
          </a:p>
          <a:p>
            <a:endParaRPr lang="ko-KR" altLang="en-US" sz="28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3574499-5CCD-8423-DAC5-1E6E9B65038F}"/>
              </a:ext>
            </a:extLst>
          </p:cNvPr>
          <p:cNvCxnSpPr>
            <a:stCxn id="15" idx="2"/>
          </p:cNvCxnSpPr>
          <p:nvPr/>
        </p:nvCxnSpPr>
        <p:spPr>
          <a:xfrm>
            <a:off x="7797942" y="3577680"/>
            <a:ext cx="0" cy="15617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440726E9-8529-13D0-2BE4-B1CB20FA474C}"/>
              </a:ext>
            </a:extLst>
          </p:cNvPr>
          <p:cNvCxnSpPr>
            <a:cxnSpLocks/>
          </p:cNvCxnSpPr>
          <p:nvPr/>
        </p:nvCxnSpPr>
        <p:spPr>
          <a:xfrm rot="16200000" flipV="1">
            <a:off x="8479870" y="1481480"/>
            <a:ext cx="7101" cy="4737847"/>
          </a:xfrm>
          <a:prstGeom prst="bentConnector3">
            <a:avLst>
              <a:gd name="adj1" fmla="val 2204954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BBD79A5D-11F1-ED13-D9EE-AF3F1D669633}"/>
              </a:ext>
            </a:extLst>
          </p:cNvPr>
          <p:cNvCxnSpPr/>
          <p:nvPr/>
        </p:nvCxnSpPr>
        <p:spPr>
          <a:xfrm>
            <a:off x="576869" y="2955636"/>
            <a:ext cx="32727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5275C550-BF3A-5402-DD7A-46462D162841}"/>
              </a:ext>
            </a:extLst>
          </p:cNvPr>
          <p:cNvSpPr txBox="1"/>
          <p:nvPr/>
        </p:nvSpPr>
        <p:spPr>
          <a:xfrm>
            <a:off x="66675" y="1858208"/>
            <a:ext cx="42931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게임 구성 요소</a:t>
            </a:r>
            <a:r>
              <a:rPr lang="en-US" altLang="ko-KR" sz="32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(object)</a:t>
            </a:r>
            <a:endParaRPr lang="ko-KR" altLang="en-US" sz="3200" dirty="0"/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FC097F1F-8E85-DA00-E556-4CE91C23DB91}"/>
              </a:ext>
            </a:extLst>
          </p:cNvPr>
          <p:cNvCxnSpPr>
            <a:stCxn id="18" idx="1"/>
            <a:endCxn id="16" idx="3"/>
          </p:cNvCxnSpPr>
          <p:nvPr/>
        </p:nvCxnSpPr>
        <p:spPr>
          <a:xfrm flipH="1">
            <a:off x="5701482" y="4247392"/>
            <a:ext cx="1975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06F1C84-C3C8-0C87-5443-4ED81FA0B25A}"/>
              </a:ext>
            </a:extLst>
          </p:cNvPr>
          <p:cNvCxnSpPr>
            <a:cxnSpLocks/>
          </p:cNvCxnSpPr>
          <p:nvPr/>
        </p:nvCxnSpPr>
        <p:spPr>
          <a:xfrm flipV="1">
            <a:off x="5072832" y="3326654"/>
            <a:ext cx="1190384" cy="5774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176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3064A077-6617-EC52-6732-A984F962BD25}"/>
              </a:ext>
            </a:extLst>
          </p:cNvPr>
          <p:cNvCxnSpPr>
            <a:cxnSpLocks/>
          </p:cNvCxnSpPr>
          <p:nvPr/>
        </p:nvCxnSpPr>
        <p:spPr>
          <a:xfrm>
            <a:off x="525322" y="989743"/>
            <a:ext cx="111413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4B8F914-01B2-8A4C-555D-22223CF63099}"/>
              </a:ext>
            </a:extLst>
          </p:cNvPr>
          <p:cNvSpPr txBox="1"/>
          <p:nvPr/>
        </p:nvSpPr>
        <p:spPr>
          <a:xfrm>
            <a:off x="406400" y="158746"/>
            <a:ext cx="8192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3. </a:t>
            </a:r>
            <a:r>
              <a:rPr lang="ko-KR" altLang="en-US" sz="48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순서도</a:t>
            </a:r>
            <a:r>
              <a:rPr lang="en-US" altLang="ko-KR" sz="48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en-US" altLang="ko-KR" sz="32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:</a:t>
            </a:r>
            <a:r>
              <a:rPr lang="ko-KR" altLang="en-US" sz="32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게임 루프 실행 순서</a:t>
            </a:r>
            <a:endParaRPr lang="ko-KR" altLang="en-US" sz="48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A1116FC-F436-36BB-E7AD-934B246A476B}"/>
              </a:ext>
            </a:extLst>
          </p:cNvPr>
          <p:cNvSpPr/>
          <p:nvPr/>
        </p:nvSpPr>
        <p:spPr>
          <a:xfrm>
            <a:off x="9830233" y="444935"/>
            <a:ext cx="192370" cy="1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DBF0549-7077-058A-38A8-8D69A0C437F6}"/>
              </a:ext>
            </a:extLst>
          </p:cNvPr>
          <p:cNvSpPr/>
          <p:nvPr/>
        </p:nvSpPr>
        <p:spPr>
          <a:xfrm>
            <a:off x="10241251" y="444935"/>
            <a:ext cx="192370" cy="1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49B4481-95BB-A5E5-575E-64EFB4FF6CDE}"/>
              </a:ext>
            </a:extLst>
          </p:cNvPr>
          <p:cNvSpPr/>
          <p:nvPr/>
        </p:nvSpPr>
        <p:spPr>
          <a:xfrm>
            <a:off x="10652269" y="444935"/>
            <a:ext cx="192370" cy="19237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A3426C-E682-6A35-3CE6-1341A201D806}"/>
              </a:ext>
            </a:extLst>
          </p:cNvPr>
          <p:cNvSpPr/>
          <p:nvPr/>
        </p:nvSpPr>
        <p:spPr>
          <a:xfrm>
            <a:off x="11063287" y="444935"/>
            <a:ext cx="192370" cy="1923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FD3EC17-9195-03B5-F904-4F9357A41C78}"/>
              </a:ext>
            </a:extLst>
          </p:cNvPr>
          <p:cNvSpPr/>
          <p:nvPr/>
        </p:nvSpPr>
        <p:spPr>
          <a:xfrm>
            <a:off x="11474305" y="444935"/>
            <a:ext cx="192370" cy="1923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70416BB-65ED-C3AC-541D-14889374F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312" y="1209751"/>
            <a:ext cx="4461371" cy="538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63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3064A077-6617-EC52-6732-A984F962BD25}"/>
              </a:ext>
            </a:extLst>
          </p:cNvPr>
          <p:cNvCxnSpPr>
            <a:cxnSpLocks/>
          </p:cNvCxnSpPr>
          <p:nvPr/>
        </p:nvCxnSpPr>
        <p:spPr>
          <a:xfrm>
            <a:off x="525322" y="989743"/>
            <a:ext cx="111413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4B8F914-01B2-8A4C-555D-22223CF63099}"/>
              </a:ext>
            </a:extLst>
          </p:cNvPr>
          <p:cNvSpPr txBox="1"/>
          <p:nvPr/>
        </p:nvSpPr>
        <p:spPr>
          <a:xfrm>
            <a:off x="406400" y="158746"/>
            <a:ext cx="8192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3. </a:t>
            </a:r>
            <a:r>
              <a:rPr lang="ko-KR" altLang="en-US" sz="48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순서도</a:t>
            </a:r>
            <a:r>
              <a:rPr lang="en-US" altLang="ko-KR" sz="48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en-US" altLang="ko-KR" sz="32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:</a:t>
            </a:r>
            <a:r>
              <a:rPr lang="ko-KR" altLang="en-US" sz="32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게임 루프 실행 순서</a:t>
            </a:r>
            <a:endParaRPr lang="ko-KR" altLang="en-US" sz="48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A1116FC-F436-36BB-E7AD-934B246A476B}"/>
              </a:ext>
            </a:extLst>
          </p:cNvPr>
          <p:cNvSpPr/>
          <p:nvPr/>
        </p:nvSpPr>
        <p:spPr>
          <a:xfrm>
            <a:off x="9830233" y="444935"/>
            <a:ext cx="192370" cy="1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DBF0549-7077-058A-38A8-8D69A0C437F6}"/>
              </a:ext>
            </a:extLst>
          </p:cNvPr>
          <p:cNvSpPr/>
          <p:nvPr/>
        </p:nvSpPr>
        <p:spPr>
          <a:xfrm>
            <a:off x="10241251" y="444935"/>
            <a:ext cx="192370" cy="1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49B4481-95BB-A5E5-575E-64EFB4FF6CDE}"/>
              </a:ext>
            </a:extLst>
          </p:cNvPr>
          <p:cNvSpPr/>
          <p:nvPr/>
        </p:nvSpPr>
        <p:spPr>
          <a:xfrm>
            <a:off x="10652269" y="444935"/>
            <a:ext cx="192370" cy="19237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A3426C-E682-6A35-3CE6-1341A201D806}"/>
              </a:ext>
            </a:extLst>
          </p:cNvPr>
          <p:cNvSpPr/>
          <p:nvPr/>
        </p:nvSpPr>
        <p:spPr>
          <a:xfrm>
            <a:off x="11063287" y="444935"/>
            <a:ext cx="192370" cy="1923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FD3EC17-9195-03B5-F904-4F9357A41C78}"/>
              </a:ext>
            </a:extLst>
          </p:cNvPr>
          <p:cNvSpPr/>
          <p:nvPr/>
        </p:nvSpPr>
        <p:spPr>
          <a:xfrm>
            <a:off x="11474305" y="444935"/>
            <a:ext cx="192370" cy="1923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70416BB-65ED-C3AC-541D-14889374F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648" y="1683971"/>
            <a:ext cx="3464734" cy="418428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5F70818-C9ED-F6DD-B046-D4550D7DE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110" y="1939643"/>
            <a:ext cx="5196548" cy="354351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87550E3-5FF7-9B91-461F-FBEED2849B37}"/>
              </a:ext>
            </a:extLst>
          </p:cNvPr>
          <p:cNvSpPr txBox="1"/>
          <p:nvPr/>
        </p:nvSpPr>
        <p:spPr>
          <a:xfrm>
            <a:off x="1088603" y="1683970"/>
            <a:ext cx="3778824" cy="1619272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3631814-A6EF-E3D2-EB57-7F85FA2A302B}"/>
              </a:ext>
            </a:extLst>
          </p:cNvPr>
          <p:cNvCxnSpPr>
            <a:cxnSpLocks/>
            <a:stCxn id="26" idx="3"/>
            <a:endCxn id="14" idx="1"/>
          </p:cNvCxnSpPr>
          <p:nvPr/>
        </p:nvCxnSpPr>
        <p:spPr>
          <a:xfrm>
            <a:off x="4867427" y="2493606"/>
            <a:ext cx="1191683" cy="1217795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334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3064A077-6617-EC52-6732-A984F962BD25}"/>
              </a:ext>
            </a:extLst>
          </p:cNvPr>
          <p:cNvCxnSpPr>
            <a:cxnSpLocks/>
          </p:cNvCxnSpPr>
          <p:nvPr/>
        </p:nvCxnSpPr>
        <p:spPr>
          <a:xfrm>
            <a:off x="525322" y="989743"/>
            <a:ext cx="111413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4B8F914-01B2-8A4C-555D-22223CF63099}"/>
              </a:ext>
            </a:extLst>
          </p:cNvPr>
          <p:cNvSpPr txBox="1"/>
          <p:nvPr/>
        </p:nvSpPr>
        <p:spPr>
          <a:xfrm>
            <a:off x="406400" y="158746"/>
            <a:ext cx="8192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3. </a:t>
            </a:r>
            <a:r>
              <a:rPr lang="ko-KR" altLang="en-US" sz="48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순서도</a:t>
            </a:r>
            <a:r>
              <a:rPr lang="en-US" altLang="ko-KR" sz="48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en-US" altLang="ko-KR" sz="32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:</a:t>
            </a:r>
            <a:r>
              <a:rPr lang="ko-KR" altLang="en-US" sz="32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게임 루프 실행 순서</a:t>
            </a:r>
            <a:endParaRPr lang="ko-KR" altLang="en-US" sz="48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A1116FC-F436-36BB-E7AD-934B246A476B}"/>
              </a:ext>
            </a:extLst>
          </p:cNvPr>
          <p:cNvSpPr/>
          <p:nvPr/>
        </p:nvSpPr>
        <p:spPr>
          <a:xfrm>
            <a:off x="9830233" y="444935"/>
            <a:ext cx="192370" cy="1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DBF0549-7077-058A-38A8-8D69A0C437F6}"/>
              </a:ext>
            </a:extLst>
          </p:cNvPr>
          <p:cNvSpPr/>
          <p:nvPr/>
        </p:nvSpPr>
        <p:spPr>
          <a:xfrm>
            <a:off x="10241251" y="444935"/>
            <a:ext cx="192370" cy="1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49B4481-95BB-A5E5-575E-64EFB4FF6CDE}"/>
              </a:ext>
            </a:extLst>
          </p:cNvPr>
          <p:cNvSpPr/>
          <p:nvPr/>
        </p:nvSpPr>
        <p:spPr>
          <a:xfrm>
            <a:off x="10652269" y="444935"/>
            <a:ext cx="192370" cy="19237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A3426C-E682-6A35-3CE6-1341A201D806}"/>
              </a:ext>
            </a:extLst>
          </p:cNvPr>
          <p:cNvSpPr/>
          <p:nvPr/>
        </p:nvSpPr>
        <p:spPr>
          <a:xfrm>
            <a:off x="11063287" y="444935"/>
            <a:ext cx="192370" cy="1923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FD3EC17-9195-03B5-F904-4F9357A41C78}"/>
              </a:ext>
            </a:extLst>
          </p:cNvPr>
          <p:cNvSpPr/>
          <p:nvPr/>
        </p:nvSpPr>
        <p:spPr>
          <a:xfrm>
            <a:off x="11474305" y="444935"/>
            <a:ext cx="192370" cy="1923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3631814-A6EF-E3D2-EB57-7F85FA2A302B}"/>
              </a:ext>
            </a:extLst>
          </p:cNvPr>
          <p:cNvCxnSpPr>
            <a:cxnSpLocks/>
            <a:stCxn id="26" idx="3"/>
            <a:endCxn id="15" idx="1"/>
          </p:cNvCxnSpPr>
          <p:nvPr/>
        </p:nvCxnSpPr>
        <p:spPr>
          <a:xfrm>
            <a:off x="4821382" y="3689926"/>
            <a:ext cx="511837" cy="178684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934C0B79-0748-41CD-E07A-F63C2106B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219" y="1114379"/>
            <a:ext cx="6141086" cy="550846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12709B3-6BB2-42B7-B3D7-333B0B1A9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648" y="1683971"/>
            <a:ext cx="3464734" cy="418428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87550E3-5FF7-9B91-461F-FBEED2849B37}"/>
              </a:ext>
            </a:extLst>
          </p:cNvPr>
          <p:cNvSpPr txBox="1"/>
          <p:nvPr/>
        </p:nvSpPr>
        <p:spPr>
          <a:xfrm>
            <a:off x="1107535" y="2059708"/>
            <a:ext cx="3713847" cy="3260435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5869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3064A077-6617-EC52-6732-A984F962BD25}"/>
              </a:ext>
            </a:extLst>
          </p:cNvPr>
          <p:cNvCxnSpPr>
            <a:cxnSpLocks/>
          </p:cNvCxnSpPr>
          <p:nvPr/>
        </p:nvCxnSpPr>
        <p:spPr>
          <a:xfrm>
            <a:off x="525322" y="989743"/>
            <a:ext cx="111413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4B8F914-01B2-8A4C-555D-22223CF63099}"/>
              </a:ext>
            </a:extLst>
          </p:cNvPr>
          <p:cNvSpPr txBox="1"/>
          <p:nvPr/>
        </p:nvSpPr>
        <p:spPr>
          <a:xfrm>
            <a:off x="406400" y="158746"/>
            <a:ext cx="8192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3. </a:t>
            </a:r>
            <a:r>
              <a:rPr lang="ko-KR" altLang="en-US" sz="48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순서도</a:t>
            </a:r>
            <a:r>
              <a:rPr lang="en-US" altLang="ko-KR" sz="48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en-US" altLang="ko-KR" sz="32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:</a:t>
            </a:r>
            <a:r>
              <a:rPr lang="ko-KR" altLang="en-US" sz="32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게임 루프 실행 순서</a:t>
            </a:r>
            <a:endParaRPr lang="ko-KR" altLang="en-US" sz="48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A1116FC-F436-36BB-E7AD-934B246A476B}"/>
              </a:ext>
            </a:extLst>
          </p:cNvPr>
          <p:cNvSpPr/>
          <p:nvPr/>
        </p:nvSpPr>
        <p:spPr>
          <a:xfrm>
            <a:off x="9830233" y="444935"/>
            <a:ext cx="192370" cy="1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DBF0549-7077-058A-38A8-8D69A0C437F6}"/>
              </a:ext>
            </a:extLst>
          </p:cNvPr>
          <p:cNvSpPr/>
          <p:nvPr/>
        </p:nvSpPr>
        <p:spPr>
          <a:xfrm>
            <a:off x="10241251" y="444935"/>
            <a:ext cx="192370" cy="1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49B4481-95BB-A5E5-575E-64EFB4FF6CDE}"/>
              </a:ext>
            </a:extLst>
          </p:cNvPr>
          <p:cNvSpPr/>
          <p:nvPr/>
        </p:nvSpPr>
        <p:spPr>
          <a:xfrm>
            <a:off x="10652269" y="444935"/>
            <a:ext cx="192370" cy="19237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A3426C-E682-6A35-3CE6-1341A201D806}"/>
              </a:ext>
            </a:extLst>
          </p:cNvPr>
          <p:cNvSpPr/>
          <p:nvPr/>
        </p:nvSpPr>
        <p:spPr>
          <a:xfrm>
            <a:off x="11063287" y="444935"/>
            <a:ext cx="192370" cy="1923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FD3EC17-9195-03B5-F904-4F9357A41C78}"/>
              </a:ext>
            </a:extLst>
          </p:cNvPr>
          <p:cNvSpPr/>
          <p:nvPr/>
        </p:nvSpPr>
        <p:spPr>
          <a:xfrm>
            <a:off x="11474305" y="444935"/>
            <a:ext cx="192370" cy="1923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3631814-A6EF-E3D2-EB57-7F85FA2A302B}"/>
              </a:ext>
            </a:extLst>
          </p:cNvPr>
          <p:cNvCxnSpPr>
            <a:cxnSpLocks/>
            <a:stCxn id="26" idx="3"/>
            <a:endCxn id="14" idx="1"/>
          </p:cNvCxnSpPr>
          <p:nvPr/>
        </p:nvCxnSpPr>
        <p:spPr>
          <a:xfrm flipV="1">
            <a:off x="4830023" y="3836297"/>
            <a:ext cx="545541" cy="114602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47EF4237-0B9E-3E17-14E9-DFB684EEB3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64" r="2732"/>
          <a:stretch/>
        </p:blipFill>
        <p:spPr>
          <a:xfrm>
            <a:off x="5375564" y="1864347"/>
            <a:ext cx="6022109" cy="39439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D70F855-737B-DC78-1753-D9092EE82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648" y="1683971"/>
            <a:ext cx="3464734" cy="418428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87550E3-5FF7-9B91-461F-FBEED2849B37}"/>
              </a:ext>
            </a:extLst>
          </p:cNvPr>
          <p:cNvSpPr txBox="1"/>
          <p:nvPr/>
        </p:nvSpPr>
        <p:spPr>
          <a:xfrm>
            <a:off x="1126007" y="4021024"/>
            <a:ext cx="3704016" cy="1922585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4366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BAC1D1-1B1C-0A78-FD96-D3717DDA9FF9}"/>
              </a:ext>
            </a:extLst>
          </p:cNvPr>
          <p:cNvSpPr txBox="1"/>
          <p:nvPr/>
        </p:nvSpPr>
        <p:spPr>
          <a:xfrm>
            <a:off x="1999673" y="2767280"/>
            <a:ext cx="81926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4.</a:t>
            </a:r>
            <a:r>
              <a:rPr lang="ko-KR" altLang="en-US" sz="80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데이터 테이블</a:t>
            </a:r>
          </a:p>
        </p:txBody>
      </p:sp>
    </p:spTree>
    <p:extLst>
      <p:ext uri="{BB962C8B-B14F-4D97-AF65-F5344CB8AC3E}">
        <p14:creationId xmlns:p14="http://schemas.microsoft.com/office/powerpoint/2010/main" val="3645213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3064A077-6617-EC52-6732-A984F962BD25}"/>
              </a:ext>
            </a:extLst>
          </p:cNvPr>
          <p:cNvCxnSpPr>
            <a:cxnSpLocks/>
          </p:cNvCxnSpPr>
          <p:nvPr/>
        </p:nvCxnSpPr>
        <p:spPr>
          <a:xfrm>
            <a:off x="525322" y="989743"/>
            <a:ext cx="111413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FA1116FC-F436-36BB-E7AD-934B246A476B}"/>
              </a:ext>
            </a:extLst>
          </p:cNvPr>
          <p:cNvSpPr/>
          <p:nvPr/>
        </p:nvSpPr>
        <p:spPr>
          <a:xfrm>
            <a:off x="9830233" y="444935"/>
            <a:ext cx="192370" cy="1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DBF0549-7077-058A-38A8-8D69A0C437F6}"/>
              </a:ext>
            </a:extLst>
          </p:cNvPr>
          <p:cNvSpPr/>
          <p:nvPr/>
        </p:nvSpPr>
        <p:spPr>
          <a:xfrm>
            <a:off x="10241251" y="444935"/>
            <a:ext cx="192370" cy="1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49B4481-95BB-A5E5-575E-64EFB4FF6CDE}"/>
              </a:ext>
            </a:extLst>
          </p:cNvPr>
          <p:cNvSpPr/>
          <p:nvPr/>
        </p:nvSpPr>
        <p:spPr>
          <a:xfrm>
            <a:off x="10652269" y="444935"/>
            <a:ext cx="192370" cy="1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A3426C-E682-6A35-3CE6-1341A201D806}"/>
              </a:ext>
            </a:extLst>
          </p:cNvPr>
          <p:cNvSpPr/>
          <p:nvPr/>
        </p:nvSpPr>
        <p:spPr>
          <a:xfrm>
            <a:off x="11063287" y="444935"/>
            <a:ext cx="192370" cy="19237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FD3EC17-9195-03B5-F904-4F9357A41C78}"/>
              </a:ext>
            </a:extLst>
          </p:cNvPr>
          <p:cNvSpPr/>
          <p:nvPr/>
        </p:nvSpPr>
        <p:spPr>
          <a:xfrm>
            <a:off x="11474305" y="444935"/>
            <a:ext cx="192370" cy="1923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77AE8CD-2F9C-B8CC-6C4E-E76E92C07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635298"/>
              </p:ext>
            </p:extLst>
          </p:nvPr>
        </p:nvGraphicFramePr>
        <p:xfrm>
          <a:off x="689739" y="1938662"/>
          <a:ext cx="4977951" cy="389382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59317">
                  <a:extLst>
                    <a:ext uri="{9D8B030D-6E8A-4147-A177-3AD203B41FA5}">
                      <a16:colId xmlns:a16="http://schemas.microsoft.com/office/drawing/2014/main" val="2367141314"/>
                    </a:ext>
                  </a:extLst>
                </a:gridCol>
                <a:gridCol w="1659317">
                  <a:extLst>
                    <a:ext uri="{9D8B030D-6E8A-4147-A177-3AD203B41FA5}">
                      <a16:colId xmlns:a16="http://schemas.microsoft.com/office/drawing/2014/main" val="3975228122"/>
                    </a:ext>
                  </a:extLst>
                </a:gridCol>
                <a:gridCol w="1659317">
                  <a:extLst>
                    <a:ext uri="{9D8B030D-6E8A-4147-A177-3AD203B41FA5}">
                      <a16:colId xmlns:a16="http://schemas.microsoft.com/office/drawing/2014/main" val="1083829683"/>
                    </a:ext>
                  </a:extLst>
                </a:gridCol>
              </a:tblGrid>
              <a:tr h="77876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객체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속성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571231"/>
                  </a:ext>
                </a:extLst>
              </a:tr>
              <a:tr h="38938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소라게</a:t>
                      </a: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(Player)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위치</a:t>
                      </a: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(0, 0)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3695843"/>
                  </a:ext>
                </a:extLst>
              </a:tr>
              <a:tr h="3893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상태</a:t>
                      </a: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2548472"/>
                  </a:ext>
                </a:extLst>
              </a:tr>
              <a:tr h="7787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문어</a:t>
                      </a: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(Enemy)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상태</a:t>
                      </a: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False</a:t>
                      </a:r>
                      <a:endParaRPr lang="ko-KR" altLang="en-US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6344361"/>
                  </a:ext>
                </a:extLst>
              </a:tr>
              <a:tr h="7787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문어 눈</a:t>
                      </a: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(Eyes)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상태</a:t>
                      </a: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False</a:t>
                      </a:r>
                      <a:endParaRPr lang="ko-KR" altLang="en-US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3341230"/>
                  </a:ext>
                </a:extLst>
              </a:tr>
              <a:tr h="7787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표지판</a:t>
                      </a: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(Goal)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상태</a:t>
                      </a: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False</a:t>
                      </a:r>
                      <a:endParaRPr lang="ko-KR" altLang="en-US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740047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7D41532-2381-0A03-2756-E62BB5DB9975}"/>
              </a:ext>
            </a:extLst>
          </p:cNvPr>
          <p:cNvSpPr txBox="1"/>
          <p:nvPr/>
        </p:nvSpPr>
        <p:spPr>
          <a:xfrm>
            <a:off x="406400" y="158746"/>
            <a:ext cx="100272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4. </a:t>
            </a:r>
            <a:r>
              <a:rPr lang="ko-KR" altLang="en-US" sz="48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데이터 테이블</a:t>
            </a:r>
            <a:r>
              <a:rPr lang="en-US" altLang="ko-KR" sz="48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en-US" altLang="ko-KR" sz="28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: </a:t>
            </a:r>
            <a:r>
              <a:rPr lang="ko-KR" altLang="en-US" sz="28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객체 단위 데이터 테이블</a:t>
            </a:r>
            <a:endParaRPr lang="ko-KR" altLang="en-US" sz="48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B9194A8-47CA-1BEE-8EA4-92CF43817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286290"/>
              </p:ext>
            </p:extLst>
          </p:nvPr>
        </p:nvGraphicFramePr>
        <p:xfrm>
          <a:off x="6273747" y="1938662"/>
          <a:ext cx="5296743" cy="387851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65581">
                  <a:extLst>
                    <a:ext uri="{9D8B030D-6E8A-4147-A177-3AD203B41FA5}">
                      <a16:colId xmlns:a16="http://schemas.microsoft.com/office/drawing/2014/main" val="2367141314"/>
                    </a:ext>
                  </a:extLst>
                </a:gridCol>
                <a:gridCol w="1765581">
                  <a:extLst>
                    <a:ext uri="{9D8B030D-6E8A-4147-A177-3AD203B41FA5}">
                      <a16:colId xmlns:a16="http://schemas.microsoft.com/office/drawing/2014/main" val="3975228122"/>
                    </a:ext>
                  </a:extLst>
                </a:gridCol>
                <a:gridCol w="1765581">
                  <a:extLst>
                    <a:ext uri="{9D8B030D-6E8A-4147-A177-3AD203B41FA5}">
                      <a16:colId xmlns:a16="http://schemas.microsoft.com/office/drawing/2014/main" val="1083829683"/>
                    </a:ext>
                  </a:extLst>
                </a:gridCol>
              </a:tblGrid>
              <a:tr h="77570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데이터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571231"/>
                  </a:ext>
                </a:extLst>
              </a:tr>
              <a:tr h="7757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Stage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현재 스테이지 단계</a:t>
                      </a: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3695843"/>
                  </a:ext>
                </a:extLst>
              </a:tr>
              <a:tr h="7757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6344361"/>
                  </a:ext>
                </a:extLst>
              </a:tr>
              <a:tr h="7757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3341230"/>
                  </a:ext>
                </a:extLst>
              </a:tr>
              <a:tr h="7757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7400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4031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BAC1D1-1B1C-0A78-FD96-D3717DDA9FF9}"/>
              </a:ext>
            </a:extLst>
          </p:cNvPr>
          <p:cNvSpPr txBox="1"/>
          <p:nvPr/>
        </p:nvSpPr>
        <p:spPr>
          <a:xfrm>
            <a:off x="3735607" y="2767280"/>
            <a:ext cx="65762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5.</a:t>
            </a:r>
            <a:r>
              <a:rPr lang="ko-KR" altLang="en-US" sz="80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마무리</a:t>
            </a:r>
          </a:p>
        </p:txBody>
      </p:sp>
    </p:spTree>
    <p:extLst>
      <p:ext uri="{BB962C8B-B14F-4D97-AF65-F5344CB8AC3E}">
        <p14:creationId xmlns:p14="http://schemas.microsoft.com/office/powerpoint/2010/main" val="112881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3064A077-6617-EC52-6732-A984F962BD25}"/>
              </a:ext>
            </a:extLst>
          </p:cNvPr>
          <p:cNvCxnSpPr>
            <a:cxnSpLocks/>
          </p:cNvCxnSpPr>
          <p:nvPr/>
        </p:nvCxnSpPr>
        <p:spPr>
          <a:xfrm>
            <a:off x="525322" y="989743"/>
            <a:ext cx="111413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FA1116FC-F436-36BB-E7AD-934B246A476B}"/>
              </a:ext>
            </a:extLst>
          </p:cNvPr>
          <p:cNvSpPr/>
          <p:nvPr/>
        </p:nvSpPr>
        <p:spPr>
          <a:xfrm>
            <a:off x="9830233" y="444935"/>
            <a:ext cx="192370" cy="1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DBF0549-7077-058A-38A8-8D69A0C437F6}"/>
              </a:ext>
            </a:extLst>
          </p:cNvPr>
          <p:cNvSpPr/>
          <p:nvPr/>
        </p:nvSpPr>
        <p:spPr>
          <a:xfrm>
            <a:off x="10241251" y="444935"/>
            <a:ext cx="192370" cy="1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49B4481-95BB-A5E5-575E-64EFB4FF6CDE}"/>
              </a:ext>
            </a:extLst>
          </p:cNvPr>
          <p:cNvSpPr/>
          <p:nvPr/>
        </p:nvSpPr>
        <p:spPr>
          <a:xfrm>
            <a:off x="10652269" y="444935"/>
            <a:ext cx="192370" cy="1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A3426C-E682-6A35-3CE6-1341A201D806}"/>
              </a:ext>
            </a:extLst>
          </p:cNvPr>
          <p:cNvSpPr/>
          <p:nvPr/>
        </p:nvSpPr>
        <p:spPr>
          <a:xfrm>
            <a:off x="11063287" y="444935"/>
            <a:ext cx="192370" cy="1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FD3EC17-9195-03B5-F904-4F9357A41C78}"/>
              </a:ext>
            </a:extLst>
          </p:cNvPr>
          <p:cNvSpPr/>
          <p:nvPr/>
        </p:nvSpPr>
        <p:spPr>
          <a:xfrm>
            <a:off x="11474305" y="444935"/>
            <a:ext cx="192370" cy="19237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D41532-2381-0A03-2756-E62BB5DB9975}"/>
              </a:ext>
            </a:extLst>
          </p:cNvPr>
          <p:cNvSpPr txBox="1"/>
          <p:nvPr/>
        </p:nvSpPr>
        <p:spPr>
          <a:xfrm>
            <a:off x="406400" y="158746"/>
            <a:ext cx="100272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5. </a:t>
            </a:r>
            <a:r>
              <a:rPr lang="ko-KR" altLang="en-US" sz="48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마무리</a:t>
            </a:r>
            <a:endParaRPr lang="ko-KR" altLang="en-US" sz="48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F822763-1733-C3A2-A369-9E84EC41235B}"/>
              </a:ext>
            </a:extLst>
          </p:cNvPr>
          <p:cNvCxnSpPr/>
          <p:nvPr/>
        </p:nvCxnSpPr>
        <p:spPr>
          <a:xfrm>
            <a:off x="4146630" y="1545189"/>
            <a:ext cx="0" cy="42764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58249B8-54D8-6938-FA37-4BC141E52FFD}"/>
              </a:ext>
            </a:extLst>
          </p:cNvPr>
          <p:cNvCxnSpPr/>
          <p:nvPr/>
        </p:nvCxnSpPr>
        <p:spPr>
          <a:xfrm>
            <a:off x="8155210" y="1558947"/>
            <a:ext cx="0" cy="42764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2C5CC53-16C3-112C-7603-6C2A1EB0E494}"/>
              </a:ext>
            </a:extLst>
          </p:cNvPr>
          <p:cNvSpPr txBox="1"/>
          <p:nvPr/>
        </p:nvSpPr>
        <p:spPr>
          <a:xfrm>
            <a:off x="4378334" y="1555434"/>
            <a:ext cx="40116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전체 스토리</a:t>
            </a:r>
            <a:endParaRPr lang="ko-KR" altLang="en-US" sz="48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60F5FE-8784-1ADE-ACC6-39CA7798EE32}"/>
              </a:ext>
            </a:extLst>
          </p:cNvPr>
          <p:cNvSpPr txBox="1"/>
          <p:nvPr/>
        </p:nvSpPr>
        <p:spPr>
          <a:xfrm>
            <a:off x="332701" y="1567000"/>
            <a:ext cx="36760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스테이지</a:t>
            </a:r>
            <a:endParaRPr lang="en-US" altLang="ko-KR" sz="4800" dirty="0">
              <a:solidFill>
                <a:schemeClr val="accent2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ctr"/>
            <a:r>
              <a:rPr lang="ko-KR" altLang="en-US" sz="48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구성</a:t>
            </a:r>
            <a:endParaRPr lang="ko-KR" altLang="en-US" sz="48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AA5167-6540-9B3D-571D-8FC5A95DB7EA}"/>
              </a:ext>
            </a:extLst>
          </p:cNvPr>
          <p:cNvSpPr txBox="1"/>
          <p:nvPr/>
        </p:nvSpPr>
        <p:spPr>
          <a:xfrm>
            <a:off x="8609087" y="1555432"/>
            <a:ext cx="29286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기획 의도</a:t>
            </a:r>
            <a:endParaRPr lang="ko-KR" altLang="en-US" sz="48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5AF3FE-AD57-B9DB-6AB0-7C1680EC0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4600" y="2506539"/>
            <a:ext cx="2543301" cy="18472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5A82D51-BCB9-ED71-5C79-8428503FEFBE}"/>
              </a:ext>
            </a:extLst>
          </p:cNvPr>
          <p:cNvSpPr txBox="1"/>
          <p:nvPr/>
        </p:nvSpPr>
        <p:spPr>
          <a:xfrm>
            <a:off x="525322" y="3184677"/>
            <a:ext cx="3787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총 </a:t>
            </a:r>
            <a:r>
              <a:rPr lang="en-US" altLang="ko-KR" sz="40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3</a:t>
            </a:r>
            <a:r>
              <a:rPr lang="ko-KR" altLang="en-US" sz="4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스테이지</a:t>
            </a:r>
            <a:endParaRPr lang="en-US" altLang="ko-KR" sz="40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143C0659-77DC-2DCD-C1FC-2A8E5E7F8086}"/>
              </a:ext>
            </a:extLst>
          </p:cNvPr>
          <p:cNvSpPr/>
          <p:nvPr/>
        </p:nvSpPr>
        <p:spPr>
          <a:xfrm>
            <a:off x="727912" y="4353825"/>
            <a:ext cx="3060561" cy="1798672"/>
          </a:xfrm>
          <a:prstGeom prst="rightArrow">
            <a:avLst>
              <a:gd name="adj1" fmla="val 67754"/>
              <a:gd name="adj2" fmla="val 31014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스테이지</a:t>
            </a:r>
            <a:r>
              <a:rPr lang="ko-KR" altLang="en-US" sz="2400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↑</a:t>
            </a:r>
            <a:endParaRPr lang="en-US" altLang="ko-KR" sz="2400" dirty="0">
              <a:solidFill>
                <a:schemeClr val="bg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ctr"/>
            <a:r>
              <a:rPr lang="ko-KR" altLang="en-US" sz="24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문어의 박자</a:t>
            </a:r>
            <a:r>
              <a:rPr lang="ko-KR" altLang="en-US" sz="2400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↑</a:t>
            </a:r>
            <a:endParaRPr lang="en-US" altLang="ko-KR" sz="2400" dirty="0">
              <a:solidFill>
                <a:schemeClr val="bg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ctr"/>
            <a:r>
              <a:rPr lang="ko-KR" altLang="en-US" sz="24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소라게 속도</a:t>
            </a:r>
            <a:r>
              <a:rPr lang="ko-KR" altLang="en-US" sz="2400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↓</a:t>
            </a:r>
            <a:endParaRPr lang="en-US" altLang="ko-KR" sz="2400" dirty="0">
              <a:solidFill>
                <a:schemeClr val="bg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096624-4717-E8BC-1AF8-5370BC6CC53E}"/>
              </a:ext>
            </a:extLst>
          </p:cNvPr>
          <p:cNvSpPr txBox="1"/>
          <p:nvPr/>
        </p:nvSpPr>
        <p:spPr>
          <a:xfrm>
            <a:off x="4232279" y="2386429"/>
            <a:ext cx="38372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한 가정의</a:t>
            </a:r>
            <a:endParaRPr lang="en-US" altLang="ko-KR" sz="32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ctr"/>
            <a:r>
              <a:rPr lang="ko-KR" altLang="en-US" sz="32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가장인 아빠</a:t>
            </a:r>
            <a:endParaRPr lang="en-US" altLang="ko-KR" sz="32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ctr"/>
            <a:r>
              <a:rPr lang="ko-KR" altLang="en-US" sz="32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소라게의</a:t>
            </a:r>
            <a:r>
              <a:rPr lang="en-US" altLang="ko-KR" sz="32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32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귀가 여정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1DBE656-0889-2279-1229-2E66BFD2AFE0}"/>
              </a:ext>
            </a:extLst>
          </p:cNvPr>
          <p:cNvSpPr/>
          <p:nvPr/>
        </p:nvSpPr>
        <p:spPr>
          <a:xfrm>
            <a:off x="8553440" y="4921235"/>
            <a:ext cx="1641655" cy="1198631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그래픽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3FEE139-41EC-6CAA-2E44-21FEAC0203F1}"/>
              </a:ext>
            </a:extLst>
          </p:cNvPr>
          <p:cNvSpPr/>
          <p:nvPr/>
        </p:nvSpPr>
        <p:spPr>
          <a:xfrm>
            <a:off x="10025020" y="4879932"/>
            <a:ext cx="1641655" cy="1198631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긴장감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F055EE6-25A0-0469-E02E-59C2C3910B10}"/>
              </a:ext>
            </a:extLst>
          </p:cNvPr>
          <p:cNvSpPr/>
          <p:nvPr/>
        </p:nvSpPr>
        <p:spPr>
          <a:xfrm>
            <a:off x="9220660" y="4123873"/>
            <a:ext cx="1641655" cy="1198631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엉뚱함</a:t>
            </a:r>
          </a:p>
        </p:txBody>
      </p:sp>
      <p:sp>
        <p:nvSpPr>
          <p:cNvPr id="31" name="순서도: 다른 페이지 연결선 30">
            <a:extLst>
              <a:ext uri="{FF2B5EF4-FFF2-40B4-BE49-F238E27FC236}">
                <a16:creationId xmlns:a16="http://schemas.microsoft.com/office/drawing/2014/main" id="{6364E6DE-9399-C2DC-182D-24502FEF743C}"/>
              </a:ext>
            </a:extLst>
          </p:cNvPr>
          <p:cNvSpPr/>
          <p:nvPr/>
        </p:nvSpPr>
        <p:spPr>
          <a:xfrm>
            <a:off x="4620536" y="4042888"/>
            <a:ext cx="3060561" cy="775428"/>
          </a:xfrm>
          <a:prstGeom prst="flowChartOffpageConnector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0. 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문어 출현 소식 전달</a:t>
            </a:r>
          </a:p>
        </p:txBody>
      </p:sp>
      <p:sp>
        <p:nvSpPr>
          <p:cNvPr id="32" name="순서도: 다른 페이지 연결선 31">
            <a:extLst>
              <a:ext uri="{FF2B5EF4-FFF2-40B4-BE49-F238E27FC236}">
                <a16:creationId xmlns:a16="http://schemas.microsoft.com/office/drawing/2014/main" id="{9E02B0DC-4040-1411-EF70-E3477B03D2BA}"/>
              </a:ext>
            </a:extLst>
          </p:cNvPr>
          <p:cNvSpPr/>
          <p:nvPr/>
        </p:nvSpPr>
        <p:spPr>
          <a:xfrm>
            <a:off x="4620536" y="4614485"/>
            <a:ext cx="3060561" cy="775429"/>
          </a:xfrm>
          <a:prstGeom prst="flowChartOffpageConnector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1. 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소라게 속도 하락 암시</a:t>
            </a:r>
          </a:p>
        </p:txBody>
      </p:sp>
      <p:sp>
        <p:nvSpPr>
          <p:cNvPr id="33" name="순서도: 다른 페이지 연결선 32">
            <a:extLst>
              <a:ext uri="{FF2B5EF4-FFF2-40B4-BE49-F238E27FC236}">
                <a16:creationId xmlns:a16="http://schemas.microsoft.com/office/drawing/2014/main" id="{6693797D-7D91-F951-60F9-637C27BB9D26}"/>
              </a:ext>
            </a:extLst>
          </p:cNvPr>
          <p:cNvSpPr/>
          <p:nvPr/>
        </p:nvSpPr>
        <p:spPr>
          <a:xfrm>
            <a:off x="4620536" y="5143579"/>
            <a:ext cx="3060561" cy="775429"/>
          </a:xfrm>
          <a:prstGeom prst="flowChartOffpageConnector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2. 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아들과 훈훈한 대화 </a:t>
            </a:r>
          </a:p>
        </p:txBody>
      </p:sp>
      <p:sp>
        <p:nvSpPr>
          <p:cNvPr id="3" name="순서도: 다른 페이지 연결선 2">
            <a:extLst>
              <a:ext uri="{FF2B5EF4-FFF2-40B4-BE49-F238E27FC236}">
                <a16:creationId xmlns:a16="http://schemas.microsoft.com/office/drawing/2014/main" id="{99CAE73B-4358-C14C-11C7-78258F98BF6B}"/>
              </a:ext>
            </a:extLst>
          </p:cNvPr>
          <p:cNvSpPr/>
          <p:nvPr/>
        </p:nvSpPr>
        <p:spPr>
          <a:xfrm>
            <a:off x="4620536" y="5700186"/>
            <a:ext cx="3060561" cy="775429"/>
          </a:xfrm>
          <a:prstGeom prst="flowChartOffpageConnector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3. 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가족 상봉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EB5E5C-76A5-0929-3001-785506C3EBFD}"/>
              </a:ext>
            </a:extLst>
          </p:cNvPr>
          <p:cNvSpPr txBox="1"/>
          <p:nvPr/>
        </p:nvSpPr>
        <p:spPr>
          <a:xfrm>
            <a:off x="223699" y="3812055"/>
            <a:ext cx="3837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각 성공 스크립트 지정</a:t>
            </a:r>
            <a:endParaRPr lang="ko-KR" altLang="en-US" sz="24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366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248D25A-A67C-906C-4CA2-586901090042}"/>
              </a:ext>
            </a:extLst>
          </p:cNvPr>
          <p:cNvSpPr txBox="1"/>
          <p:nvPr/>
        </p:nvSpPr>
        <p:spPr>
          <a:xfrm>
            <a:off x="1392677" y="1342181"/>
            <a:ext cx="4497483" cy="5086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4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게임 개요</a:t>
            </a:r>
            <a:endParaRPr lang="en-US" altLang="ko-KR" sz="44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4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화면 구성</a:t>
            </a:r>
            <a:endParaRPr lang="en-US" altLang="ko-KR" sz="44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4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순서도</a:t>
            </a:r>
            <a:endParaRPr lang="en-US" altLang="ko-KR" sz="44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4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44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데이터 테이블</a:t>
            </a:r>
            <a:endParaRPr lang="en-US" altLang="ko-KR" sz="44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4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전체적인 방향</a:t>
            </a:r>
            <a:endParaRPr lang="en-US" altLang="ko-KR" sz="44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9E23197-9088-86C7-5133-54F357241A29}"/>
              </a:ext>
            </a:extLst>
          </p:cNvPr>
          <p:cNvCxnSpPr>
            <a:cxnSpLocks/>
          </p:cNvCxnSpPr>
          <p:nvPr/>
        </p:nvCxnSpPr>
        <p:spPr>
          <a:xfrm>
            <a:off x="525322" y="989743"/>
            <a:ext cx="111413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D9FA4EB-4A61-A023-2ECC-FB4D6344591C}"/>
              </a:ext>
            </a:extLst>
          </p:cNvPr>
          <p:cNvSpPr txBox="1"/>
          <p:nvPr/>
        </p:nvSpPr>
        <p:spPr>
          <a:xfrm>
            <a:off x="406400" y="158746"/>
            <a:ext cx="3980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차례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8AE8726-F38D-EF7C-5CEC-4EC00C05A32F}"/>
              </a:ext>
            </a:extLst>
          </p:cNvPr>
          <p:cNvSpPr/>
          <p:nvPr/>
        </p:nvSpPr>
        <p:spPr>
          <a:xfrm>
            <a:off x="9830233" y="444935"/>
            <a:ext cx="192370" cy="1923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DCFB8D6-144D-B2C4-A22E-F7156CCD7ACF}"/>
              </a:ext>
            </a:extLst>
          </p:cNvPr>
          <p:cNvSpPr/>
          <p:nvPr/>
        </p:nvSpPr>
        <p:spPr>
          <a:xfrm>
            <a:off x="10241251" y="444935"/>
            <a:ext cx="192370" cy="1923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B8331A5-13F8-8811-C2CA-306C05CC7E95}"/>
              </a:ext>
            </a:extLst>
          </p:cNvPr>
          <p:cNvSpPr/>
          <p:nvPr/>
        </p:nvSpPr>
        <p:spPr>
          <a:xfrm>
            <a:off x="10652269" y="444935"/>
            <a:ext cx="192370" cy="1923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8E8878B-72D6-235B-1654-B1C259038431}"/>
              </a:ext>
            </a:extLst>
          </p:cNvPr>
          <p:cNvSpPr/>
          <p:nvPr/>
        </p:nvSpPr>
        <p:spPr>
          <a:xfrm>
            <a:off x="11063287" y="444935"/>
            <a:ext cx="192370" cy="1923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A7BC352-23D7-6D51-7211-641595F65734}"/>
              </a:ext>
            </a:extLst>
          </p:cNvPr>
          <p:cNvSpPr/>
          <p:nvPr/>
        </p:nvSpPr>
        <p:spPr>
          <a:xfrm>
            <a:off x="11474305" y="444935"/>
            <a:ext cx="192370" cy="1923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E96F14-4076-11FF-696A-4B3A0947FE2C}"/>
              </a:ext>
            </a:extLst>
          </p:cNvPr>
          <p:cNvSpPr txBox="1"/>
          <p:nvPr/>
        </p:nvSpPr>
        <p:spPr>
          <a:xfrm>
            <a:off x="3732255" y="3609025"/>
            <a:ext cx="60979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sz="20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#</a:t>
            </a:r>
            <a:r>
              <a:rPr lang="ko-KR" altLang="en-US" sz="2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객체의 라이프 사이클</a:t>
            </a:r>
            <a:endParaRPr lang="en-US" altLang="ko-KR" sz="20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lvl="1"/>
            <a:r>
              <a:rPr lang="en-US" altLang="ko-KR" sz="20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#</a:t>
            </a:r>
            <a:r>
              <a:rPr lang="ko-KR" altLang="en-US" sz="2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게임 루프 실행 순서</a:t>
            </a:r>
            <a:endParaRPr lang="en-US" altLang="ko-KR" sz="20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4E4FCF-513E-3ABC-7C51-22FCD94423DE}"/>
              </a:ext>
            </a:extLst>
          </p:cNvPr>
          <p:cNvSpPr txBox="1"/>
          <p:nvPr/>
        </p:nvSpPr>
        <p:spPr>
          <a:xfrm>
            <a:off x="6095998" y="4583253"/>
            <a:ext cx="60979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#</a:t>
            </a:r>
            <a:r>
              <a:rPr lang="ko-KR" altLang="en-US" sz="2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객체 단위 데이터 테이블</a:t>
            </a:r>
            <a:endParaRPr lang="en-US" altLang="ko-KR" sz="20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r>
              <a:rPr lang="en-US" altLang="ko-KR" sz="20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#</a:t>
            </a:r>
            <a:r>
              <a:rPr lang="ko-KR" altLang="en-US" sz="2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전역 데이터 테이블</a:t>
            </a:r>
            <a:endParaRPr lang="en-US" altLang="ko-KR" sz="20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8445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BAC1D1-1B1C-0A78-FD96-D3717DDA9FF9}"/>
              </a:ext>
            </a:extLst>
          </p:cNvPr>
          <p:cNvSpPr txBox="1"/>
          <p:nvPr/>
        </p:nvSpPr>
        <p:spPr>
          <a:xfrm>
            <a:off x="4853208" y="2767280"/>
            <a:ext cx="65762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 err="1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QnA</a:t>
            </a:r>
            <a:endParaRPr lang="ko-KR" altLang="en-US" sz="8000" dirty="0">
              <a:solidFill>
                <a:schemeClr val="accent2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54382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BAC1D1-1B1C-0A78-FD96-D3717DDA9FF9}"/>
              </a:ext>
            </a:extLst>
          </p:cNvPr>
          <p:cNvSpPr txBox="1"/>
          <p:nvPr/>
        </p:nvSpPr>
        <p:spPr>
          <a:xfrm>
            <a:off x="1859612" y="2293944"/>
            <a:ext cx="84727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Thank you</a:t>
            </a:r>
          </a:p>
          <a:p>
            <a:pPr algn="ctr"/>
            <a:r>
              <a:rPr lang="en-US" altLang="ko-KR" sz="80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for listening!</a:t>
            </a:r>
            <a:endParaRPr lang="ko-KR" altLang="en-US" sz="8000" dirty="0">
              <a:solidFill>
                <a:schemeClr val="accent2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0263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BAC1D1-1B1C-0A78-FD96-D3717DDA9FF9}"/>
              </a:ext>
            </a:extLst>
          </p:cNvPr>
          <p:cNvSpPr txBox="1"/>
          <p:nvPr/>
        </p:nvSpPr>
        <p:spPr>
          <a:xfrm>
            <a:off x="3112654" y="2767280"/>
            <a:ext cx="65762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1.</a:t>
            </a:r>
            <a:r>
              <a:rPr lang="ko-KR" altLang="en-US" sz="80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게임 개요</a:t>
            </a:r>
          </a:p>
        </p:txBody>
      </p:sp>
    </p:spTree>
    <p:extLst>
      <p:ext uri="{BB962C8B-B14F-4D97-AF65-F5344CB8AC3E}">
        <p14:creationId xmlns:p14="http://schemas.microsoft.com/office/powerpoint/2010/main" val="1195373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3064A077-6617-EC52-6732-A984F962BD25}"/>
              </a:ext>
            </a:extLst>
          </p:cNvPr>
          <p:cNvCxnSpPr>
            <a:cxnSpLocks/>
          </p:cNvCxnSpPr>
          <p:nvPr/>
        </p:nvCxnSpPr>
        <p:spPr>
          <a:xfrm>
            <a:off x="525322" y="989743"/>
            <a:ext cx="111413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4B8F914-01B2-8A4C-555D-22223CF63099}"/>
              </a:ext>
            </a:extLst>
          </p:cNvPr>
          <p:cNvSpPr txBox="1"/>
          <p:nvPr/>
        </p:nvSpPr>
        <p:spPr>
          <a:xfrm>
            <a:off x="406400" y="158746"/>
            <a:ext cx="3980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1. </a:t>
            </a:r>
            <a:r>
              <a:rPr lang="ko-KR" altLang="en-US" sz="48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게임 개요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764E13-1B9C-8C6E-04BB-742E7969C8EF}"/>
              </a:ext>
            </a:extLst>
          </p:cNvPr>
          <p:cNvSpPr txBox="1"/>
          <p:nvPr/>
        </p:nvSpPr>
        <p:spPr>
          <a:xfrm>
            <a:off x="1412014" y="1323651"/>
            <a:ext cx="984364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3200" dirty="0">
                <a:latin typeface="타이포_쌍문동 B" panose="02020803020101020101" pitchFamily="18" charset="-127"/>
                <a:ea typeface="타이포_쌍문동 B" panose="02020803020101020101" pitchFamily="18" charset="-127"/>
                <a:cs typeface="맑은 고딕 Semilight" panose="020B0502040204020203" pitchFamily="50" charset="-127"/>
              </a:rPr>
              <a:t>제목 </a:t>
            </a:r>
            <a:r>
              <a:rPr lang="en-US" altLang="ko-KR" sz="3200" dirty="0">
                <a:latin typeface="타이포_쌍문동 B" panose="02020803020101020101" pitchFamily="18" charset="-127"/>
                <a:ea typeface="타이포_쌍문동 B" panose="02020803020101020101" pitchFamily="18" charset="-127"/>
                <a:cs typeface="맑은 고딕 Semilight" panose="020B0502040204020203" pitchFamily="50" charset="-127"/>
              </a:rPr>
              <a:t>: </a:t>
            </a:r>
            <a:r>
              <a:rPr lang="ko-KR" altLang="en-US" sz="32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cs typeface="맑은 고딕 Semilight" panose="020B0502040204020203" pitchFamily="50" charset="-127"/>
              </a:rPr>
              <a:t>가장의 무</a:t>
            </a:r>
            <a:r>
              <a:rPr lang="en-US" altLang="ko-KR" sz="32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cs typeface="맑은 고딕 Semilight" panose="020B0502040204020203" pitchFamily="50" charset="-127"/>
              </a:rPr>
              <a:t>‘</a:t>
            </a:r>
            <a:r>
              <a:rPr lang="ko-KR" altLang="en-US" sz="32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cs typeface="맑은 고딕 Semilight" panose="020B0502040204020203" pitchFamily="50" charset="-127"/>
              </a:rPr>
              <a:t>게</a:t>
            </a:r>
            <a:r>
              <a:rPr lang="en-US" altLang="ko-KR" sz="32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cs typeface="맑은 고딕 Semilight" panose="020B0502040204020203" pitchFamily="50" charset="-127"/>
              </a:rPr>
              <a:t>’</a:t>
            </a:r>
          </a:p>
          <a:p>
            <a:pPr>
              <a:lnSpc>
                <a:spcPct val="200000"/>
              </a:lnSpc>
            </a:pPr>
            <a:r>
              <a:rPr lang="ko-KR" altLang="en-US" sz="3200" dirty="0">
                <a:latin typeface="타이포_쌍문동 B" panose="02020803020101020101" pitchFamily="18" charset="-127"/>
                <a:ea typeface="타이포_쌍문동 B" panose="02020803020101020101" pitchFamily="18" charset="-127"/>
                <a:cs typeface="맑은 고딕 Semilight" panose="020B0502040204020203" pitchFamily="50" charset="-127"/>
              </a:rPr>
              <a:t>개발엔진 </a:t>
            </a:r>
            <a:r>
              <a:rPr lang="en-US" altLang="ko-KR" sz="3200" dirty="0">
                <a:latin typeface="타이포_쌍문동 B" panose="02020803020101020101" pitchFamily="18" charset="-127"/>
                <a:ea typeface="타이포_쌍문동 B" panose="02020803020101020101" pitchFamily="18" charset="-127"/>
                <a:cs typeface="맑은 고딕 Semilight" panose="020B0502040204020203" pitchFamily="50" charset="-127"/>
              </a:rPr>
              <a:t>: </a:t>
            </a:r>
            <a:r>
              <a:rPr lang="en-US" altLang="ko-KR" sz="32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cs typeface="맑은 고딕 Semilight" panose="020B0502040204020203" pitchFamily="50" charset="-127"/>
              </a:rPr>
              <a:t>C</a:t>
            </a:r>
            <a:r>
              <a:rPr lang="ko-KR" altLang="en-US" sz="3200" dirty="0">
                <a:latin typeface="타이포_쌍문동 B" panose="02020803020101020101" pitchFamily="18" charset="-127"/>
                <a:ea typeface="타이포_쌍문동 B" panose="02020803020101020101" pitchFamily="18" charset="-127"/>
                <a:cs typeface="맑은 고딕 Semilight" panose="020B0502040204020203" pitchFamily="50" charset="-127"/>
              </a:rPr>
              <a:t>언어</a:t>
            </a:r>
            <a:endParaRPr lang="en-US" altLang="ko-KR" sz="3200" dirty="0">
              <a:latin typeface="타이포_쌍문동 B" panose="02020803020101020101" pitchFamily="18" charset="-127"/>
              <a:ea typeface="타이포_쌍문동 B" panose="02020803020101020101" pitchFamily="18" charset="-127"/>
              <a:cs typeface="맑은 고딕 Semilight" panose="020B0502040204020203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3200" dirty="0">
                <a:latin typeface="타이포_쌍문동 B" panose="02020803020101020101" pitchFamily="18" charset="-127"/>
                <a:ea typeface="타이포_쌍문동 B" panose="02020803020101020101" pitchFamily="18" charset="-127"/>
                <a:cs typeface="맑은 고딕 Semilight" panose="020B0502040204020203" pitchFamily="50" charset="-127"/>
              </a:rPr>
              <a:t>플레이타임 </a:t>
            </a:r>
            <a:r>
              <a:rPr lang="en-US" altLang="ko-KR" sz="3200" dirty="0">
                <a:latin typeface="타이포_쌍문동 B" panose="02020803020101020101" pitchFamily="18" charset="-127"/>
                <a:ea typeface="타이포_쌍문동 B" panose="02020803020101020101" pitchFamily="18" charset="-127"/>
                <a:cs typeface="맑은 고딕 Semilight" panose="020B0502040204020203" pitchFamily="50" charset="-127"/>
              </a:rPr>
              <a:t>: </a:t>
            </a:r>
            <a:r>
              <a:rPr lang="ko-KR" altLang="en-US" sz="3200" dirty="0">
                <a:latin typeface="타이포_쌍문동 B" panose="02020803020101020101" pitchFamily="18" charset="-127"/>
                <a:ea typeface="타이포_쌍문동 B" panose="02020803020101020101" pitchFamily="18" charset="-127"/>
                <a:cs typeface="맑은 고딕 Semilight" panose="020B0502040204020203" pitchFamily="50" charset="-127"/>
              </a:rPr>
              <a:t>약 </a:t>
            </a:r>
            <a:r>
              <a:rPr lang="en-US" altLang="ko-KR" sz="32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cs typeface="맑은 고딕 Semilight" panose="020B0502040204020203" pitchFamily="50" charset="-127"/>
              </a:rPr>
              <a:t>3</a:t>
            </a:r>
            <a:r>
              <a:rPr lang="ko-KR" altLang="en-US" sz="3200" dirty="0">
                <a:latin typeface="타이포_쌍문동 B" panose="02020803020101020101" pitchFamily="18" charset="-127"/>
                <a:ea typeface="타이포_쌍문동 B" panose="02020803020101020101" pitchFamily="18" charset="-127"/>
                <a:cs typeface="맑은 고딕 Semilight" panose="020B0502040204020203" pitchFamily="50" charset="-127"/>
              </a:rPr>
              <a:t>분</a:t>
            </a:r>
            <a:endParaRPr lang="en-US" altLang="ko-KR" sz="3200" dirty="0">
              <a:latin typeface="타이포_쌍문동 B" panose="02020803020101020101" pitchFamily="18" charset="-127"/>
              <a:ea typeface="타이포_쌍문동 B" panose="02020803020101020101" pitchFamily="18" charset="-127"/>
              <a:cs typeface="맑은 고딕 Semilight" panose="020B0502040204020203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3200" dirty="0">
                <a:latin typeface="타이포_쌍문동 B" panose="02020803020101020101" pitchFamily="18" charset="-127"/>
                <a:ea typeface="타이포_쌍문동 B" panose="02020803020101020101" pitchFamily="18" charset="-127"/>
                <a:cs typeface="맑은 고딕 Semilight" panose="020B0502040204020203" pitchFamily="50" charset="-127"/>
              </a:rPr>
              <a:t>핵심 목표 </a:t>
            </a:r>
            <a:r>
              <a:rPr lang="en-US" altLang="ko-KR" sz="3200" dirty="0">
                <a:latin typeface="타이포_쌍문동 B" panose="02020803020101020101" pitchFamily="18" charset="-127"/>
                <a:ea typeface="타이포_쌍문동 B" panose="02020803020101020101" pitchFamily="18" charset="-127"/>
                <a:cs typeface="맑은 고딕 Semilight" panose="020B0502040204020203" pitchFamily="50" charset="-127"/>
              </a:rPr>
              <a:t>: </a:t>
            </a:r>
            <a:r>
              <a:rPr lang="ko-KR" altLang="en-US" sz="3200" dirty="0">
                <a:latin typeface="타이포_쌍문동 B" panose="02020803020101020101" pitchFamily="18" charset="-127"/>
                <a:ea typeface="타이포_쌍문동 B" panose="02020803020101020101" pitchFamily="18" charset="-127"/>
                <a:cs typeface="맑은 고딕 Semilight" panose="020B0502040204020203" pitchFamily="50" charset="-127"/>
              </a:rPr>
              <a:t>문어 </a:t>
            </a:r>
            <a:r>
              <a:rPr lang="ko-KR" altLang="en-US" sz="32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cs typeface="맑은 고딕 Semilight" panose="020B0502040204020203" pitchFamily="50" charset="-127"/>
              </a:rPr>
              <a:t>몰래</a:t>
            </a:r>
            <a:endParaRPr lang="en-US" altLang="ko-KR" sz="3200" dirty="0">
              <a:solidFill>
                <a:schemeClr val="accent2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  <a:cs typeface="맑은 고딕 Semilight" panose="020B0502040204020203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3200" dirty="0">
                <a:latin typeface="타이포_쌍문동 B" panose="02020803020101020101" pitchFamily="18" charset="-127"/>
                <a:ea typeface="타이포_쌍문동 B" panose="02020803020101020101" pitchFamily="18" charset="-127"/>
                <a:cs typeface="맑은 고딕 Semilight" panose="020B0502040204020203" pitchFamily="50" charset="-127"/>
              </a:rPr>
              <a:t>소라게를</a:t>
            </a:r>
            <a:r>
              <a:rPr lang="en-US" altLang="ko-KR" sz="3200" dirty="0">
                <a:latin typeface="타이포_쌍문동 B" panose="02020803020101020101" pitchFamily="18" charset="-127"/>
                <a:ea typeface="타이포_쌍문동 B" panose="02020803020101020101" pitchFamily="18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3200" dirty="0">
                <a:latin typeface="타이포_쌍문동 B" panose="02020803020101020101" pitchFamily="18" charset="-127"/>
                <a:ea typeface="타이포_쌍문동 B" panose="02020803020101020101" pitchFamily="18" charset="-127"/>
                <a:cs typeface="맑은 고딕 Semilight" panose="020B0502040204020203" pitchFamily="50" charset="-127"/>
              </a:rPr>
              <a:t>안전하게</a:t>
            </a:r>
            <a:r>
              <a:rPr lang="en-US" altLang="ko-KR" sz="3200" dirty="0">
                <a:latin typeface="타이포_쌍문동 B" panose="02020803020101020101" pitchFamily="18" charset="-127"/>
                <a:ea typeface="타이포_쌍문동 B" panose="02020803020101020101" pitchFamily="18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3200" dirty="0">
                <a:latin typeface="타이포_쌍문동 B" panose="02020803020101020101" pitchFamily="18" charset="-127"/>
                <a:ea typeface="타이포_쌍문동 B" panose="02020803020101020101" pitchFamily="18" charset="-127"/>
                <a:cs typeface="맑은 고딕 Semilight" panose="020B0502040204020203" pitchFamily="50" charset="-127"/>
              </a:rPr>
              <a:t>집으로 </a:t>
            </a:r>
            <a:r>
              <a:rPr lang="ko-KR" altLang="en-US" sz="3200" dirty="0" err="1">
                <a:latin typeface="타이포_쌍문동 B" panose="02020803020101020101" pitchFamily="18" charset="-127"/>
                <a:ea typeface="타이포_쌍문동 B" panose="02020803020101020101" pitchFamily="18" charset="-127"/>
                <a:cs typeface="맑은 고딕 Semilight" panose="020B0502040204020203" pitchFamily="50" charset="-127"/>
              </a:rPr>
              <a:t>귀가시켜라</a:t>
            </a:r>
            <a:r>
              <a:rPr lang="en-US" altLang="ko-KR" sz="3200" dirty="0">
                <a:latin typeface="타이포_쌍문동 B" panose="02020803020101020101" pitchFamily="18" charset="-127"/>
                <a:ea typeface="타이포_쌍문동 B" panose="02020803020101020101" pitchFamily="18" charset="-127"/>
                <a:cs typeface="맑은 고딕 Semilight" panose="020B0502040204020203" pitchFamily="50" charset="-127"/>
              </a:rPr>
              <a:t>!</a:t>
            </a:r>
            <a:endParaRPr lang="ko-KR" altLang="en-US" sz="3200" dirty="0">
              <a:latin typeface="타이포_쌍문동 B" panose="02020803020101020101" pitchFamily="18" charset="-127"/>
              <a:ea typeface="타이포_쌍문동 B" panose="02020803020101020101" pitchFamily="18" charset="-127"/>
              <a:cs typeface="맑은 고딕 Semilight" panose="020B0502040204020203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A1116FC-F436-36BB-E7AD-934B246A476B}"/>
              </a:ext>
            </a:extLst>
          </p:cNvPr>
          <p:cNvSpPr/>
          <p:nvPr/>
        </p:nvSpPr>
        <p:spPr>
          <a:xfrm>
            <a:off x="9830233" y="444935"/>
            <a:ext cx="192370" cy="19237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DBF0549-7077-058A-38A8-8D69A0C437F6}"/>
              </a:ext>
            </a:extLst>
          </p:cNvPr>
          <p:cNvSpPr/>
          <p:nvPr/>
        </p:nvSpPr>
        <p:spPr>
          <a:xfrm>
            <a:off x="10241251" y="444935"/>
            <a:ext cx="192370" cy="1923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49B4481-95BB-A5E5-575E-64EFB4FF6CDE}"/>
              </a:ext>
            </a:extLst>
          </p:cNvPr>
          <p:cNvSpPr/>
          <p:nvPr/>
        </p:nvSpPr>
        <p:spPr>
          <a:xfrm>
            <a:off x="10652269" y="444935"/>
            <a:ext cx="192370" cy="1923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A3426C-E682-6A35-3CE6-1341A201D806}"/>
              </a:ext>
            </a:extLst>
          </p:cNvPr>
          <p:cNvSpPr/>
          <p:nvPr/>
        </p:nvSpPr>
        <p:spPr>
          <a:xfrm>
            <a:off x="11063287" y="444935"/>
            <a:ext cx="192370" cy="1923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FD3EC17-9195-03B5-F904-4F9357A41C78}"/>
              </a:ext>
            </a:extLst>
          </p:cNvPr>
          <p:cNvSpPr/>
          <p:nvPr/>
        </p:nvSpPr>
        <p:spPr>
          <a:xfrm>
            <a:off x="11474305" y="444935"/>
            <a:ext cx="192370" cy="1923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5306AB7-B6EE-EDB9-C77B-825B9CCD2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425" y="1676090"/>
            <a:ext cx="4173596" cy="35058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9402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F4E0C4C-1CEB-82FC-061E-496957051B23}"/>
              </a:ext>
            </a:extLst>
          </p:cNvPr>
          <p:cNvSpPr txBox="1"/>
          <p:nvPr/>
        </p:nvSpPr>
        <p:spPr>
          <a:xfrm>
            <a:off x="1412014" y="1323651"/>
            <a:ext cx="9843643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3200" dirty="0">
                <a:latin typeface="타이포_쌍문동 B" panose="02020803020101020101" pitchFamily="18" charset="-127"/>
                <a:ea typeface="타이포_쌍문동 B" panose="02020803020101020101" pitchFamily="18" charset="-127"/>
                <a:cs typeface="맑은 고딕 Semilight" panose="020B0502040204020203" pitchFamily="50" charset="-127"/>
              </a:rPr>
              <a:t>제목 </a:t>
            </a:r>
            <a:r>
              <a:rPr lang="en-US" altLang="ko-KR" sz="3200" dirty="0">
                <a:latin typeface="타이포_쌍문동 B" panose="02020803020101020101" pitchFamily="18" charset="-127"/>
                <a:ea typeface="타이포_쌍문동 B" panose="02020803020101020101" pitchFamily="18" charset="-127"/>
                <a:cs typeface="맑은 고딕 Semilight" panose="020B0502040204020203" pitchFamily="50" charset="-127"/>
              </a:rPr>
              <a:t>: </a:t>
            </a:r>
            <a:r>
              <a:rPr lang="ko-KR" altLang="en-US" sz="32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cs typeface="맑은 고딕 Semilight" panose="020B0502040204020203" pitchFamily="50" charset="-127"/>
              </a:rPr>
              <a:t>가장의 무</a:t>
            </a:r>
            <a:r>
              <a:rPr lang="en-US" altLang="ko-KR" sz="32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cs typeface="맑은 고딕 Semilight" panose="020B0502040204020203" pitchFamily="50" charset="-127"/>
              </a:rPr>
              <a:t>‘</a:t>
            </a:r>
            <a:r>
              <a:rPr lang="ko-KR" altLang="en-US" sz="32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cs typeface="맑은 고딕 Semilight" panose="020B0502040204020203" pitchFamily="50" charset="-127"/>
              </a:rPr>
              <a:t>게</a:t>
            </a:r>
            <a:r>
              <a:rPr lang="en-US" altLang="ko-KR" sz="32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cs typeface="맑은 고딕 Semilight" panose="020B0502040204020203" pitchFamily="50" charset="-127"/>
              </a:rPr>
              <a:t>’</a:t>
            </a:r>
          </a:p>
          <a:p>
            <a:pPr>
              <a:lnSpc>
                <a:spcPct val="200000"/>
              </a:lnSpc>
            </a:pPr>
            <a:r>
              <a:rPr lang="ko-KR" altLang="en-US" sz="3200" dirty="0">
                <a:latin typeface="타이포_쌍문동 B" panose="02020803020101020101" pitchFamily="18" charset="-127"/>
                <a:ea typeface="타이포_쌍문동 B" panose="02020803020101020101" pitchFamily="18" charset="-127"/>
                <a:cs typeface="맑은 고딕 Semilight" panose="020B0502040204020203" pitchFamily="50" charset="-127"/>
              </a:rPr>
              <a:t>개발엔진 </a:t>
            </a:r>
            <a:r>
              <a:rPr lang="en-US" altLang="ko-KR" sz="3200" dirty="0">
                <a:latin typeface="타이포_쌍문동 B" panose="02020803020101020101" pitchFamily="18" charset="-127"/>
                <a:ea typeface="타이포_쌍문동 B" panose="02020803020101020101" pitchFamily="18" charset="-127"/>
                <a:cs typeface="맑은 고딕 Semilight" panose="020B0502040204020203" pitchFamily="50" charset="-127"/>
              </a:rPr>
              <a:t>: </a:t>
            </a:r>
            <a:r>
              <a:rPr lang="en-US" altLang="ko-KR" sz="32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cs typeface="맑은 고딕 Semilight" panose="020B0502040204020203" pitchFamily="50" charset="-127"/>
              </a:rPr>
              <a:t>C</a:t>
            </a:r>
            <a:r>
              <a:rPr lang="ko-KR" altLang="en-US" sz="3200" dirty="0">
                <a:latin typeface="타이포_쌍문동 B" panose="02020803020101020101" pitchFamily="18" charset="-127"/>
                <a:ea typeface="타이포_쌍문동 B" panose="02020803020101020101" pitchFamily="18" charset="-127"/>
                <a:cs typeface="맑은 고딕 Semilight" panose="020B0502040204020203" pitchFamily="50" charset="-127"/>
              </a:rPr>
              <a:t>언어</a:t>
            </a:r>
            <a:endParaRPr lang="en-US" altLang="ko-KR" sz="3200" dirty="0">
              <a:latin typeface="타이포_쌍문동 B" panose="02020803020101020101" pitchFamily="18" charset="-127"/>
              <a:ea typeface="타이포_쌍문동 B" panose="02020803020101020101" pitchFamily="18" charset="-127"/>
              <a:cs typeface="맑은 고딕 Semilight" panose="020B0502040204020203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3200" dirty="0">
                <a:latin typeface="타이포_쌍문동 B" panose="02020803020101020101" pitchFamily="18" charset="-127"/>
                <a:ea typeface="타이포_쌍문동 B" panose="02020803020101020101" pitchFamily="18" charset="-127"/>
                <a:cs typeface="맑은 고딕 Semilight" panose="020B0502040204020203" pitchFamily="50" charset="-127"/>
              </a:rPr>
              <a:t>플레이타임 </a:t>
            </a:r>
            <a:r>
              <a:rPr lang="en-US" altLang="ko-KR" sz="3200" dirty="0">
                <a:latin typeface="타이포_쌍문동 B" panose="02020803020101020101" pitchFamily="18" charset="-127"/>
                <a:ea typeface="타이포_쌍문동 B" panose="02020803020101020101" pitchFamily="18" charset="-127"/>
                <a:cs typeface="맑은 고딕 Semilight" panose="020B0502040204020203" pitchFamily="50" charset="-127"/>
              </a:rPr>
              <a:t>: </a:t>
            </a:r>
            <a:r>
              <a:rPr lang="ko-KR" altLang="en-US" sz="3200" dirty="0">
                <a:latin typeface="타이포_쌍문동 B" panose="02020803020101020101" pitchFamily="18" charset="-127"/>
                <a:ea typeface="타이포_쌍문동 B" panose="02020803020101020101" pitchFamily="18" charset="-127"/>
                <a:cs typeface="맑은 고딕 Semilight" panose="020B0502040204020203" pitchFamily="50" charset="-127"/>
              </a:rPr>
              <a:t>약 </a:t>
            </a:r>
            <a:r>
              <a:rPr lang="en-US" altLang="ko-KR" sz="32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cs typeface="맑은 고딕 Semilight" panose="020B0502040204020203" pitchFamily="50" charset="-127"/>
              </a:rPr>
              <a:t>3</a:t>
            </a:r>
            <a:r>
              <a:rPr lang="ko-KR" altLang="en-US" sz="3200" dirty="0">
                <a:latin typeface="타이포_쌍문동 B" panose="02020803020101020101" pitchFamily="18" charset="-127"/>
                <a:ea typeface="타이포_쌍문동 B" panose="02020803020101020101" pitchFamily="18" charset="-127"/>
                <a:cs typeface="맑은 고딕 Semilight" panose="020B0502040204020203" pitchFamily="50" charset="-127"/>
              </a:rPr>
              <a:t>분</a:t>
            </a:r>
            <a:endParaRPr lang="en-US" altLang="ko-KR" sz="3200" dirty="0">
              <a:latin typeface="타이포_쌍문동 B" panose="02020803020101020101" pitchFamily="18" charset="-127"/>
              <a:ea typeface="타이포_쌍문동 B" panose="02020803020101020101" pitchFamily="18" charset="-127"/>
              <a:cs typeface="맑은 고딕 Semilight" panose="020B0502040204020203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3200" dirty="0">
                <a:latin typeface="타이포_쌍문동 B" panose="02020803020101020101" pitchFamily="18" charset="-127"/>
                <a:ea typeface="타이포_쌍문동 B" panose="02020803020101020101" pitchFamily="18" charset="-127"/>
                <a:cs typeface="맑은 고딕 Semilight" panose="020B0502040204020203" pitchFamily="50" charset="-127"/>
              </a:rPr>
              <a:t>핵심 목표 </a:t>
            </a:r>
            <a:r>
              <a:rPr lang="en-US" altLang="ko-KR" sz="3200" dirty="0">
                <a:latin typeface="타이포_쌍문동 B" panose="02020803020101020101" pitchFamily="18" charset="-127"/>
                <a:ea typeface="타이포_쌍문동 B" panose="02020803020101020101" pitchFamily="18" charset="-127"/>
                <a:cs typeface="맑은 고딕 Semilight" panose="020B0502040204020203" pitchFamily="50" charset="-127"/>
              </a:rPr>
              <a:t>:</a:t>
            </a:r>
            <a:endParaRPr lang="ko-KR" altLang="en-US" sz="3200" dirty="0">
              <a:latin typeface="타이포_쌍문동 B" panose="02020803020101020101" pitchFamily="18" charset="-127"/>
              <a:ea typeface="타이포_쌍문동 B" panose="02020803020101020101" pitchFamily="18" charset="-127"/>
              <a:cs typeface="맑은 고딕 Semilight" panose="020B0502040204020203" pitchFamily="50" charset="-127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3064A077-6617-EC52-6732-A984F962BD25}"/>
              </a:ext>
            </a:extLst>
          </p:cNvPr>
          <p:cNvCxnSpPr>
            <a:cxnSpLocks/>
          </p:cNvCxnSpPr>
          <p:nvPr/>
        </p:nvCxnSpPr>
        <p:spPr>
          <a:xfrm>
            <a:off x="525322" y="989743"/>
            <a:ext cx="111413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4B8F914-01B2-8A4C-555D-22223CF63099}"/>
              </a:ext>
            </a:extLst>
          </p:cNvPr>
          <p:cNvSpPr txBox="1"/>
          <p:nvPr/>
        </p:nvSpPr>
        <p:spPr>
          <a:xfrm>
            <a:off x="406400" y="158746"/>
            <a:ext cx="3980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1. </a:t>
            </a:r>
            <a:r>
              <a:rPr lang="ko-KR" altLang="en-US" sz="48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게임 개요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A1116FC-F436-36BB-E7AD-934B246A476B}"/>
              </a:ext>
            </a:extLst>
          </p:cNvPr>
          <p:cNvSpPr/>
          <p:nvPr/>
        </p:nvSpPr>
        <p:spPr>
          <a:xfrm>
            <a:off x="9830233" y="444935"/>
            <a:ext cx="192370" cy="19237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DBF0549-7077-058A-38A8-8D69A0C437F6}"/>
              </a:ext>
            </a:extLst>
          </p:cNvPr>
          <p:cNvSpPr/>
          <p:nvPr/>
        </p:nvSpPr>
        <p:spPr>
          <a:xfrm>
            <a:off x="10241251" y="444935"/>
            <a:ext cx="192370" cy="1923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49B4481-95BB-A5E5-575E-64EFB4FF6CDE}"/>
              </a:ext>
            </a:extLst>
          </p:cNvPr>
          <p:cNvSpPr/>
          <p:nvPr/>
        </p:nvSpPr>
        <p:spPr>
          <a:xfrm>
            <a:off x="10652269" y="444935"/>
            <a:ext cx="192370" cy="1923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A3426C-E682-6A35-3CE6-1341A201D806}"/>
              </a:ext>
            </a:extLst>
          </p:cNvPr>
          <p:cNvSpPr/>
          <p:nvPr/>
        </p:nvSpPr>
        <p:spPr>
          <a:xfrm>
            <a:off x="11063287" y="444935"/>
            <a:ext cx="192370" cy="1923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FD3EC17-9195-03B5-F904-4F9357A41C78}"/>
              </a:ext>
            </a:extLst>
          </p:cNvPr>
          <p:cNvSpPr/>
          <p:nvPr/>
        </p:nvSpPr>
        <p:spPr>
          <a:xfrm>
            <a:off x="11474305" y="444935"/>
            <a:ext cx="192370" cy="1923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5306AB7-B6EE-EDB9-C77B-825B9CCD2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425" y="1676090"/>
            <a:ext cx="4173596" cy="35058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C9D7215-6F26-E76D-A599-E1403AA320A1}"/>
              </a:ext>
            </a:extLst>
          </p:cNvPr>
          <p:cNvSpPr txBox="1"/>
          <p:nvPr/>
        </p:nvSpPr>
        <p:spPr>
          <a:xfrm>
            <a:off x="3716837" y="4288169"/>
            <a:ext cx="7442635" cy="193899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32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cs typeface="맑은 고딕 Semilight" panose="020B0502040204020203" pitchFamily="50" charset="-127"/>
              </a:rPr>
              <a:t>문어가 눈을 감고 있을 때</a:t>
            </a:r>
            <a:r>
              <a:rPr lang="en-US" altLang="ko-KR" sz="32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32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cs typeface="맑은 고딕 Semilight" panose="020B0502040204020203" pitchFamily="50" charset="-127"/>
              </a:rPr>
              <a:t>우측 방향키를 </a:t>
            </a:r>
            <a:endParaRPr lang="en-US" altLang="ko-KR" sz="3200" dirty="0">
              <a:solidFill>
                <a:schemeClr val="accent2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  <a:cs typeface="맑은 고딕 Semilight" panose="020B0502040204020203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32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cs typeface="맑은 고딕 Semilight" panose="020B0502040204020203" pitchFamily="50" charset="-127"/>
              </a:rPr>
              <a:t>눌러</a:t>
            </a:r>
            <a:r>
              <a:rPr lang="en-US" altLang="ko-KR" sz="32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32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cs typeface="맑은 고딕 Semilight" panose="020B0502040204020203" pitchFamily="50" charset="-127"/>
              </a:rPr>
              <a:t>소라게를</a:t>
            </a:r>
            <a:r>
              <a:rPr lang="en-US" altLang="ko-KR" sz="32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32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cs typeface="맑은 고딕 Semilight" panose="020B0502040204020203" pitchFamily="50" charset="-127"/>
              </a:rPr>
              <a:t>오른쪽으로 이동시켜라</a:t>
            </a:r>
            <a:r>
              <a:rPr lang="en-US" altLang="ko-KR" sz="32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cs typeface="맑은 고딕 Semilight" panose="020B0502040204020203" pitchFamily="50" charset="-127"/>
              </a:rPr>
              <a:t>!</a:t>
            </a:r>
            <a:endParaRPr lang="ko-KR" altLang="en-US" sz="3200" dirty="0">
              <a:solidFill>
                <a:schemeClr val="accent2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7419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BAC1D1-1B1C-0A78-FD96-D3717DDA9FF9}"/>
              </a:ext>
            </a:extLst>
          </p:cNvPr>
          <p:cNvSpPr txBox="1"/>
          <p:nvPr/>
        </p:nvSpPr>
        <p:spPr>
          <a:xfrm>
            <a:off x="3112654" y="2767280"/>
            <a:ext cx="65762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2.</a:t>
            </a:r>
            <a:r>
              <a:rPr lang="ko-KR" altLang="en-US" sz="80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화면 구성</a:t>
            </a:r>
          </a:p>
        </p:txBody>
      </p:sp>
    </p:spTree>
    <p:extLst>
      <p:ext uri="{BB962C8B-B14F-4D97-AF65-F5344CB8AC3E}">
        <p14:creationId xmlns:p14="http://schemas.microsoft.com/office/powerpoint/2010/main" val="586773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3064A077-6617-EC52-6732-A984F962BD25}"/>
              </a:ext>
            </a:extLst>
          </p:cNvPr>
          <p:cNvCxnSpPr>
            <a:cxnSpLocks/>
          </p:cNvCxnSpPr>
          <p:nvPr/>
        </p:nvCxnSpPr>
        <p:spPr>
          <a:xfrm>
            <a:off x="525322" y="989743"/>
            <a:ext cx="111413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4B8F914-01B2-8A4C-555D-22223CF63099}"/>
              </a:ext>
            </a:extLst>
          </p:cNvPr>
          <p:cNvSpPr txBox="1"/>
          <p:nvPr/>
        </p:nvSpPr>
        <p:spPr>
          <a:xfrm>
            <a:off x="406400" y="158746"/>
            <a:ext cx="3980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2. </a:t>
            </a:r>
            <a:r>
              <a:rPr lang="ko-KR" altLang="en-US" sz="48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화면 구성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A1116FC-F436-36BB-E7AD-934B246A476B}"/>
              </a:ext>
            </a:extLst>
          </p:cNvPr>
          <p:cNvSpPr/>
          <p:nvPr/>
        </p:nvSpPr>
        <p:spPr>
          <a:xfrm>
            <a:off x="9830233" y="444935"/>
            <a:ext cx="192370" cy="1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DBF0549-7077-058A-38A8-8D69A0C437F6}"/>
              </a:ext>
            </a:extLst>
          </p:cNvPr>
          <p:cNvSpPr/>
          <p:nvPr/>
        </p:nvSpPr>
        <p:spPr>
          <a:xfrm>
            <a:off x="10241251" y="444935"/>
            <a:ext cx="192370" cy="19237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49B4481-95BB-A5E5-575E-64EFB4FF6CDE}"/>
              </a:ext>
            </a:extLst>
          </p:cNvPr>
          <p:cNvSpPr/>
          <p:nvPr/>
        </p:nvSpPr>
        <p:spPr>
          <a:xfrm>
            <a:off x="10652269" y="444935"/>
            <a:ext cx="192370" cy="1923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A3426C-E682-6A35-3CE6-1341A201D806}"/>
              </a:ext>
            </a:extLst>
          </p:cNvPr>
          <p:cNvSpPr/>
          <p:nvPr/>
        </p:nvSpPr>
        <p:spPr>
          <a:xfrm>
            <a:off x="11063287" y="444935"/>
            <a:ext cx="192370" cy="1923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FD3EC17-9195-03B5-F904-4F9357A41C78}"/>
              </a:ext>
            </a:extLst>
          </p:cNvPr>
          <p:cNvSpPr/>
          <p:nvPr/>
        </p:nvSpPr>
        <p:spPr>
          <a:xfrm>
            <a:off x="11474305" y="444935"/>
            <a:ext cx="192370" cy="1923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F516DE-1D80-BC7F-3107-0141B605A7AF}"/>
              </a:ext>
            </a:extLst>
          </p:cNvPr>
          <p:cNvSpPr txBox="1"/>
          <p:nvPr/>
        </p:nvSpPr>
        <p:spPr>
          <a:xfrm>
            <a:off x="5828145" y="3244334"/>
            <a:ext cx="297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움짤</a:t>
            </a:r>
          </a:p>
        </p:txBody>
      </p:sp>
      <p:pic>
        <p:nvPicPr>
          <p:cNvPr id="12" name="그림 11" descr="텍스트, 폰트, 스크린샷, 도표이(가) 표시된 사진&#10;&#10;자동 생성된 설명">
            <a:extLst>
              <a:ext uri="{FF2B5EF4-FFF2-40B4-BE49-F238E27FC236}">
                <a16:creationId xmlns:a16="http://schemas.microsoft.com/office/drawing/2014/main" id="{3172DA97-0D11-0B73-AF69-992B3832E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726" y="1221998"/>
            <a:ext cx="6520543" cy="54772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08490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 descr="텍스트, 폰트, 스크린샷, 도표이(가) 표시된 사진&#10;&#10;자동 생성된 설명">
            <a:extLst>
              <a:ext uri="{FF2B5EF4-FFF2-40B4-BE49-F238E27FC236}">
                <a16:creationId xmlns:a16="http://schemas.microsoft.com/office/drawing/2014/main" id="{90FFC428-CECE-A333-6A4C-518391D7B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07" y="2713849"/>
            <a:ext cx="3073579" cy="258180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3064A077-6617-EC52-6732-A984F962BD25}"/>
              </a:ext>
            </a:extLst>
          </p:cNvPr>
          <p:cNvCxnSpPr>
            <a:cxnSpLocks/>
          </p:cNvCxnSpPr>
          <p:nvPr/>
        </p:nvCxnSpPr>
        <p:spPr>
          <a:xfrm>
            <a:off x="525322" y="989743"/>
            <a:ext cx="111413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4B8F914-01B2-8A4C-555D-22223CF63099}"/>
              </a:ext>
            </a:extLst>
          </p:cNvPr>
          <p:cNvSpPr txBox="1"/>
          <p:nvPr/>
        </p:nvSpPr>
        <p:spPr>
          <a:xfrm>
            <a:off x="406400" y="158746"/>
            <a:ext cx="3980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2. </a:t>
            </a:r>
            <a:r>
              <a:rPr lang="ko-KR" altLang="en-US" sz="48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화면 구성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A1116FC-F436-36BB-E7AD-934B246A476B}"/>
              </a:ext>
            </a:extLst>
          </p:cNvPr>
          <p:cNvSpPr/>
          <p:nvPr/>
        </p:nvSpPr>
        <p:spPr>
          <a:xfrm>
            <a:off x="9830233" y="444935"/>
            <a:ext cx="192370" cy="1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DBF0549-7077-058A-38A8-8D69A0C437F6}"/>
              </a:ext>
            </a:extLst>
          </p:cNvPr>
          <p:cNvSpPr/>
          <p:nvPr/>
        </p:nvSpPr>
        <p:spPr>
          <a:xfrm>
            <a:off x="10241251" y="444935"/>
            <a:ext cx="192370" cy="19237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49B4481-95BB-A5E5-575E-64EFB4FF6CDE}"/>
              </a:ext>
            </a:extLst>
          </p:cNvPr>
          <p:cNvSpPr/>
          <p:nvPr/>
        </p:nvSpPr>
        <p:spPr>
          <a:xfrm>
            <a:off x="10652269" y="444935"/>
            <a:ext cx="192370" cy="1923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A3426C-E682-6A35-3CE6-1341A201D806}"/>
              </a:ext>
            </a:extLst>
          </p:cNvPr>
          <p:cNvSpPr/>
          <p:nvPr/>
        </p:nvSpPr>
        <p:spPr>
          <a:xfrm>
            <a:off x="11063287" y="444935"/>
            <a:ext cx="192370" cy="1923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FD3EC17-9195-03B5-F904-4F9357A41C78}"/>
              </a:ext>
            </a:extLst>
          </p:cNvPr>
          <p:cNvSpPr/>
          <p:nvPr/>
        </p:nvSpPr>
        <p:spPr>
          <a:xfrm>
            <a:off x="11474305" y="444935"/>
            <a:ext cx="192370" cy="1923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C308E598-68B4-F089-F764-3E7CA7DA9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797754"/>
              </p:ext>
            </p:extLst>
          </p:nvPr>
        </p:nvGraphicFramePr>
        <p:xfrm>
          <a:off x="3974228" y="1342182"/>
          <a:ext cx="7853540" cy="507088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70427">
                  <a:extLst>
                    <a:ext uri="{9D8B030D-6E8A-4147-A177-3AD203B41FA5}">
                      <a16:colId xmlns:a16="http://schemas.microsoft.com/office/drawing/2014/main" val="2367141314"/>
                    </a:ext>
                  </a:extLst>
                </a:gridCol>
                <a:gridCol w="951345">
                  <a:extLst>
                    <a:ext uri="{9D8B030D-6E8A-4147-A177-3AD203B41FA5}">
                      <a16:colId xmlns:a16="http://schemas.microsoft.com/office/drawing/2014/main" val="3975228122"/>
                    </a:ext>
                  </a:extLst>
                </a:gridCol>
                <a:gridCol w="1274618">
                  <a:extLst>
                    <a:ext uri="{9D8B030D-6E8A-4147-A177-3AD203B41FA5}">
                      <a16:colId xmlns:a16="http://schemas.microsoft.com/office/drawing/2014/main" val="1083829683"/>
                    </a:ext>
                  </a:extLst>
                </a:gridCol>
                <a:gridCol w="2636878">
                  <a:extLst>
                    <a:ext uri="{9D8B030D-6E8A-4147-A177-3AD203B41FA5}">
                      <a16:colId xmlns:a16="http://schemas.microsoft.com/office/drawing/2014/main" val="3640589360"/>
                    </a:ext>
                  </a:extLst>
                </a:gridCol>
                <a:gridCol w="1820272">
                  <a:extLst>
                    <a:ext uri="{9D8B030D-6E8A-4147-A177-3AD203B41FA5}">
                      <a16:colId xmlns:a16="http://schemas.microsoft.com/office/drawing/2014/main" val="3797465252"/>
                    </a:ext>
                  </a:extLst>
                </a:gridCol>
              </a:tblGrid>
              <a:tr h="43125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객체 이름</a:t>
                      </a:r>
                      <a:endParaRPr lang="ko-KR" altLang="en-US" sz="16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위치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역할</a:t>
                      </a:r>
                      <a:endParaRPr lang="ko-KR" altLang="en-US" sz="16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설명</a:t>
                      </a:r>
                      <a:endParaRPr lang="ko-KR" altLang="en-US" sz="16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571231"/>
                  </a:ext>
                </a:extLst>
              </a:tr>
              <a:tr h="7015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소라게</a:t>
                      </a:r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(player)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화면 하단</a:t>
                      </a: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주인공</a:t>
                      </a: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방향키로 조종</a:t>
                      </a:r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이동</a:t>
                      </a:r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(</a:t>
                      </a: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우</a:t>
                      </a:r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), </a:t>
                      </a: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숨기</a:t>
                      </a:r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(</a:t>
                      </a: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하</a:t>
                      </a:r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)</a:t>
                      </a: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기능이 있음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이동 </a:t>
                      </a:r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/ </a:t>
                      </a: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숨음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3695843"/>
                  </a:ext>
                </a:extLst>
              </a:tr>
              <a:tr h="6991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문어</a:t>
                      </a: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(enemy)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화면 중앙</a:t>
                      </a: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적 캐릭터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몸을 특정 박자에 맞춰</a:t>
                      </a: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위아래로 움직임</a:t>
                      </a: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위 </a:t>
                      </a:r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/ </a:t>
                      </a: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아래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6344361"/>
                  </a:ext>
                </a:extLst>
              </a:tr>
              <a:tr h="7569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문어 눈</a:t>
                      </a: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(eyes)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화면 중앙</a:t>
                      </a: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감지</a:t>
                      </a: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시스템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소라게의 움직임을 감지하여</a:t>
                      </a: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게임오버 여부를 결정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활성화 </a:t>
                      </a:r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/ </a:t>
                      </a: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비활성화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3341230"/>
                  </a:ext>
                </a:extLst>
              </a:tr>
              <a:tr h="7015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표지판</a:t>
                      </a: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(goal)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화면 하단</a:t>
                      </a: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목표 지점</a:t>
                      </a:r>
                      <a:endParaRPr lang="ko-KR" altLang="en-US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소라게가 목표로 하는 장소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고정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7400473"/>
                  </a:ext>
                </a:extLst>
              </a:tr>
              <a:tr h="7546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현재 스테이지</a:t>
                      </a:r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(stage)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화면 상단</a:t>
                      </a: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진행 상황</a:t>
                      </a: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표시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현재 진행 중인 스테이지 번호를 나타냄</a:t>
                      </a:r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. </a:t>
                      </a: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목표 도달 시 다음 스테이지로 이동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 / 2 / 3</a:t>
                      </a:r>
                      <a:endParaRPr lang="ko-KR" altLang="en-US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3248202"/>
                  </a:ext>
                </a:extLst>
              </a:tr>
              <a:tr h="10257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배경</a:t>
                      </a:r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(</a:t>
                      </a:r>
                      <a:r>
                        <a:rPr lang="en-US" altLang="ko-KR" sz="1400" dirty="0" err="1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backgrond</a:t>
                      </a:r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전체 화면</a:t>
                      </a: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게임의 테마와</a:t>
                      </a:r>
                      <a:endParaRPr lang="en-US" altLang="ko-KR" sz="13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분위기를 설정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게임의 분위기를 설정</a:t>
                      </a:r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스테이지의 진행 상황에</a:t>
                      </a: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따라 배경이 변경됨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 / 2 / 3</a:t>
                      </a:r>
                      <a:endParaRPr lang="ko-KR" altLang="en-US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2499001"/>
                  </a:ext>
                </a:extLst>
              </a:tr>
            </a:tbl>
          </a:graphicData>
        </a:graphic>
      </p:graphicFrame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ED0F98A6-87FB-A220-0D97-330BCE5A3465}"/>
              </a:ext>
            </a:extLst>
          </p:cNvPr>
          <p:cNvCxnSpPr/>
          <p:nvPr/>
        </p:nvCxnSpPr>
        <p:spPr>
          <a:xfrm flipV="1">
            <a:off x="868218" y="2123582"/>
            <a:ext cx="3106010" cy="2761673"/>
          </a:xfrm>
          <a:prstGeom prst="bentConnector3">
            <a:avLst>
              <a:gd name="adj1" fmla="val -21369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3EE5A75-3F68-3DA3-58B1-9CD68B22ECF7}"/>
              </a:ext>
            </a:extLst>
          </p:cNvPr>
          <p:cNvCxnSpPr/>
          <p:nvPr/>
        </p:nvCxnSpPr>
        <p:spPr>
          <a:xfrm flipV="1">
            <a:off x="2632364" y="3518273"/>
            <a:ext cx="1341864" cy="166255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5DE7E76-0021-D044-AC55-D15BD984B9CC}"/>
              </a:ext>
            </a:extLst>
          </p:cNvPr>
          <p:cNvCxnSpPr/>
          <p:nvPr/>
        </p:nvCxnSpPr>
        <p:spPr>
          <a:xfrm flipV="1">
            <a:off x="2102714" y="2825546"/>
            <a:ext cx="1795031" cy="378691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6DF1BD7-18C1-6CD3-CEC1-744A16142DC3}"/>
              </a:ext>
            </a:extLst>
          </p:cNvPr>
          <p:cNvCxnSpPr/>
          <p:nvPr/>
        </p:nvCxnSpPr>
        <p:spPr>
          <a:xfrm flipV="1">
            <a:off x="3303296" y="4384661"/>
            <a:ext cx="719706" cy="694558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6C6EBDBD-9330-C854-E455-BB65C7B2D823}"/>
              </a:ext>
            </a:extLst>
          </p:cNvPr>
          <p:cNvCxnSpPr>
            <a:cxnSpLocks/>
          </p:cNvCxnSpPr>
          <p:nvPr/>
        </p:nvCxnSpPr>
        <p:spPr>
          <a:xfrm>
            <a:off x="1376218" y="2909455"/>
            <a:ext cx="2646784" cy="2272145"/>
          </a:xfrm>
          <a:prstGeom prst="bentConnector3">
            <a:avLst>
              <a:gd name="adj1" fmla="val 447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012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C308E598-68B4-F089-F764-3E7CA7DA9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430618"/>
              </p:ext>
            </p:extLst>
          </p:nvPr>
        </p:nvGraphicFramePr>
        <p:xfrm>
          <a:off x="3974228" y="1342182"/>
          <a:ext cx="7853540" cy="507088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70427">
                  <a:extLst>
                    <a:ext uri="{9D8B030D-6E8A-4147-A177-3AD203B41FA5}">
                      <a16:colId xmlns:a16="http://schemas.microsoft.com/office/drawing/2014/main" val="2367141314"/>
                    </a:ext>
                  </a:extLst>
                </a:gridCol>
                <a:gridCol w="951345">
                  <a:extLst>
                    <a:ext uri="{9D8B030D-6E8A-4147-A177-3AD203B41FA5}">
                      <a16:colId xmlns:a16="http://schemas.microsoft.com/office/drawing/2014/main" val="3975228122"/>
                    </a:ext>
                  </a:extLst>
                </a:gridCol>
                <a:gridCol w="1274618">
                  <a:extLst>
                    <a:ext uri="{9D8B030D-6E8A-4147-A177-3AD203B41FA5}">
                      <a16:colId xmlns:a16="http://schemas.microsoft.com/office/drawing/2014/main" val="1083829683"/>
                    </a:ext>
                  </a:extLst>
                </a:gridCol>
                <a:gridCol w="2636878">
                  <a:extLst>
                    <a:ext uri="{9D8B030D-6E8A-4147-A177-3AD203B41FA5}">
                      <a16:colId xmlns:a16="http://schemas.microsoft.com/office/drawing/2014/main" val="3640589360"/>
                    </a:ext>
                  </a:extLst>
                </a:gridCol>
                <a:gridCol w="1820272">
                  <a:extLst>
                    <a:ext uri="{9D8B030D-6E8A-4147-A177-3AD203B41FA5}">
                      <a16:colId xmlns:a16="http://schemas.microsoft.com/office/drawing/2014/main" val="3797465252"/>
                    </a:ext>
                  </a:extLst>
                </a:gridCol>
              </a:tblGrid>
              <a:tr h="43125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객체 이름</a:t>
                      </a:r>
                      <a:endParaRPr lang="ko-KR" altLang="en-US" sz="16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위치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역할</a:t>
                      </a:r>
                      <a:endParaRPr lang="ko-KR" altLang="en-US" sz="16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설명</a:t>
                      </a:r>
                      <a:endParaRPr lang="ko-KR" altLang="en-US" sz="16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571231"/>
                  </a:ext>
                </a:extLst>
              </a:tr>
              <a:tr h="7015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소라게</a:t>
                      </a:r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(player)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화면 하단</a:t>
                      </a: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주인공</a:t>
                      </a: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방향키로 조종</a:t>
                      </a:r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이동</a:t>
                      </a:r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(</a:t>
                      </a: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우</a:t>
                      </a:r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), </a:t>
                      </a: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숨기</a:t>
                      </a:r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(</a:t>
                      </a: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하</a:t>
                      </a:r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)</a:t>
                      </a: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기능이 있음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이동 </a:t>
                      </a:r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/ </a:t>
                      </a: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숨음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3695843"/>
                  </a:ext>
                </a:extLst>
              </a:tr>
              <a:tr h="6991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문어</a:t>
                      </a: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(enemy)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화면 중앙</a:t>
                      </a: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적 캐릭터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몸을 특정 박자에 맞춰</a:t>
                      </a: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위아래로 움직임</a:t>
                      </a: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위 </a:t>
                      </a:r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/ </a:t>
                      </a: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아래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344361"/>
                  </a:ext>
                </a:extLst>
              </a:tr>
              <a:tr h="7569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문어 눈</a:t>
                      </a: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(eyes)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화면 중앙</a:t>
                      </a: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감지</a:t>
                      </a: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시스템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소라게의 움직임을 감지하여</a:t>
                      </a: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게임오버 여부를 결정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활성화 </a:t>
                      </a:r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/ </a:t>
                      </a: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비활성화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3341230"/>
                  </a:ext>
                </a:extLst>
              </a:tr>
              <a:tr h="7015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표지판</a:t>
                      </a: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(goal)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화면 하단</a:t>
                      </a: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목표 지점</a:t>
                      </a:r>
                      <a:endParaRPr lang="ko-KR" altLang="en-US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소라게가 목표로 하는 장소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고정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7400473"/>
                  </a:ext>
                </a:extLst>
              </a:tr>
              <a:tr h="7546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현재 스테이지</a:t>
                      </a:r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(stage)</a:t>
                      </a:r>
                      <a:endParaRPr lang="en-US" altLang="ko-KR" sz="12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화면 상단</a:t>
                      </a: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진행 상황</a:t>
                      </a: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표시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현재 진행 중인 스테이지 번호를 나타냄</a:t>
                      </a:r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. </a:t>
                      </a: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목표 도달 시 다음 스테이지로 이동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 / 2 / 3</a:t>
                      </a:r>
                      <a:endParaRPr lang="ko-KR" altLang="en-US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3248202"/>
                  </a:ext>
                </a:extLst>
              </a:tr>
              <a:tr h="10257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배경</a:t>
                      </a:r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(</a:t>
                      </a:r>
                      <a:r>
                        <a:rPr lang="en-US" altLang="ko-KR" sz="1400" dirty="0" err="1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backgrond</a:t>
                      </a:r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전체 화면</a:t>
                      </a: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게임의 테마와</a:t>
                      </a:r>
                      <a:endParaRPr lang="en-US" altLang="ko-KR" sz="13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분위기를 설정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게임의 분위기를 설정</a:t>
                      </a:r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스테이지의 진행 상황에</a:t>
                      </a: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따라 배경이 변경됨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 / 2 / 3</a:t>
                      </a:r>
                      <a:endParaRPr lang="ko-KR" altLang="en-US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2499001"/>
                  </a:ext>
                </a:extLst>
              </a:tr>
            </a:tbl>
          </a:graphicData>
        </a:graphic>
      </p:graphicFrame>
      <p:sp>
        <p:nvSpPr>
          <p:cNvPr id="10" name="설명선: 위쪽 화살표 9">
            <a:extLst>
              <a:ext uri="{FF2B5EF4-FFF2-40B4-BE49-F238E27FC236}">
                <a16:creationId xmlns:a16="http://schemas.microsoft.com/office/drawing/2014/main" id="{8A9B70F1-0BD3-29FC-449A-8CD8C304F9CD}"/>
              </a:ext>
            </a:extLst>
          </p:cNvPr>
          <p:cNvSpPr/>
          <p:nvPr/>
        </p:nvSpPr>
        <p:spPr>
          <a:xfrm>
            <a:off x="6395033" y="3332240"/>
            <a:ext cx="4614712" cy="2799400"/>
          </a:xfrm>
          <a:prstGeom prst="upArrowCallout">
            <a:avLst>
              <a:gd name="adj1" fmla="val 11802"/>
              <a:gd name="adj2" fmla="val 17411"/>
              <a:gd name="adj3" fmla="val 16422"/>
              <a:gd name="adj4" fmla="val 75000"/>
            </a:avLst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sz="28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밸런스</a:t>
            </a:r>
            <a:r>
              <a:rPr lang="ko-KR" altLang="en-US" sz="28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조정</a:t>
            </a:r>
            <a:br>
              <a:rPr lang="en-US" altLang="ko-KR" sz="28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</a:br>
            <a:r>
              <a:rPr lang="en-US" altLang="ko-KR" sz="2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(</a:t>
            </a:r>
            <a:r>
              <a:rPr lang="ko-KR" altLang="en-US" sz="2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방향키를 </a:t>
            </a:r>
            <a:r>
              <a:rPr lang="ko-KR" altLang="en-US" sz="2000" dirty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연속</a:t>
            </a:r>
            <a:r>
              <a:rPr lang="ko-KR" altLang="en-US" sz="2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으로 눌러</a:t>
            </a:r>
            <a:br>
              <a:rPr lang="en-US" altLang="ko-KR" sz="2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</a:br>
            <a:r>
              <a:rPr lang="ko-KR" altLang="en-US" sz="2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클리어하는 것 방지</a:t>
            </a:r>
            <a:r>
              <a:rPr lang="en-US" altLang="ko-KR" sz="2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)</a:t>
            </a:r>
            <a:endParaRPr lang="en-US" altLang="ko-KR" sz="28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marL="342900" indent="-342900" algn="ctr">
              <a:buAutoNum type="arabicPeriod"/>
            </a:pPr>
            <a:r>
              <a:rPr lang="ko-KR" altLang="en-US" sz="28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전조 증상</a:t>
            </a:r>
            <a:r>
              <a:rPr lang="ko-KR" altLang="en-US" sz="28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을 대체</a:t>
            </a:r>
          </a:p>
        </p:txBody>
      </p:sp>
      <p:pic>
        <p:nvPicPr>
          <p:cNvPr id="21" name="그림 20" descr="텍스트, 폰트, 스크린샷, 도표이(가) 표시된 사진&#10;&#10;자동 생성된 설명">
            <a:extLst>
              <a:ext uri="{FF2B5EF4-FFF2-40B4-BE49-F238E27FC236}">
                <a16:creationId xmlns:a16="http://schemas.microsoft.com/office/drawing/2014/main" id="{CE1B92E9-9AC4-B2AA-E8CB-9B493F73B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07" y="2713849"/>
            <a:ext cx="3073579" cy="258180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3064A077-6617-EC52-6732-A984F962BD25}"/>
              </a:ext>
            </a:extLst>
          </p:cNvPr>
          <p:cNvCxnSpPr>
            <a:cxnSpLocks/>
          </p:cNvCxnSpPr>
          <p:nvPr/>
        </p:nvCxnSpPr>
        <p:spPr>
          <a:xfrm>
            <a:off x="525322" y="989743"/>
            <a:ext cx="111413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4B8F914-01B2-8A4C-555D-22223CF63099}"/>
              </a:ext>
            </a:extLst>
          </p:cNvPr>
          <p:cNvSpPr txBox="1"/>
          <p:nvPr/>
        </p:nvSpPr>
        <p:spPr>
          <a:xfrm>
            <a:off x="406400" y="158746"/>
            <a:ext cx="3980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2. </a:t>
            </a:r>
            <a:r>
              <a:rPr lang="ko-KR" altLang="en-US" sz="4800" dirty="0">
                <a:solidFill>
                  <a:schemeClr val="accent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화면 구성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A1116FC-F436-36BB-E7AD-934B246A476B}"/>
              </a:ext>
            </a:extLst>
          </p:cNvPr>
          <p:cNvSpPr/>
          <p:nvPr/>
        </p:nvSpPr>
        <p:spPr>
          <a:xfrm>
            <a:off x="9830233" y="444935"/>
            <a:ext cx="192370" cy="1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DBF0549-7077-058A-38A8-8D69A0C437F6}"/>
              </a:ext>
            </a:extLst>
          </p:cNvPr>
          <p:cNvSpPr/>
          <p:nvPr/>
        </p:nvSpPr>
        <p:spPr>
          <a:xfrm>
            <a:off x="10241251" y="444935"/>
            <a:ext cx="192370" cy="19237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49B4481-95BB-A5E5-575E-64EFB4FF6CDE}"/>
              </a:ext>
            </a:extLst>
          </p:cNvPr>
          <p:cNvSpPr/>
          <p:nvPr/>
        </p:nvSpPr>
        <p:spPr>
          <a:xfrm>
            <a:off x="10652269" y="444935"/>
            <a:ext cx="192370" cy="1923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A3426C-E682-6A35-3CE6-1341A201D806}"/>
              </a:ext>
            </a:extLst>
          </p:cNvPr>
          <p:cNvSpPr/>
          <p:nvPr/>
        </p:nvSpPr>
        <p:spPr>
          <a:xfrm>
            <a:off x="11063287" y="444935"/>
            <a:ext cx="192370" cy="1923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FD3EC17-9195-03B5-F904-4F9357A41C78}"/>
              </a:ext>
            </a:extLst>
          </p:cNvPr>
          <p:cNvSpPr/>
          <p:nvPr/>
        </p:nvSpPr>
        <p:spPr>
          <a:xfrm>
            <a:off x="11474305" y="444935"/>
            <a:ext cx="192370" cy="1923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ED0F98A6-87FB-A220-0D97-330BCE5A3465}"/>
              </a:ext>
            </a:extLst>
          </p:cNvPr>
          <p:cNvCxnSpPr/>
          <p:nvPr/>
        </p:nvCxnSpPr>
        <p:spPr>
          <a:xfrm flipV="1">
            <a:off x="868218" y="2123582"/>
            <a:ext cx="3106010" cy="2761673"/>
          </a:xfrm>
          <a:prstGeom prst="bentConnector3">
            <a:avLst>
              <a:gd name="adj1" fmla="val -21369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3EE5A75-3F68-3DA3-58B1-9CD68B22ECF7}"/>
              </a:ext>
            </a:extLst>
          </p:cNvPr>
          <p:cNvCxnSpPr/>
          <p:nvPr/>
        </p:nvCxnSpPr>
        <p:spPr>
          <a:xfrm flipV="1">
            <a:off x="2632364" y="3518273"/>
            <a:ext cx="1341864" cy="166255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5DE7E76-0021-D044-AC55-D15BD984B9CC}"/>
              </a:ext>
            </a:extLst>
          </p:cNvPr>
          <p:cNvCxnSpPr/>
          <p:nvPr/>
        </p:nvCxnSpPr>
        <p:spPr>
          <a:xfrm flipV="1">
            <a:off x="2102714" y="2825546"/>
            <a:ext cx="1795031" cy="378691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6DF1BD7-18C1-6CD3-CEC1-744A16142DC3}"/>
              </a:ext>
            </a:extLst>
          </p:cNvPr>
          <p:cNvCxnSpPr/>
          <p:nvPr/>
        </p:nvCxnSpPr>
        <p:spPr>
          <a:xfrm flipV="1">
            <a:off x="3303296" y="4384661"/>
            <a:ext cx="719706" cy="694558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594F3AAE-5048-BD5D-182E-E0568A160D10}"/>
              </a:ext>
            </a:extLst>
          </p:cNvPr>
          <p:cNvCxnSpPr>
            <a:cxnSpLocks/>
          </p:cNvCxnSpPr>
          <p:nvPr/>
        </p:nvCxnSpPr>
        <p:spPr>
          <a:xfrm>
            <a:off x="1376218" y="2909455"/>
            <a:ext cx="2646784" cy="2272145"/>
          </a:xfrm>
          <a:prstGeom prst="bentConnector3">
            <a:avLst>
              <a:gd name="adj1" fmla="val 447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8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보라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1944</TotalTime>
  <Words>610</Words>
  <Application>Microsoft Office PowerPoint</Application>
  <PresentationFormat>와이드스크린</PresentationFormat>
  <Paragraphs>203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맑은 고딕</vt:lpstr>
      <vt:lpstr>타이포_쌍문동 B</vt:lpstr>
      <vt:lpstr>맑은 고딕 Semilight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이서연</dc:creator>
  <cp:lastModifiedBy>이서연</cp:lastModifiedBy>
  <cp:revision>50</cp:revision>
  <dcterms:created xsi:type="dcterms:W3CDTF">2024-10-12T09:16:46Z</dcterms:created>
  <dcterms:modified xsi:type="dcterms:W3CDTF">2024-10-14T06:07:47Z</dcterms:modified>
</cp:coreProperties>
</file>