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  <p:sldMasterId id="2147483850" r:id="rId2"/>
  </p:sldMasterIdLst>
  <p:sldIdLst>
    <p:sldId id="256" r:id="rId3"/>
    <p:sldId id="267" r:id="rId4"/>
    <p:sldId id="258" r:id="rId5"/>
    <p:sldId id="259" r:id="rId6"/>
    <p:sldId id="268" r:id="rId7"/>
    <p:sldId id="262" r:id="rId8"/>
    <p:sldId id="260" r:id="rId9"/>
    <p:sldId id="261" r:id="rId10"/>
    <p:sldId id="263" r:id="rId11"/>
    <p:sldId id="264" r:id="rId12"/>
    <p:sldId id="265" r:id="rId13"/>
    <p:sldId id="266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n" id="{71F4AA46-27AD-44E6-8520-734FD2E3DBCB}">
          <p14:sldIdLst>
            <p14:sldId id="256"/>
          </p14:sldIdLst>
        </p14:section>
        <p14:section name="Motivación" id="{6D26FD1E-8D62-48B4-B40D-288ED046A739}">
          <p14:sldIdLst>
            <p14:sldId id="267"/>
          </p14:sldIdLst>
        </p14:section>
        <p14:section name="Introducción" id="{498691F2-E48B-4CD8-A2F1-CAF572D48F59}">
          <p14:sldIdLst>
            <p14:sldId id="258"/>
            <p14:sldId id="259"/>
            <p14:sldId id="268"/>
          </p14:sldIdLst>
        </p14:section>
        <p14:section name="Metodos de Clasificación" id="{3C7884F3-E6F8-45AA-95C2-CC5EC3AADD7B}">
          <p14:sldIdLst>
            <p14:sldId id="262"/>
            <p14:sldId id="260"/>
            <p14:sldId id="261"/>
            <p14:sldId id="263"/>
            <p14:sldId id="264"/>
            <p14:sldId id="265"/>
            <p14:sldId id="266"/>
            <p14:sldId id="269"/>
            <p14:sldId id="270"/>
          </p14:sldIdLst>
        </p14:section>
        <p14:section name="Set de datos" id="{908B0139-F34F-43B5-A5ED-33E9EFC96138}">
          <p14:sldIdLst>
            <p14:sldId id="271"/>
            <p14:sldId id="272"/>
          </p14:sldIdLst>
        </p14:section>
        <p14:section name="Análisis" id="{1C69889F-EDF4-4A74-8BBA-D7F7E55B9986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8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21/10/2015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343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21/10/2015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344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21/10/2015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6154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21/10/2015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9840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21/10/2015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0461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21/10/2015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2034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21/10/2015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35283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21/10/2015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4705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21/10/2015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6316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21/10/2015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9992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21/10/2015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596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21/10/2015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78087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21/10/2015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1390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21/10/2015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74436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21/10/2015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63812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21/10/2015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98768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21/10/2015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07601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21/10/2015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18703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21/10/2015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2850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21/10/2015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225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21/10/2015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169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21/10/2015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607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21/10/2015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204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21/10/2015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44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21/10/2015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1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21/10/2015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877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21/10/2015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54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21/10/2015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961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BFF3C3F-29D2-4447-98B4-222F9C3F2305}" type="datetimeFigureOut">
              <a:rPr lang="es-AR" smtClean="0"/>
              <a:t>21/10/2015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557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FF3C3F-29D2-4447-98B4-222F9C3F2305}" type="datetimeFigureOut">
              <a:rPr lang="es-AR" smtClean="0"/>
              <a:t>21/10/2015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145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50126" y="29511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Métodos de Aprendizaje</a:t>
            </a:r>
            <a:br>
              <a:rPr lang="es-AR" dirty="0" smtClean="0"/>
            </a:br>
            <a:r>
              <a:rPr lang="es-AR" dirty="0" smtClean="0"/>
              <a:t>Automático para decodificar</a:t>
            </a:r>
            <a:br>
              <a:rPr lang="es-AR" dirty="0" smtClean="0"/>
            </a:br>
            <a:r>
              <a:rPr lang="es-AR" dirty="0" smtClean="0"/>
              <a:t>información contenida en</a:t>
            </a:r>
            <a:br>
              <a:rPr lang="es-AR" dirty="0" smtClean="0"/>
            </a:br>
            <a:r>
              <a:rPr lang="es-AR" dirty="0" smtClean="0"/>
              <a:t>potenciales de acción neuronales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65083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Crear EJEMPLO!!!</a:t>
            </a:r>
          </a:p>
        </p:txBody>
      </p:sp>
    </p:spTree>
    <p:extLst>
      <p:ext uri="{BB962C8B-B14F-4D97-AF65-F5344CB8AC3E}">
        <p14:creationId xmlns:p14="http://schemas.microsoft.com/office/powerpoint/2010/main" val="156531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Support</a:t>
            </a:r>
            <a:r>
              <a:rPr lang="es-AR" dirty="0" smtClean="0"/>
              <a:t> Vector Machine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1" y="2181727"/>
            <a:ext cx="10258511" cy="4054642"/>
          </a:xfrm>
        </p:spPr>
        <p:txBody>
          <a:bodyPr>
            <a:normAutofit fontScale="92500" lnSpcReduction="20000"/>
          </a:bodyPr>
          <a:lstStyle/>
          <a:p>
            <a:r>
              <a:rPr lang="es-AR" dirty="0" smtClean="0"/>
              <a:t>Se </a:t>
            </a:r>
            <a:r>
              <a:rPr lang="es-AR" dirty="0"/>
              <a:t>basa en la idea de proyectar </a:t>
            </a:r>
            <a:r>
              <a:rPr lang="es-AR" dirty="0" smtClean="0"/>
              <a:t>los datos </a:t>
            </a:r>
            <a:r>
              <a:rPr lang="es-AR" dirty="0"/>
              <a:t>en un espacio dimensional mayor, con el </a:t>
            </a:r>
            <a:r>
              <a:rPr lang="es-AR" dirty="0" smtClean="0"/>
              <a:t>fin </a:t>
            </a:r>
            <a:r>
              <a:rPr lang="es-AR" dirty="0"/>
              <a:t>de encontrar un </a:t>
            </a:r>
            <a:r>
              <a:rPr lang="es-AR" dirty="0" err="1" smtClean="0"/>
              <a:t>hiperplano</a:t>
            </a:r>
            <a:r>
              <a:rPr lang="es-AR" dirty="0" smtClean="0"/>
              <a:t> que </a:t>
            </a:r>
            <a:r>
              <a:rPr lang="es-AR" dirty="0"/>
              <a:t>permita separar las clases. </a:t>
            </a:r>
            <a:endParaRPr lang="es-AR" dirty="0" smtClean="0"/>
          </a:p>
          <a:p>
            <a:r>
              <a:rPr lang="es-AR" dirty="0"/>
              <a:t>Se utilizan funciones de </a:t>
            </a:r>
            <a:r>
              <a:rPr lang="es-AR" dirty="0" err="1"/>
              <a:t>Kernel</a:t>
            </a:r>
            <a:r>
              <a:rPr lang="es-AR" dirty="0"/>
              <a:t> para proyectar los datos en forma computacionalmente poco costosa</a:t>
            </a:r>
            <a:r>
              <a:rPr lang="es-AR" dirty="0" smtClean="0"/>
              <a:t>.</a:t>
            </a:r>
            <a:endParaRPr lang="es-AR" dirty="0" smtClean="0"/>
          </a:p>
          <a:p>
            <a:r>
              <a:rPr lang="es-AR" dirty="0"/>
              <a:t>S</a:t>
            </a:r>
            <a:r>
              <a:rPr lang="es-AR" dirty="0" smtClean="0"/>
              <a:t>e </a:t>
            </a:r>
            <a:r>
              <a:rPr lang="es-AR" dirty="0"/>
              <a:t>busca un margen m que maximice </a:t>
            </a:r>
            <a:r>
              <a:rPr lang="es-AR" dirty="0" smtClean="0"/>
              <a:t>el espacio </a:t>
            </a:r>
            <a:r>
              <a:rPr lang="es-AR" dirty="0"/>
              <a:t>entre las clases. Los vectores que se encuentran a distancia m </a:t>
            </a:r>
            <a:r>
              <a:rPr lang="es-AR" dirty="0" smtClean="0"/>
              <a:t>del </a:t>
            </a:r>
            <a:r>
              <a:rPr lang="es-AR" dirty="0" err="1" smtClean="0"/>
              <a:t>hiperplano</a:t>
            </a:r>
            <a:r>
              <a:rPr lang="es-AR" dirty="0" smtClean="0"/>
              <a:t> </a:t>
            </a:r>
            <a:r>
              <a:rPr lang="es-AR" dirty="0"/>
              <a:t>son llamados </a:t>
            </a:r>
            <a:r>
              <a:rPr lang="es-AR" dirty="0" err="1"/>
              <a:t>support</a:t>
            </a:r>
            <a:r>
              <a:rPr lang="es-AR" dirty="0"/>
              <a:t> </a:t>
            </a:r>
            <a:r>
              <a:rPr lang="es-AR" dirty="0" err="1"/>
              <a:t>vectors</a:t>
            </a:r>
            <a:r>
              <a:rPr lang="es-AR" dirty="0"/>
              <a:t> (vectores de soporte</a:t>
            </a:r>
            <a:r>
              <a:rPr lang="es-AR" dirty="0" smtClean="0"/>
              <a:t>).</a:t>
            </a:r>
          </a:p>
          <a:p>
            <a:r>
              <a:rPr lang="es-AR" dirty="0" smtClean="0"/>
              <a:t>Estos m</a:t>
            </a:r>
            <a:r>
              <a:rPr lang="es-AR" dirty="0"/>
              <a:t>á</a:t>
            </a:r>
            <a:r>
              <a:rPr lang="es-AR" dirty="0" smtClean="0"/>
              <a:t>rgenes se conocen como “</a:t>
            </a:r>
            <a:r>
              <a:rPr lang="es-AR" dirty="0" err="1" smtClean="0"/>
              <a:t>soft</a:t>
            </a:r>
            <a:r>
              <a:rPr lang="es-AR" dirty="0" smtClean="0"/>
              <a:t> </a:t>
            </a:r>
            <a:r>
              <a:rPr lang="es-AR" dirty="0" err="1" smtClean="0"/>
              <a:t>margin</a:t>
            </a:r>
            <a:r>
              <a:rPr lang="es-AR" dirty="0" smtClean="0"/>
              <a:t>” dado que son “relajados</a:t>
            </a:r>
            <a:r>
              <a:rPr lang="es-AR" u="sng" dirty="0" smtClean="0"/>
              <a:t>” (permiten errores).</a:t>
            </a:r>
          </a:p>
          <a:p>
            <a:r>
              <a:rPr lang="es-AR" dirty="0"/>
              <a:t>Ventajas: </a:t>
            </a:r>
            <a:r>
              <a:rPr lang="es-AR" dirty="0" smtClean="0"/>
              <a:t>Memoria, Performance de Clasificación</a:t>
            </a:r>
            <a:endParaRPr lang="es-AR" dirty="0"/>
          </a:p>
          <a:p>
            <a:r>
              <a:rPr lang="es-AR" dirty="0"/>
              <a:t>Desventajas</a:t>
            </a:r>
            <a:r>
              <a:rPr lang="es-AR" dirty="0" smtClean="0"/>
              <a:t>: 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392546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Mismo ejemplo de LDA pero mejorado con los vectores de soporte</a:t>
            </a:r>
          </a:p>
          <a:p>
            <a:r>
              <a:rPr lang="es-AR" dirty="0" smtClean="0"/>
              <a:t>Construir un caso donde LDA separe feo</a:t>
            </a:r>
          </a:p>
          <a:p>
            <a:r>
              <a:rPr lang="es-AR" dirty="0"/>
              <a:t>http://myslide.es/documents/svm-maquinas-de-vectores-de-soporte.html</a:t>
            </a:r>
          </a:p>
        </p:txBody>
      </p:sp>
    </p:spTree>
    <p:extLst>
      <p:ext uri="{BB962C8B-B14F-4D97-AF65-F5344CB8AC3E}">
        <p14:creationId xmlns:p14="http://schemas.microsoft.com/office/powerpoint/2010/main" val="2577557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9111" y="0"/>
            <a:ext cx="10018713" cy="1752599"/>
          </a:xfrm>
        </p:spPr>
        <p:txBody>
          <a:bodyPr/>
          <a:lstStyle/>
          <a:p>
            <a:r>
              <a:rPr lang="es-AR" dirty="0" err="1" smtClean="0"/>
              <a:t>Random</a:t>
            </a:r>
            <a:r>
              <a:rPr lang="es-AR" dirty="0" smtClean="0"/>
              <a:t> </a:t>
            </a:r>
            <a:r>
              <a:rPr lang="es-AR" dirty="0" err="1" smtClean="0"/>
              <a:t>Forest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8029" y="1398813"/>
            <a:ext cx="10018713" cy="4374970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Ensamble de árboles de decisión.</a:t>
            </a:r>
          </a:p>
          <a:p>
            <a:r>
              <a:rPr lang="es-AR" dirty="0" smtClean="0"/>
              <a:t>Se e</a:t>
            </a:r>
            <a:r>
              <a:rPr lang="es-AR" dirty="0" smtClean="0"/>
              <a:t>ntrena cada árbol con un subconjunto de los datos tomados en forma aleatoria con la misma distribución cada uno.</a:t>
            </a:r>
          </a:p>
          <a:p>
            <a:r>
              <a:rPr lang="es-AR" dirty="0" smtClean="0"/>
              <a:t>Arboles de decisión =&gt; predictores sin sesgo, pero con alta varianza (</a:t>
            </a:r>
            <a:r>
              <a:rPr lang="es-AR" dirty="0" err="1" smtClean="0"/>
              <a:t>overfitting</a:t>
            </a:r>
            <a:r>
              <a:rPr lang="es-AR" dirty="0" smtClean="0"/>
              <a:t>, ruido)</a:t>
            </a:r>
            <a:r>
              <a:rPr lang="es-AR" dirty="0" smtClean="0"/>
              <a:t> </a:t>
            </a:r>
          </a:p>
          <a:p>
            <a:r>
              <a:rPr lang="es-AR" dirty="0" smtClean="0"/>
              <a:t>Se promedian las salidas para reducir la varianza (</a:t>
            </a:r>
            <a:r>
              <a:rPr lang="es-AR" dirty="0" err="1" smtClean="0"/>
              <a:t>bagging</a:t>
            </a:r>
            <a:r>
              <a:rPr lang="es-AR" dirty="0" smtClean="0"/>
              <a:t>). Sistema de votos.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Ventajas: Performance de clasificación, </a:t>
            </a:r>
            <a:r>
              <a:rPr lang="es-AR" dirty="0" err="1" smtClean="0"/>
              <a:t>Features</a:t>
            </a:r>
            <a:r>
              <a:rPr lang="es-AR" dirty="0" smtClean="0"/>
              <a:t> mas relevantes</a:t>
            </a:r>
            <a:endParaRPr lang="es-AR" dirty="0" smtClean="0"/>
          </a:p>
          <a:p>
            <a:r>
              <a:rPr lang="es-AR" dirty="0" smtClean="0"/>
              <a:t>Desventajas: </a:t>
            </a:r>
            <a:r>
              <a:rPr lang="es-AR" dirty="0"/>
              <a:t>Velocidad y Memoria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89347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9478" y="148046"/>
            <a:ext cx="10018713" cy="1045029"/>
          </a:xfrm>
        </p:spPr>
        <p:txBody>
          <a:bodyPr/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p:sp>
        <p:nvSpPr>
          <p:cNvPr id="33" name="Marcador de contenido 2"/>
          <p:cNvSpPr>
            <a:spLocks noGrp="1"/>
          </p:cNvSpPr>
          <p:nvPr>
            <p:ph idx="1"/>
          </p:nvPr>
        </p:nvSpPr>
        <p:spPr>
          <a:xfrm>
            <a:off x="1580563" y="1945104"/>
            <a:ext cx="10018713" cy="3124201"/>
          </a:xfrm>
        </p:spPr>
        <p:txBody>
          <a:bodyPr/>
          <a:lstStyle/>
          <a:p>
            <a:r>
              <a:rPr lang="es-AR" dirty="0" smtClean="0"/>
              <a:t>Construir ejemplo parecido al de la tesis.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4853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s-AR" dirty="0" smtClean="0"/>
              <a:t>Obtención de los datos</a:t>
            </a:r>
            <a:endParaRPr lang="es-AR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484310" y="1528009"/>
            <a:ext cx="10018713" cy="4070686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Potenciales de acción neuronales obtenidos de 4 ratas macho adulto Long Evans.</a:t>
            </a:r>
          </a:p>
          <a:p>
            <a:r>
              <a:rPr lang="es-AR" dirty="0" smtClean="0"/>
              <a:t>Entrenadas hasta 80% de performance. Paradigma GO/NOGO. (2 sujetos con un sonido y 2 con el otro).</a:t>
            </a:r>
          </a:p>
          <a:p>
            <a:r>
              <a:rPr lang="es-AR" dirty="0" smtClean="0"/>
              <a:t>30 sesiones (una por día); </a:t>
            </a:r>
            <a:r>
              <a:rPr lang="es-AR" dirty="0" err="1" smtClean="0"/>
              <a:t>trials</a:t>
            </a:r>
            <a:r>
              <a:rPr lang="es-AR" dirty="0" smtClean="0"/>
              <a:t> variables entre 64 y 725 para casa sesión.</a:t>
            </a:r>
          </a:p>
          <a:p>
            <a:r>
              <a:rPr lang="es-AR" dirty="0" err="1" smtClean="0"/>
              <a:t>Trials</a:t>
            </a:r>
            <a:r>
              <a:rPr lang="es-AR" dirty="0" smtClean="0"/>
              <a:t> divididos según tipo: </a:t>
            </a:r>
            <a:r>
              <a:rPr lang="es-AR" dirty="0" err="1" smtClean="0"/>
              <a:t>GOc</a:t>
            </a:r>
            <a:r>
              <a:rPr lang="es-AR" dirty="0" smtClean="0"/>
              <a:t>, </a:t>
            </a:r>
            <a:r>
              <a:rPr lang="es-AR" dirty="0" err="1" smtClean="0"/>
              <a:t>GOi</a:t>
            </a:r>
            <a:r>
              <a:rPr lang="es-AR" dirty="0" smtClean="0"/>
              <a:t>, </a:t>
            </a:r>
            <a:r>
              <a:rPr lang="es-AR" dirty="0" err="1" smtClean="0"/>
              <a:t>NOGOc</a:t>
            </a:r>
            <a:r>
              <a:rPr lang="es-AR" dirty="0" smtClean="0"/>
              <a:t>, </a:t>
            </a:r>
            <a:r>
              <a:rPr lang="es-AR" dirty="0" err="1" smtClean="0"/>
              <a:t>NOGOi</a:t>
            </a:r>
            <a:r>
              <a:rPr lang="es-AR" dirty="0" smtClean="0"/>
              <a:t>.</a:t>
            </a:r>
          </a:p>
          <a:p>
            <a:r>
              <a:rPr lang="es-AR" dirty="0" smtClean="0"/>
              <a:t>VTA: -4000ms a +4000ms; PFC: -4000ms a +3000ms. Tono de 0ms a 1000ms</a:t>
            </a:r>
          </a:p>
          <a:p>
            <a:r>
              <a:rPr lang="es-AR" dirty="0" err="1" smtClean="0"/>
              <a:t>Spike</a:t>
            </a:r>
            <a:r>
              <a:rPr lang="es-AR" dirty="0" smtClean="0"/>
              <a:t> </a:t>
            </a:r>
            <a:r>
              <a:rPr lang="es-AR" dirty="0" err="1" smtClean="0"/>
              <a:t>sorting</a:t>
            </a:r>
            <a:r>
              <a:rPr lang="es-AR" dirty="0" smtClean="0"/>
              <a:t> =&gt; 153 neuronas VTA y 95 PFC (entre 1 y 13 para VTA y entre 1 y 8 para PFC por sesión).</a:t>
            </a:r>
          </a:p>
        </p:txBody>
      </p:sp>
    </p:spTree>
    <p:extLst>
      <p:ext uri="{BB962C8B-B14F-4D97-AF65-F5344CB8AC3E}">
        <p14:creationId xmlns:p14="http://schemas.microsoft.com/office/powerpoint/2010/main" val="2008335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0"/>
            <a:ext cx="10018713" cy="1303420"/>
          </a:xfrm>
        </p:spPr>
        <p:txBody>
          <a:bodyPr/>
          <a:lstStyle/>
          <a:p>
            <a:r>
              <a:rPr lang="es-AR" dirty="0" smtClean="0"/>
              <a:t>Set de datos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08" y="1171074"/>
            <a:ext cx="10018713" cy="5117431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3 estructuras, subdivididas en 30 sesiones.</a:t>
            </a:r>
          </a:p>
          <a:p>
            <a:r>
              <a:rPr lang="es-AR" dirty="0" err="1" smtClean="0"/>
              <a:t>dataBEH</a:t>
            </a:r>
            <a:r>
              <a:rPr lang="es-AR" dirty="0" smtClean="0"/>
              <a:t>: 4 vectores para cada sesión. Cada vector asociado a una respuesta. Contienen que </a:t>
            </a:r>
            <a:r>
              <a:rPr lang="es-AR" dirty="0" err="1" smtClean="0"/>
              <a:t>trials</a:t>
            </a:r>
            <a:r>
              <a:rPr lang="es-AR" dirty="0" smtClean="0"/>
              <a:t> corresponden a cada respuesta.</a:t>
            </a:r>
          </a:p>
          <a:p>
            <a:r>
              <a:rPr lang="es-AR" dirty="0" smtClean="0"/>
              <a:t>PONER EJEMPLO GRAFICO</a:t>
            </a:r>
          </a:p>
          <a:p>
            <a:r>
              <a:rPr lang="es-AR" dirty="0" err="1" smtClean="0"/>
              <a:t>dataVTA</a:t>
            </a:r>
            <a:r>
              <a:rPr lang="es-AR" dirty="0" smtClean="0"/>
              <a:t> y </a:t>
            </a:r>
            <a:r>
              <a:rPr lang="es-AR" dirty="0" err="1" smtClean="0"/>
              <a:t>dataPFC</a:t>
            </a:r>
            <a:r>
              <a:rPr lang="es-AR" dirty="0" smtClean="0"/>
              <a:t>: una o mas matrices (una por neurona registrada) para cada sesión. </a:t>
            </a:r>
            <a:r>
              <a:rPr lang="es-AR" dirty="0" err="1" smtClean="0"/>
              <a:t>Trials</a:t>
            </a:r>
            <a:r>
              <a:rPr lang="es-AR" dirty="0" smtClean="0"/>
              <a:t> como filas, tiempo como columnas. 0 o 1 indicando si en ese momento para ese trial hubo un </a:t>
            </a:r>
            <a:r>
              <a:rPr lang="es-AR" dirty="0" err="1" smtClean="0"/>
              <a:t>spike</a:t>
            </a:r>
            <a:r>
              <a:rPr lang="es-AR" dirty="0" smtClean="0"/>
              <a:t>.</a:t>
            </a:r>
          </a:p>
          <a:p>
            <a:r>
              <a:rPr lang="es-AR" dirty="0" smtClean="0"/>
              <a:t>PONER EJEMPLO GRAFICO</a:t>
            </a:r>
          </a:p>
          <a:p>
            <a:r>
              <a:rPr lang="es-AR" dirty="0" smtClean="0"/>
              <a:t>Distribución de los datos muy despareja (ratas previamente entrenadas):</a:t>
            </a:r>
          </a:p>
          <a:p>
            <a:pPr lvl="1"/>
            <a:r>
              <a:rPr lang="es-AR" dirty="0" err="1"/>
              <a:t>GOc</a:t>
            </a:r>
            <a:r>
              <a:rPr lang="es-AR" dirty="0"/>
              <a:t>: 3169</a:t>
            </a:r>
            <a:endParaRPr lang="es-AR" dirty="0" smtClean="0"/>
          </a:p>
          <a:p>
            <a:pPr lvl="1"/>
            <a:r>
              <a:rPr lang="es-AR" dirty="0" err="1"/>
              <a:t>GOi</a:t>
            </a:r>
            <a:r>
              <a:rPr lang="es-AR" dirty="0"/>
              <a:t>: 367</a:t>
            </a:r>
          </a:p>
          <a:p>
            <a:pPr lvl="1"/>
            <a:r>
              <a:rPr lang="es-AR" dirty="0" err="1"/>
              <a:t>NOGOc</a:t>
            </a:r>
            <a:r>
              <a:rPr lang="es-AR" dirty="0"/>
              <a:t>: 2701</a:t>
            </a:r>
          </a:p>
          <a:p>
            <a:pPr lvl="1"/>
            <a:r>
              <a:rPr lang="es-AR" dirty="0" err="1"/>
              <a:t>NOGOi</a:t>
            </a:r>
            <a:r>
              <a:rPr lang="es-AR" dirty="0"/>
              <a:t>: 686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4263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0"/>
            <a:ext cx="10018713" cy="1303420"/>
          </a:xfrm>
        </p:spPr>
        <p:txBody>
          <a:bodyPr/>
          <a:lstStyle/>
          <a:p>
            <a:r>
              <a:rPr lang="es-AR" dirty="0" smtClean="0"/>
              <a:t>Análisis</a:t>
            </a:r>
            <a:endParaRPr lang="es-AR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3215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943429"/>
          </a:xfrm>
        </p:spPr>
        <p:txBody>
          <a:bodyPr/>
          <a:lstStyle/>
          <a:p>
            <a:r>
              <a:rPr lang="es-AR" dirty="0" smtClean="0"/>
              <a:t>Motivación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8522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943429"/>
          </a:xfrm>
        </p:spPr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09" y="1167492"/>
            <a:ext cx="10018713" cy="3124201"/>
          </a:xfrm>
        </p:spPr>
        <p:txBody>
          <a:bodyPr/>
          <a:lstStyle/>
          <a:p>
            <a:r>
              <a:rPr lang="es-AR" dirty="0" smtClean="0"/>
              <a:t>La información se codifica, almacena y transmite en diferentes especies a través de </a:t>
            </a:r>
            <a:r>
              <a:rPr lang="es-AR" b="1" dirty="0" smtClean="0"/>
              <a:t>potenciales de acción.</a:t>
            </a:r>
          </a:p>
          <a:p>
            <a:r>
              <a:rPr lang="es-AR" dirty="0" smtClean="0"/>
              <a:t>El estudio del código neuronal resulta de gran importancia en el área de la clínica médica. </a:t>
            </a:r>
            <a:endParaRPr lang="es-AR" dirty="0"/>
          </a:p>
          <a:p>
            <a:r>
              <a:rPr lang="es-AR" dirty="0" smtClean="0"/>
              <a:t>En particular, la codificación de los potenciales de acción permite el desarrollo de Interfaces Cerebro Computadora. 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576" y="4291693"/>
            <a:ext cx="3318177" cy="234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6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11352"/>
            <a:ext cx="10018713" cy="1752599"/>
          </a:xfrm>
        </p:spPr>
        <p:txBody>
          <a:bodyPr/>
          <a:lstStyle/>
          <a:p>
            <a:r>
              <a:rPr lang="es-AR" dirty="0" smtClean="0"/>
              <a:t>Introducción II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09" y="2110694"/>
            <a:ext cx="10018713" cy="3124201"/>
          </a:xfrm>
        </p:spPr>
        <p:txBody>
          <a:bodyPr/>
          <a:lstStyle/>
          <a:p>
            <a:r>
              <a:rPr lang="es-AR" dirty="0" smtClean="0"/>
              <a:t>Problemas de Implementación</a:t>
            </a:r>
          </a:p>
          <a:p>
            <a:r>
              <a:rPr lang="es-AR" dirty="0" smtClean="0"/>
              <a:t>Cantidad de electrodos vs Error de estimación</a:t>
            </a:r>
          </a:p>
          <a:p>
            <a:r>
              <a:rPr lang="es-AR" dirty="0" smtClean="0"/>
              <a:t>Aplicación de modelos probabilísticos</a:t>
            </a:r>
          </a:p>
          <a:p>
            <a:r>
              <a:rPr lang="es-AR" dirty="0" smtClean="0"/>
              <a:t>Se estudiarán las áreas VTA y PFC </a:t>
            </a:r>
          </a:p>
          <a:p>
            <a:r>
              <a:rPr lang="es-AR" dirty="0" smtClean="0"/>
              <a:t>(ver si pones imagen o no)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6" y="4158570"/>
            <a:ext cx="21240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4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11352"/>
            <a:ext cx="10018713" cy="1752599"/>
          </a:xfrm>
        </p:spPr>
        <p:txBody>
          <a:bodyPr/>
          <a:lstStyle/>
          <a:p>
            <a:r>
              <a:rPr lang="es-AR" dirty="0" smtClean="0"/>
              <a:t>Objetivos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09" y="2110694"/>
            <a:ext cx="10018713" cy="3124201"/>
          </a:xfrm>
        </p:spPr>
        <p:txBody>
          <a:bodyPr/>
          <a:lstStyle/>
          <a:p>
            <a:r>
              <a:rPr lang="es-AR" dirty="0"/>
              <a:t>E</a:t>
            </a:r>
            <a:r>
              <a:rPr lang="es-AR" dirty="0" smtClean="0"/>
              <a:t>studiar </a:t>
            </a:r>
            <a:r>
              <a:rPr lang="es-AR" dirty="0"/>
              <a:t>cuánta información </a:t>
            </a:r>
            <a:r>
              <a:rPr lang="es-AR" dirty="0" smtClean="0"/>
              <a:t>se puede obtener de los </a:t>
            </a:r>
            <a:r>
              <a:rPr lang="es-AR" dirty="0" err="1" smtClean="0"/>
              <a:t>spikes</a:t>
            </a:r>
            <a:endParaRPr lang="es-AR" dirty="0" smtClean="0"/>
          </a:p>
          <a:p>
            <a:r>
              <a:rPr lang="es-AR" dirty="0" smtClean="0"/>
              <a:t>Comparar el </a:t>
            </a:r>
            <a:r>
              <a:rPr lang="es-AR" dirty="0"/>
              <a:t>rendimiento </a:t>
            </a:r>
            <a:r>
              <a:rPr lang="es-AR" dirty="0" smtClean="0"/>
              <a:t>de los métodos de clasificación.</a:t>
            </a:r>
          </a:p>
          <a:p>
            <a:r>
              <a:rPr lang="es-AR" dirty="0" smtClean="0"/>
              <a:t>Determinar la cantidad de neuronas necesarias para una buena clasificación.</a:t>
            </a:r>
          </a:p>
          <a:p>
            <a:r>
              <a:rPr lang="es-AR" dirty="0" smtClean="0"/>
              <a:t>Determinar que ventana de tiempo permite/mejora la clasificación.</a:t>
            </a:r>
          </a:p>
          <a:p>
            <a:r>
              <a:rPr lang="es-AR" dirty="0" smtClean="0"/>
              <a:t>Intentar predecir el comportamiento del animal antes de la ejecución de la respuesta motora.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2189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Métodos del Clasificación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857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9111" y="0"/>
            <a:ext cx="10018713" cy="1752599"/>
          </a:xfrm>
        </p:spPr>
        <p:txBody>
          <a:bodyPr/>
          <a:lstStyle/>
          <a:p>
            <a:r>
              <a:rPr lang="es-AR" dirty="0" smtClean="0"/>
              <a:t>Discriminante Lineal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558029" y="1398813"/>
                <a:ext cx="10018713" cy="437497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AR" dirty="0" smtClean="0"/>
                  <a:t>Generalización del método original de Fischer</a:t>
                </a:r>
              </a:p>
              <a:p>
                <a:r>
                  <a:rPr lang="es-AR" dirty="0" smtClean="0"/>
                  <a:t>Permite encontrar el </a:t>
                </a:r>
                <a:r>
                  <a:rPr lang="es-AR" dirty="0" err="1" smtClean="0"/>
                  <a:t>hiperplano</a:t>
                </a:r>
                <a:r>
                  <a:rPr lang="es-AR" dirty="0" smtClean="0"/>
                  <a:t> que mejor separa dos clases</a:t>
                </a:r>
              </a:p>
              <a:p>
                <a:r>
                  <a:rPr lang="es-AR" dirty="0" smtClean="0"/>
                  <a:t>Es posible generalizarlo para mas de 2 clases.</a:t>
                </a:r>
              </a:p>
              <a:p>
                <a:r>
                  <a:rPr lang="es-AR" dirty="0" smtClean="0"/>
                  <a:t>La ecuación del </a:t>
                </a:r>
                <a:r>
                  <a:rPr lang="es-AR" dirty="0" smtClean="0"/>
                  <a:t>vector normal al </a:t>
                </a:r>
                <a:r>
                  <a:rPr lang="es-AR" dirty="0" err="1" smtClean="0"/>
                  <a:t>hiperplano</a:t>
                </a:r>
                <a:r>
                  <a:rPr lang="es-AR" dirty="0" smtClean="0"/>
                  <a:t> </a:t>
                </a:r>
                <a:r>
                  <a:rPr lang="es-AR" dirty="0" smtClean="0"/>
                  <a:t>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s-AR" dirty="0" smtClean="0"/>
              </a:p>
              <a:p>
                <a:r>
                  <a:rPr lang="es-AR" dirty="0" smtClean="0"/>
                  <a:t>Cuando el numero de muestras no es lo suficientemente grande (en relación al espacio de </a:t>
                </a:r>
                <a:r>
                  <a:rPr lang="es-AR" dirty="0" err="1" smtClean="0"/>
                  <a:t>features</a:t>
                </a:r>
                <a:r>
                  <a:rPr lang="es-AR" dirty="0" smtClean="0"/>
                  <a:t>) la suma de las estimaciones de las matrices de covarianza puede no ser invertible o estar mal condicionada =&gt; </a:t>
                </a:r>
                <a:r>
                  <a:rPr lang="es-AR" dirty="0" err="1" smtClean="0"/>
                  <a:t>pseudoinversa</a:t>
                </a:r>
                <a:r>
                  <a:rPr lang="es-AR" dirty="0" smtClean="0"/>
                  <a:t> (SVD).</a:t>
                </a:r>
              </a:p>
              <a:p>
                <a:r>
                  <a:rPr lang="es-AR" dirty="0" smtClean="0"/>
                  <a:t>Ventajas: Velocidad y Memoria</a:t>
                </a:r>
              </a:p>
              <a:p>
                <a:r>
                  <a:rPr lang="es-AR" dirty="0" smtClean="0"/>
                  <a:t>Desventajas: Performance de Clasificación.</a:t>
                </a:r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8029" y="1398813"/>
                <a:ext cx="10018713" cy="4374970"/>
              </a:xfrm>
              <a:blipFill rotWithShape="0">
                <a:blip r:embed="rId2"/>
                <a:stretch>
                  <a:fillRect l="-1582" t="-4039" r="-1035" b="-376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14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9478" y="148046"/>
            <a:ext cx="10018713" cy="1045029"/>
          </a:xfrm>
        </p:spPr>
        <p:txBody>
          <a:bodyPr/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3744685" y="4606836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3744685" y="4267202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3744685" y="3931922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V="1">
            <a:off x="3744685" y="3592288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3884022" y="1532709"/>
            <a:ext cx="0" cy="3492137"/>
          </a:xfrm>
          <a:prstGeom prst="line">
            <a:avLst/>
          </a:prstGeom>
          <a:ln>
            <a:headEnd type="triangl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V="1">
            <a:off x="3744685" y="3294019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V="1">
            <a:off x="3744685" y="2954385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3744685" y="2619105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V="1">
            <a:off x="3744685" y="2279471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 rot="5400000" flipV="1">
            <a:off x="4100649" y="5020492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rot="5400000" flipV="1">
            <a:off x="4440283" y="5020492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rot="5400000" flipV="1">
            <a:off x="4775563" y="5020492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rot="5400000" flipV="1">
            <a:off x="5115197" y="5020492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rot="5400000" flipV="1">
            <a:off x="5413466" y="5020492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rot="5400000" flipV="1">
            <a:off x="5753100" y="5020492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 rot="5400000" flipV="1">
            <a:off x="6088380" y="5020492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 rot="5400000" flipV="1">
            <a:off x="6428014" y="5020492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 rot="5400000" flipV="1">
            <a:off x="6767648" y="5020493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 rot="5400000" flipV="1">
            <a:off x="7107282" y="5020493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 rot="5400000" flipV="1">
            <a:off x="7442562" y="5020493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 flipH="1">
            <a:off x="3884024" y="5024846"/>
            <a:ext cx="4432662" cy="1"/>
          </a:xfrm>
          <a:prstGeom prst="line">
            <a:avLst/>
          </a:prstGeom>
          <a:ln>
            <a:head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/>
          <p:cNvCxnSpPr>
            <a:endCxn id="46" idx="2"/>
          </p:cNvCxnSpPr>
          <p:nvPr/>
        </p:nvCxnSpPr>
        <p:spPr>
          <a:xfrm flipV="1">
            <a:off x="4043647" y="3582356"/>
            <a:ext cx="825335" cy="734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/>
          <p:cNvCxnSpPr>
            <a:stCxn id="46" idx="4"/>
          </p:cNvCxnSpPr>
          <p:nvPr/>
        </p:nvCxnSpPr>
        <p:spPr>
          <a:xfrm flipH="1">
            <a:off x="4910383" y="3620191"/>
            <a:ext cx="163" cy="125103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4868982" y="3544520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4" name="Conector recto 63"/>
          <p:cNvCxnSpPr/>
          <p:nvPr/>
        </p:nvCxnSpPr>
        <p:spPr>
          <a:xfrm flipV="1">
            <a:off x="4043647" y="2578217"/>
            <a:ext cx="2811069" cy="38708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cto 64"/>
          <p:cNvCxnSpPr>
            <a:stCxn id="47" idx="4"/>
          </p:cNvCxnSpPr>
          <p:nvPr/>
        </p:nvCxnSpPr>
        <p:spPr>
          <a:xfrm>
            <a:off x="6863449" y="2616517"/>
            <a:ext cx="40748" cy="224994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Elipse 46"/>
          <p:cNvSpPr/>
          <p:nvPr/>
        </p:nvSpPr>
        <p:spPr>
          <a:xfrm>
            <a:off x="6821885" y="2540846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090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51114"/>
          </a:xfrm>
        </p:spPr>
        <p:txBody>
          <a:bodyPr/>
          <a:lstStyle/>
          <a:p>
            <a:r>
              <a:rPr lang="es-AR" dirty="0" err="1" smtClean="0"/>
              <a:t>Bayes</a:t>
            </a:r>
            <a:r>
              <a:rPr lang="es-AR" dirty="0" smtClean="0"/>
              <a:t> </a:t>
            </a:r>
            <a:r>
              <a:rPr lang="es-AR" dirty="0" err="1" smtClean="0"/>
              <a:t>Naive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901371"/>
            <a:ext cx="10018713" cy="3889829"/>
          </a:xfrm>
        </p:spPr>
        <p:txBody>
          <a:bodyPr>
            <a:normAutofit lnSpcReduction="10000"/>
          </a:bodyPr>
          <a:lstStyle/>
          <a:p>
            <a:r>
              <a:rPr lang="es-AR" dirty="0"/>
              <a:t>S</a:t>
            </a:r>
            <a:r>
              <a:rPr lang="es-AR" dirty="0" smtClean="0"/>
              <a:t>e </a:t>
            </a:r>
            <a:r>
              <a:rPr lang="es-AR" dirty="0"/>
              <a:t>asume que las variables (</a:t>
            </a:r>
            <a:r>
              <a:rPr lang="es-AR" dirty="0" err="1"/>
              <a:t>features</a:t>
            </a:r>
            <a:r>
              <a:rPr lang="es-AR" dirty="0"/>
              <a:t>) son </a:t>
            </a:r>
            <a:r>
              <a:rPr lang="es-AR" dirty="0" smtClean="0"/>
              <a:t>independientes entre sí (ingenuo)</a:t>
            </a:r>
          </a:p>
          <a:p>
            <a:r>
              <a:rPr lang="es-AR" dirty="0"/>
              <a:t>U</a:t>
            </a:r>
            <a:r>
              <a:rPr lang="es-AR" dirty="0" smtClean="0"/>
              <a:t>tiliza </a:t>
            </a:r>
            <a:r>
              <a:rPr lang="es-AR" dirty="0"/>
              <a:t>una función de distribución a priori, el teorema de </a:t>
            </a:r>
            <a:r>
              <a:rPr lang="es-AR" dirty="0" err="1" smtClean="0"/>
              <a:t>Bayes</a:t>
            </a:r>
            <a:r>
              <a:rPr lang="es-AR" dirty="0" smtClean="0"/>
              <a:t> y </a:t>
            </a:r>
            <a:r>
              <a:rPr lang="es-AR" dirty="0"/>
              <a:t>la suposición previa para poder predecir la función de distribución a </a:t>
            </a:r>
            <a:r>
              <a:rPr lang="es-AR" dirty="0" smtClean="0"/>
              <a:t>posteriori de </a:t>
            </a:r>
            <a:r>
              <a:rPr lang="es-AR" dirty="0"/>
              <a:t>las </a:t>
            </a:r>
            <a:r>
              <a:rPr lang="es-AR" dirty="0" smtClean="0"/>
              <a:t>variables</a:t>
            </a:r>
          </a:p>
          <a:p>
            <a:r>
              <a:rPr lang="es-AR" dirty="0" smtClean="0"/>
              <a:t>Resulta </a:t>
            </a:r>
            <a:r>
              <a:rPr lang="es-AR" dirty="0"/>
              <a:t>rápido, incremental y apto </a:t>
            </a:r>
            <a:r>
              <a:rPr lang="es-AR" dirty="0" smtClean="0"/>
              <a:t>para el </a:t>
            </a:r>
            <a:r>
              <a:rPr lang="es-AR" dirty="0"/>
              <a:t>trabajo con atributos discretos y </a:t>
            </a:r>
            <a:r>
              <a:rPr lang="es-AR" dirty="0" smtClean="0"/>
              <a:t>continuos , tiene excelente </a:t>
            </a:r>
            <a:r>
              <a:rPr lang="es-AR" dirty="0"/>
              <a:t>performance cuando es aplicado a datos provenientes de </a:t>
            </a:r>
            <a:r>
              <a:rPr lang="es-AR" dirty="0" smtClean="0"/>
              <a:t>variables continuas </a:t>
            </a:r>
            <a:r>
              <a:rPr lang="es-AR" dirty="0"/>
              <a:t>y normalmente distribuidas</a:t>
            </a:r>
            <a:r>
              <a:rPr lang="es-AR" dirty="0" smtClean="0"/>
              <a:t>. </a:t>
            </a:r>
          </a:p>
          <a:p>
            <a:r>
              <a:rPr lang="es-AR" dirty="0" smtClean="0"/>
              <a:t>Ventajas</a:t>
            </a:r>
            <a:r>
              <a:rPr lang="es-AR" dirty="0"/>
              <a:t>: Velocidad y Memoria</a:t>
            </a:r>
          </a:p>
          <a:p>
            <a:r>
              <a:rPr lang="es-AR" dirty="0"/>
              <a:t>Desventajas</a:t>
            </a:r>
            <a:r>
              <a:rPr lang="es-AR" dirty="0" smtClean="0"/>
              <a:t>: Bajo rendimiento con variables con dependencia entre si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1136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1863</TotalTime>
  <Words>713</Words>
  <Application>Microsoft Office PowerPoint</Application>
  <PresentationFormat>Panorámica</PresentationFormat>
  <Paragraphs>76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Corbel</vt:lpstr>
      <vt:lpstr>Wingdings 2</vt:lpstr>
      <vt:lpstr>HDOfficeLightV0</vt:lpstr>
      <vt:lpstr>Parallax</vt:lpstr>
      <vt:lpstr>Métodos de Aprendizaje Automático para decodificar información contenida en potenciales de acción neuronales</vt:lpstr>
      <vt:lpstr>Motivación</vt:lpstr>
      <vt:lpstr>Introducción</vt:lpstr>
      <vt:lpstr>Introducción II</vt:lpstr>
      <vt:lpstr>Objetivos</vt:lpstr>
      <vt:lpstr>Métodos del Clasificación</vt:lpstr>
      <vt:lpstr>Discriminante Lineal</vt:lpstr>
      <vt:lpstr>Ejemplo</vt:lpstr>
      <vt:lpstr>Bayes Naive</vt:lpstr>
      <vt:lpstr>Ejemplo</vt:lpstr>
      <vt:lpstr>Support Vector Machine</vt:lpstr>
      <vt:lpstr>Ejemplo</vt:lpstr>
      <vt:lpstr>Random Forest</vt:lpstr>
      <vt:lpstr>Ejemplo</vt:lpstr>
      <vt:lpstr>Obtención de los datos</vt:lpstr>
      <vt:lpstr>Set de datos</vt:lpstr>
      <vt:lpstr>Análisis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NeoZero</dc:creator>
  <cp:lastModifiedBy>NeoZero</cp:lastModifiedBy>
  <cp:revision>45</cp:revision>
  <dcterms:created xsi:type="dcterms:W3CDTF">2015-10-19T23:02:35Z</dcterms:created>
  <dcterms:modified xsi:type="dcterms:W3CDTF">2015-10-23T01:28:43Z</dcterms:modified>
</cp:coreProperties>
</file>