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850" r:id="rId2"/>
  </p:sldMasterIdLst>
  <p:notesMasterIdLst>
    <p:notesMasterId r:id="rId72"/>
  </p:notesMasterIdLst>
  <p:sldIdLst>
    <p:sldId id="256" r:id="rId3"/>
    <p:sldId id="267" r:id="rId4"/>
    <p:sldId id="258" r:id="rId5"/>
    <p:sldId id="259" r:id="rId6"/>
    <p:sldId id="276" r:id="rId7"/>
    <p:sldId id="271" r:id="rId8"/>
    <p:sldId id="272" r:id="rId9"/>
    <p:sldId id="274" r:id="rId10"/>
    <p:sldId id="275" r:id="rId11"/>
    <p:sldId id="262" r:id="rId12"/>
    <p:sldId id="260" r:id="rId13"/>
    <p:sldId id="261" r:id="rId14"/>
    <p:sldId id="263" r:id="rId15"/>
    <p:sldId id="264" r:id="rId16"/>
    <p:sldId id="265" r:id="rId17"/>
    <p:sldId id="266" r:id="rId18"/>
    <p:sldId id="269" r:id="rId19"/>
    <p:sldId id="270" r:id="rId20"/>
    <p:sldId id="278" r:id="rId21"/>
    <p:sldId id="277" r:id="rId22"/>
    <p:sldId id="273" r:id="rId23"/>
    <p:sldId id="279" r:id="rId24"/>
    <p:sldId id="281" r:id="rId25"/>
    <p:sldId id="282" r:id="rId26"/>
    <p:sldId id="280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68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28" r:id="rId7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1F4AA46-27AD-44E6-8520-734FD2E3DBCB}">
          <p14:sldIdLst>
            <p14:sldId id="256"/>
          </p14:sldIdLst>
        </p14:section>
        <p14:section name="Motivación" id="{6D26FD1E-8D62-48B4-B40D-288ED046A739}">
          <p14:sldIdLst>
            <p14:sldId id="267"/>
          </p14:sldIdLst>
        </p14:section>
        <p14:section name="Introducción" id="{498691F2-E48B-4CD8-A2F1-CAF572D48F59}">
          <p14:sldIdLst>
            <p14:sldId id="258"/>
            <p14:sldId id="259"/>
            <p14:sldId id="276"/>
          </p14:sldIdLst>
        </p14:section>
        <p14:section name="Set de datos" id="{58C812F3-A79D-4874-9CAD-CF32C25ADA6F}">
          <p14:sldIdLst>
            <p14:sldId id="271"/>
            <p14:sldId id="272"/>
            <p14:sldId id="274"/>
            <p14:sldId id="275"/>
          </p14:sldIdLst>
        </p14:section>
        <p14:section name="Metodos de Clasificación" id="{3C7884F3-E6F8-45AA-95C2-CC5EC3AADD7B}">
          <p14:sldIdLst>
            <p14:sldId id="262"/>
            <p14:sldId id="260"/>
            <p14:sldId id="261"/>
            <p14:sldId id="263"/>
            <p14:sldId id="264"/>
            <p14:sldId id="265"/>
            <p14:sldId id="266"/>
            <p14:sldId id="269"/>
            <p14:sldId id="270"/>
          </p14:sldIdLst>
        </p14:section>
        <p14:section name="Entrenamiento y Clasificación" id="{30F7E377-B643-4E6C-AEA0-EECEDA25B6AC}">
          <p14:sldIdLst>
            <p14:sldId id="278"/>
          </p14:sldIdLst>
        </p14:section>
        <p14:section name="Análisis" id="{1C69889F-EDF4-4A74-8BBA-D7F7E55B9986}">
          <p14:sldIdLst>
            <p14:sldId id="277"/>
            <p14:sldId id="273"/>
            <p14:sldId id="279"/>
            <p14:sldId id="281"/>
            <p14:sldId id="282"/>
            <p14:sldId id="280"/>
            <p14:sldId id="283"/>
            <p14:sldId id="284"/>
            <p14:sldId id="286"/>
            <p14:sldId id="287"/>
          </p14:sldIdLst>
        </p14:section>
        <p14:section name="Resultados (Ventanas)" id="{C6583F4C-D140-4C65-AAFE-DE545E1C80F5}">
          <p14:sldIdLst>
            <p14:sldId id="288"/>
            <p14:sldId id="289"/>
            <p14:sldId id="290"/>
            <p14:sldId id="268"/>
          </p14:sldIdLst>
        </p14:section>
        <p14:section name="Resultados (Variabilidad)" id="{BDF6EEC0-B1AA-42E2-8E16-914C287182BE}">
          <p14:sldIdLst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300"/>
            <p14:sldId id="299"/>
          </p14:sldIdLst>
        </p14:section>
        <p14:section name="Resultados (Tamaño)" id="{CB6576D3-5051-4F19-BE63-2E43730BF4DD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Resultados (Longitud)" id="{6AEED21E-3A83-4A8B-BB8A-7B84036EAC31}">
          <p14:sldIdLst>
            <p14:sldId id="314"/>
            <p14:sldId id="315"/>
            <p14:sldId id="316"/>
            <p14:sldId id="317"/>
            <p14:sldId id="318"/>
          </p14:sldIdLst>
        </p14:section>
        <p14:section name="Resultados (Comportamiento)" id="{958ECA53-D6F3-43FF-AE24-EB63ECD20061}">
          <p14:sldIdLst>
            <p14:sldId id="319"/>
            <p14:sldId id="320"/>
            <p14:sldId id="321"/>
            <p14:sldId id="322"/>
            <p14:sldId id="323"/>
          </p14:sldIdLst>
        </p14:section>
        <p14:section name="Conclusiones" id="{63B4B00C-E901-4BDB-8AC0-EB564B4793C3}">
          <p14:sldIdLst>
            <p14:sldId id="324"/>
            <p14:sldId id="325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94660"/>
  </p:normalViewPr>
  <p:slideViewPr>
    <p:cSldViewPr snapToGrid="0">
      <p:cViewPr>
        <p:scale>
          <a:sx n="66" d="100"/>
          <a:sy n="66" d="100"/>
        </p:scale>
        <p:origin x="-2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1894B-F351-40E9-A176-695E66695977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5E7E2-4D05-4641-B8A6-ABD23A001A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44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</a:t>
            </a:r>
            <a:r>
              <a:rPr lang="es-AR" baseline="0" dirty="0" smtClean="0"/>
              <a:t> la parte de </a:t>
            </a:r>
            <a:r>
              <a:rPr lang="es-AR" baseline="0" dirty="0" err="1" smtClean="0"/>
              <a:t>Features</a:t>
            </a:r>
            <a:r>
              <a:rPr lang="es-AR" baseline="0" dirty="0" smtClean="0"/>
              <a:t> dar ejemplo conmigo y Sergio. Sergio Experto me dice que mirar.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53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18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314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8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68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49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711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25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910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71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654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Preguntarle a Sergio</a:t>
            </a:r>
            <a:r>
              <a:rPr lang="es-AR" baseline="0" dirty="0" smtClean="0"/>
              <a:t> por que habíamos tomado 500 para el </a:t>
            </a:r>
            <a:r>
              <a:rPr lang="es-AR" baseline="0" dirty="0" err="1" smtClean="0"/>
              <a:t>remuestreo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85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1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662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637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9495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029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198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02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767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912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60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290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8282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715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475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1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50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75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607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00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88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36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4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4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1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84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4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03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28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70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3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9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808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390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443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38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87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760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870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2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0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7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6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5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4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0126" y="2951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Métodos de Aprendizaje</a:t>
            </a:r>
            <a:br>
              <a:rPr lang="es-AR" dirty="0" smtClean="0"/>
            </a:br>
            <a:r>
              <a:rPr lang="es-AR" dirty="0" smtClean="0"/>
              <a:t>Automático para decodificar</a:t>
            </a:r>
            <a:br>
              <a:rPr lang="es-AR" dirty="0" smtClean="0"/>
            </a:br>
            <a:r>
              <a:rPr lang="es-AR" dirty="0" smtClean="0"/>
              <a:t>información contenida en</a:t>
            </a:r>
            <a:br>
              <a:rPr lang="es-AR" dirty="0" smtClean="0"/>
            </a:br>
            <a:r>
              <a:rPr lang="es-AR" dirty="0" smtClean="0"/>
              <a:t>potenciales de acción neuronales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5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del Clasificación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5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smtClean="0"/>
              <a:t>Discriminante Lineal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Generalización del método original de Fischer</a:t>
                </a:r>
              </a:p>
              <a:p>
                <a:r>
                  <a:rPr lang="es-AR" dirty="0" smtClean="0"/>
                  <a:t>Permite encontrar el </a:t>
                </a:r>
                <a:r>
                  <a:rPr lang="es-AR" dirty="0" err="1" smtClean="0"/>
                  <a:t>hiperplano</a:t>
                </a:r>
                <a:r>
                  <a:rPr lang="es-AR" dirty="0" smtClean="0"/>
                  <a:t> que mejor separa dos clases</a:t>
                </a:r>
              </a:p>
              <a:p>
                <a:r>
                  <a:rPr lang="es-AR" dirty="0" smtClean="0"/>
                  <a:t>Es posible generalizarlo para mas de 2 clases.</a:t>
                </a:r>
              </a:p>
              <a:p>
                <a:r>
                  <a:rPr lang="es-AR" dirty="0" smtClean="0"/>
                  <a:t>La ecuación del vector normal al </a:t>
                </a:r>
                <a:r>
                  <a:rPr lang="es-AR" dirty="0" err="1" smtClean="0"/>
                  <a:t>hiperplano</a:t>
                </a:r>
                <a:r>
                  <a:rPr lang="es-AR" dirty="0" smtClean="0"/>
                  <a:t> 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r>
                  <a:rPr lang="es-AR" dirty="0" smtClean="0"/>
                  <a:t>Cuando el numero de muestras no es lo suficientemente grande (en relación al espacio de </a:t>
                </a:r>
                <a:r>
                  <a:rPr lang="es-AR" dirty="0" err="1" smtClean="0"/>
                  <a:t>features</a:t>
                </a:r>
                <a:r>
                  <a:rPr lang="es-AR" dirty="0" smtClean="0"/>
                  <a:t>) la suma de las estimaciones de las matrices de covarianza puede no ser invertible o estar mal condicionada =&gt; </a:t>
                </a:r>
                <a:r>
                  <a:rPr lang="es-AR" dirty="0" err="1" smtClean="0"/>
                  <a:t>pseudoinversa</a:t>
                </a:r>
                <a:r>
                  <a:rPr lang="es-AR" dirty="0" smtClean="0"/>
                  <a:t> (SVD).</a:t>
                </a:r>
              </a:p>
              <a:p>
                <a:r>
                  <a:rPr lang="es-AR" dirty="0" smtClean="0"/>
                  <a:t>Ventajas: Velocidad y Memoria</a:t>
                </a:r>
              </a:p>
              <a:p>
                <a:r>
                  <a:rPr lang="es-AR" dirty="0" smtClean="0"/>
                  <a:t>Desventajas: Performance de Clasificación.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  <a:blipFill rotWithShape="0">
                <a:blip r:embed="rId2"/>
                <a:stretch>
                  <a:fillRect l="-1582" t="-4039" r="-1035" b="-37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744685" y="460683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744685" y="426720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744685" y="393192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744685" y="359228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3884022" y="1532709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744685" y="329401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3744685" y="295438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744685" y="261910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744685" y="227947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4100649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4440283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4775563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5115197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5413466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5753100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6088380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6428014" y="502049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6767648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rot="5400000" flipV="1">
            <a:off x="7107282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rot="5400000" flipV="1">
            <a:off x="7442562" y="5020493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3884024" y="5024846"/>
            <a:ext cx="4432662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6" idx="2"/>
          </p:cNvCxnSpPr>
          <p:nvPr/>
        </p:nvCxnSpPr>
        <p:spPr>
          <a:xfrm flipV="1">
            <a:off x="4043647" y="3582356"/>
            <a:ext cx="825335" cy="73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6" idx="4"/>
          </p:cNvCxnSpPr>
          <p:nvPr/>
        </p:nvCxnSpPr>
        <p:spPr>
          <a:xfrm flipH="1">
            <a:off x="4910383" y="3620191"/>
            <a:ext cx="163" cy="125103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868982" y="354452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4043647" y="2578217"/>
            <a:ext cx="2811069" cy="3870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47" idx="4"/>
          </p:cNvCxnSpPr>
          <p:nvPr/>
        </p:nvCxnSpPr>
        <p:spPr>
          <a:xfrm>
            <a:off x="6863449" y="2616517"/>
            <a:ext cx="40748" cy="22499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821885" y="2540846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9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es-AR" dirty="0" err="1" smtClean="0"/>
              <a:t>Bayes</a:t>
            </a:r>
            <a:r>
              <a:rPr lang="es-AR" dirty="0" smtClean="0"/>
              <a:t> </a:t>
            </a:r>
            <a:r>
              <a:rPr lang="es-AR" dirty="0" err="1" smtClean="0"/>
              <a:t>Naive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01371"/>
            <a:ext cx="10018713" cy="388982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asume que las variables (</a:t>
            </a:r>
            <a:r>
              <a:rPr lang="es-AR" dirty="0" err="1"/>
              <a:t>features</a:t>
            </a:r>
            <a:r>
              <a:rPr lang="es-AR" dirty="0"/>
              <a:t>) son </a:t>
            </a:r>
            <a:r>
              <a:rPr lang="es-AR" dirty="0" smtClean="0"/>
              <a:t>independientes entre sí (ingenuo)</a:t>
            </a:r>
          </a:p>
          <a:p>
            <a:r>
              <a:rPr lang="es-AR" dirty="0"/>
              <a:t>U</a:t>
            </a:r>
            <a:r>
              <a:rPr lang="es-AR" dirty="0" smtClean="0"/>
              <a:t>tiliza </a:t>
            </a:r>
            <a:r>
              <a:rPr lang="es-AR" dirty="0"/>
              <a:t>una función de distribución a priori, el teorema de </a:t>
            </a:r>
            <a:r>
              <a:rPr lang="es-AR" dirty="0" err="1" smtClean="0"/>
              <a:t>Bayes</a:t>
            </a:r>
            <a:r>
              <a:rPr lang="es-AR" dirty="0" smtClean="0"/>
              <a:t> y </a:t>
            </a:r>
            <a:r>
              <a:rPr lang="es-AR" dirty="0"/>
              <a:t>la suposición previa para poder predecir la función de distribución a </a:t>
            </a:r>
            <a:r>
              <a:rPr lang="es-AR" dirty="0" smtClean="0"/>
              <a:t>posteriori de </a:t>
            </a:r>
            <a:r>
              <a:rPr lang="es-AR" dirty="0"/>
              <a:t>las </a:t>
            </a:r>
            <a:r>
              <a:rPr lang="es-AR" dirty="0" smtClean="0"/>
              <a:t>variables</a:t>
            </a:r>
          </a:p>
          <a:p>
            <a:r>
              <a:rPr lang="es-AR" dirty="0" smtClean="0"/>
              <a:t>Resulta </a:t>
            </a:r>
            <a:r>
              <a:rPr lang="es-AR" dirty="0"/>
              <a:t>rápido, incremental y apto </a:t>
            </a:r>
            <a:r>
              <a:rPr lang="es-AR" dirty="0" smtClean="0"/>
              <a:t>para el </a:t>
            </a:r>
            <a:r>
              <a:rPr lang="es-AR" dirty="0"/>
              <a:t>trabajo con atributos discretos y </a:t>
            </a:r>
            <a:r>
              <a:rPr lang="es-AR" dirty="0" smtClean="0"/>
              <a:t>continuos , tiene excelente </a:t>
            </a:r>
            <a:r>
              <a:rPr lang="es-AR" dirty="0"/>
              <a:t>performance cuando es aplicado a datos provenientes de </a:t>
            </a:r>
            <a:r>
              <a:rPr lang="es-AR" dirty="0" smtClean="0"/>
              <a:t>variables continuas </a:t>
            </a:r>
            <a:r>
              <a:rPr lang="es-AR" dirty="0"/>
              <a:t>y normalmente distribuidas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Ventajas</a:t>
            </a:r>
            <a:r>
              <a:rPr lang="es-AR" dirty="0"/>
              <a:t>: Velocidad y Memoria</a:t>
            </a:r>
          </a:p>
          <a:p>
            <a:r>
              <a:rPr lang="es-AR" dirty="0"/>
              <a:t>Desventajas</a:t>
            </a:r>
            <a:r>
              <a:rPr lang="es-AR" dirty="0" smtClean="0"/>
              <a:t>: Bajo rendimiento con variables con dependencia entre si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1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Crear EJEMPLO!!!</a:t>
            </a:r>
          </a:p>
        </p:txBody>
      </p:sp>
    </p:spTree>
    <p:extLst>
      <p:ext uri="{BB962C8B-B14F-4D97-AF65-F5344CB8AC3E}">
        <p14:creationId xmlns:p14="http://schemas.microsoft.com/office/powerpoint/2010/main" val="1565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Support</a:t>
            </a:r>
            <a:r>
              <a:rPr lang="es-AR" dirty="0" smtClean="0"/>
              <a:t> Vector Machine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181727"/>
            <a:ext cx="10258511" cy="405464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Se </a:t>
            </a:r>
            <a:r>
              <a:rPr lang="es-AR" dirty="0"/>
              <a:t>basa en la idea de proyectar </a:t>
            </a:r>
            <a:r>
              <a:rPr lang="es-AR" dirty="0" smtClean="0"/>
              <a:t>los datos </a:t>
            </a:r>
            <a:r>
              <a:rPr lang="es-AR" dirty="0"/>
              <a:t>en un espacio dimensional mayor, con el </a:t>
            </a:r>
            <a:r>
              <a:rPr lang="es-AR" dirty="0" smtClean="0"/>
              <a:t>fin </a:t>
            </a:r>
            <a:r>
              <a:rPr lang="es-AR" dirty="0"/>
              <a:t>de encontrar un </a:t>
            </a:r>
            <a:r>
              <a:rPr lang="es-AR" dirty="0" err="1" smtClean="0"/>
              <a:t>hiperplano</a:t>
            </a:r>
            <a:r>
              <a:rPr lang="es-AR" dirty="0" smtClean="0"/>
              <a:t> que </a:t>
            </a:r>
            <a:r>
              <a:rPr lang="es-AR" dirty="0"/>
              <a:t>permita separar las clases. </a:t>
            </a:r>
            <a:endParaRPr lang="es-AR" dirty="0" smtClean="0"/>
          </a:p>
          <a:p>
            <a:r>
              <a:rPr lang="es-AR" dirty="0"/>
              <a:t>Se utilizan funciones de </a:t>
            </a:r>
            <a:r>
              <a:rPr lang="es-AR" dirty="0" err="1"/>
              <a:t>Kernel</a:t>
            </a:r>
            <a:r>
              <a:rPr lang="es-AR" dirty="0"/>
              <a:t> para proyectar los datos en forma computacionalmente poco costosa</a:t>
            </a:r>
            <a:r>
              <a:rPr lang="es-AR" dirty="0" smtClean="0"/>
              <a:t>.</a:t>
            </a:r>
          </a:p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busca un margen m que maximice </a:t>
            </a:r>
            <a:r>
              <a:rPr lang="es-AR" dirty="0" smtClean="0"/>
              <a:t>el espacio </a:t>
            </a:r>
            <a:r>
              <a:rPr lang="es-AR" dirty="0"/>
              <a:t>entre las clases. Los vectores que se encuentran a distancia m </a:t>
            </a:r>
            <a:r>
              <a:rPr lang="es-AR" dirty="0" smtClean="0"/>
              <a:t>del </a:t>
            </a:r>
            <a:r>
              <a:rPr lang="es-AR" dirty="0" err="1" smtClean="0"/>
              <a:t>hiperplano</a:t>
            </a:r>
            <a:r>
              <a:rPr lang="es-AR" dirty="0" smtClean="0"/>
              <a:t> </a:t>
            </a:r>
            <a:r>
              <a:rPr lang="es-AR" dirty="0"/>
              <a:t>son llamados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vectors</a:t>
            </a:r>
            <a:r>
              <a:rPr lang="es-AR" dirty="0"/>
              <a:t> (vectores de soporte</a:t>
            </a:r>
            <a:r>
              <a:rPr lang="es-AR" dirty="0" smtClean="0"/>
              <a:t>).</a:t>
            </a:r>
          </a:p>
          <a:p>
            <a:r>
              <a:rPr lang="es-AR" dirty="0" smtClean="0"/>
              <a:t>Estos m</a:t>
            </a:r>
            <a:r>
              <a:rPr lang="es-AR" dirty="0"/>
              <a:t>á</a:t>
            </a:r>
            <a:r>
              <a:rPr lang="es-AR" dirty="0" smtClean="0"/>
              <a:t>rgenes se conocen como “</a:t>
            </a:r>
            <a:r>
              <a:rPr lang="es-AR" dirty="0" err="1" smtClean="0"/>
              <a:t>soft</a:t>
            </a:r>
            <a:r>
              <a:rPr lang="es-AR" dirty="0" smtClean="0"/>
              <a:t> </a:t>
            </a:r>
            <a:r>
              <a:rPr lang="es-AR" dirty="0" err="1" smtClean="0"/>
              <a:t>margin</a:t>
            </a:r>
            <a:r>
              <a:rPr lang="es-AR" dirty="0" smtClean="0"/>
              <a:t>” dado que son “relajados</a:t>
            </a:r>
            <a:r>
              <a:rPr lang="es-AR" u="sng" dirty="0" smtClean="0"/>
              <a:t>” (permiten errores).</a:t>
            </a:r>
          </a:p>
          <a:p>
            <a:r>
              <a:rPr lang="es-AR" dirty="0"/>
              <a:t>Ventajas: </a:t>
            </a:r>
            <a:r>
              <a:rPr lang="es-AR" dirty="0" smtClean="0"/>
              <a:t>Memoria, Performance de Clasificación</a:t>
            </a:r>
            <a:endParaRPr lang="es-AR" dirty="0"/>
          </a:p>
          <a:p>
            <a:r>
              <a:rPr lang="es-AR" dirty="0"/>
              <a:t>Desventajas</a:t>
            </a:r>
            <a:r>
              <a:rPr lang="es-A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9254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Mismo ejemplo de LDA pero mejorado con los vectores de soporte</a:t>
            </a:r>
          </a:p>
          <a:p>
            <a:r>
              <a:rPr lang="es-AR" dirty="0" smtClean="0"/>
              <a:t>Construir un caso donde LDA separe feo</a:t>
            </a:r>
          </a:p>
          <a:p>
            <a:r>
              <a:rPr lang="es-AR" dirty="0"/>
              <a:t>http://myslide.es/documents/svm-maquinas-de-vectores-de-soporte.html</a:t>
            </a:r>
          </a:p>
        </p:txBody>
      </p:sp>
    </p:spTree>
    <p:extLst>
      <p:ext uri="{BB962C8B-B14F-4D97-AF65-F5344CB8AC3E}">
        <p14:creationId xmlns:p14="http://schemas.microsoft.com/office/powerpoint/2010/main" val="257755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029" y="1398813"/>
            <a:ext cx="10018713" cy="437497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Ensamble de árboles de decisión.</a:t>
            </a:r>
          </a:p>
          <a:p>
            <a:r>
              <a:rPr lang="es-AR" dirty="0" smtClean="0"/>
              <a:t>Se entrena cada árbol con un subconjunto de los datos tomados en forma aleatoria con la misma distribución cada uno.</a:t>
            </a:r>
          </a:p>
          <a:p>
            <a:r>
              <a:rPr lang="es-AR" dirty="0" smtClean="0"/>
              <a:t>Arboles de decisión =&gt; predictores sin sesgo, pero con alta varianza (</a:t>
            </a:r>
            <a:r>
              <a:rPr lang="es-AR" dirty="0" err="1" smtClean="0"/>
              <a:t>overfitting</a:t>
            </a:r>
            <a:r>
              <a:rPr lang="es-AR" dirty="0" smtClean="0"/>
              <a:t>, ruido) </a:t>
            </a:r>
          </a:p>
          <a:p>
            <a:r>
              <a:rPr lang="es-AR" dirty="0" smtClean="0"/>
              <a:t>Se promedian las salidas para reducir la varianza (</a:t>
            </a:r>
            <a:r>
              <a:rPr lang="es-AR" dirty="0" err="1" smtClean="0"/>
              <a:t>bagging</a:t>
            </a:r>
            <a:r>
              <a:rPr lang="es-AR" dirty="0" smtClean="0"/>
              <a:t>). Sistema de votos.</a:t>
            </a:r>
          </a:p>
          <a:p>
            <a:endParaRPr lang="es-AR" dirty="0" smtClean="0"/>
          </a:p>
          <a:p>
            <a:r>
              <a:rPr lang="es-AR" dirty="0" smtClean="0"/>
              <a:t>Ventajas: Performance de clasificación, </a:t>
            </a:r>
            <a:r>
              <a:rPr lang="es-AR" dirty="0" err="1" smtClean="0"/>
              <a:t>Features</a:t>
            </a:r>
            <a:r>
              <a:rPr lang="es-AR" dirty="0" smtClean="0"/>
              <a:t> mas relevantes</a:t>
            </a:r>
          </a:p>
          <a:p>
            <a:r>
              <a:rPr lang="es-AR" dirty="0" smtClean="0"/>
              <a:t>Desventajas: </a:t>
            </a:r>
            <a:r>
              <a:rPr lang="es-AR" dirty="0"/>
              <a:t>Velocidad y Memoria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93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1580563" y="1945104"/>
            <a:ext cx="10018713" cy="3124201"/>
          </a:xfrm>
        </p:spPr>
        <p:txBody>
          <a:bodyPr/>
          <a:lstStyle/>
          <a:p>
            <a:r>
              <a:rPr lang="es-AR" dirty="0" smtClean="0"/>
              <a:t>Construir ejemplo parecido al de la tesis.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85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Uso de los clasificadores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702021" y="1260850"/>
            <a:ext cx="10018713" cy="682179"/>
          </a:xfrm>
        </p:spPr>
        <p:txBody>
          <a:bodyPr>
            <a:normAutofit/>
          </a:bodyPr>
          <a:lstStyle/>
          <a:p>
            <a:r>
              <a:rPr lang="es-AR" dirty="0" smtClean="0"/>
              <a:t>Entrenamiento del clasificador:</a:t>
            </a:r>
          </a:p>
          <a:p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77" y="1576389"/>
            <a:ext cx="6822396" cy="2117407"/>
          </a:xfrm>
          <a:prstGeom prst="rect">
            <a:avLst/>
          </a:prstGeom>
        </p:spPr>
      </p:pic>
      <p:sp>
        <p:nvSpPr>
          <p:cNvPr id="6" name="Marcador de contenido 3"/>
          <p:cNvSpPr txBox="1">
            <a:spLocks/>
          </p:cNvSpPr>
          <p:nvPr/>
        </p:nvSpPr>
        <p:spPr>
          <a:xfrm>
            <a:off x="1702021" y="3868946"/>
            <a:ext cx="10018713" cy="68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Uso del clasificador:</a:t>
            </a:r>
          </a:p>
          <a:p>
            <a:endParaRPr lang="es-AR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76" y="4209143"/>
            <a:ext cx="6822397" cy="2020089"/>
          </a:xfrm>
          <a:prstGeom prst="rect">
            <a:avLst/>
          </a:prstGeom>
        </p:spPr>
      </p:pic>
      <p:sp>
        <p:nvSpPr>
          <p:cNvPr id="41" name="Marcador de contenido 3"/>
          <p:cNvSpPr txBox="1">
            <a:spLocks/>
          </p:cNvSpPr>
          <p:nvPr/>
        </p:nvSpPr>
        <p:spPr>
          <a:xfrm>
            <a:off x="1484308" y="2946400"/>
            <a:ext cx="5482549" cy="285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42" name="Marcador de contenido 3"/>
          <p:cNvSpPr txBox="1">
            <a:spLocks/>
          </p:cNvSpPr>
          <p:nvPr/>
        </p:nvSpPr>
        <p:spPr>
          <a:xfrm>
            <a:off x="9516841" y="1901950"/>
            <a:ext cx="2148454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70% de los datos para entrenamiento</a:t>
            </a: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>
          <a:xfrm>
            <a:off x="9516841" y="4375975"/>
            <a:ext cx="1986180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/>
              <a:t>3</a:t>
            </a:r>
            <a:r>
              <a:rPr lang="es-AR" dirty="0" smtClean="0"/>
              <a:t>0% de los datos para prueba</a:t>
            </a:r>
          </a:p>
        </p:txBody>
      </p:sp>
      <p:sp>
        <p:nvSpPr>
          <p:cNvPr id="44" name="Marcador de contenido 3"/>
          <p:cNvSpPr txBox="1">
            <a:spLocks/>
          </p:cNvSpPr>
          <p:nvPr/>
        </p:nvSpPr>
        <p:spPr>
          <a:xfrm>
            <a:off x="9463424" y="787542"/>
            <a:ext cx="2148454" cy="962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Aprendizaje supervisado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56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77092"/>
            <a:ext cx="10018713" cy="3124201"/>
          </a:xfrm>
        </p:spPr>
        <p:txBody>
          <a:bodyPr/>
          <a:lstStyle/>
          <a:p>
            <a:r>
              <a:rPr lang="es-AR" dirty="0" smtClean="0"/>
              <a:t>Trabajar con potenciales de acción obtenidos del cerebro de animales.</a:t>
            </a:r>
          </a:p>
          <a:p>
            <a:r>
              <a:rPr lang="es-AR" dirty="0" smtClean="0"/>
              <a:t>Utilizar Machine </a:t>
            </a:r>
            <a:r>
              <a:rPr lang="es-AR" dirty="0" err="1" smtClean="0"/>
              <a:t>Learning</a:t>
            </a:r>
            <a:r>
              <a:rPr lang="es-AR" dirty="0"/>
              <a:t> </a:t>
            </a:r>
            <a:r>
              <a:rPr lang="es-AR" dirty="0" smtClean="0"/>
              <a:t>para colaborar al campo de la neurociencia.</a:t>
            </a:r>
          </a:p>
          <a:p>
            <a:r>
              <a:rPr lang="es-AR" dirty="0" smtClean="0"/>
              <a:t>Aprender como procesar series de datos neuronales a través de la minería de datos para extraer información de los mismos.</a:t>
            </a:r>
          </a:p>
          <a:p>
            <a:r>
              <a:rPr lang="es-AR" dirty="0" smtClean="0"/>
              <a:t>Poder aportar un granito de arena en la búsqueda de la comprensión de la máquina mas importante y compleja de este mundo.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8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Análisis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 neurona única</a:t>
            </a:r>
          </a:p>
          <a:p>
            <a:r>
              <a:rPr lang="es-AR" dirty="0" err="1" smtClean="0"/>
              <a:t>Baby</a:t>
            </a:r>
            <a:r>
              <a:rPr lang="es-AR" dirty="0" smtClean="0"/>
              <a:t> </a:t>
            </a:r>
            <a:r>
              <a:rPr lang="es-AR" dirty="0" err="1" smtClean="0"/>
              <a:t>steps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715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038496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Grafico, mismo de los 0 y 1.</a:t>
            </a:r>
          </a:p>
          <a:p>
            <a:r>
              <a:rPr lang="es-AR" dirty="0" smtClean="0"/>
              <a:t>Selección de </a:t>
            </a:r>
            <a:r>
              <a:rPr lang="es-AR" dirty="0" err="1" smtClean="0"/>
              <a:t>Features</a:t>
            </a:r>
            <a:endParaRPr lang="es-AR" dirty="0"/>
          </a:p>
          <a:p>
            <a:r>
              <a:rPr lang="es-AR" dirty="0" smtClean="0"/>
              <a:t>Diferentes opciones: </a:t>
            </a:r>
          </a:p>
          <a:p>
            <a:pPr lvl="1"/>
            <a:r>
              <a:rPr lang="es-AR" dirty="0" smtClean="0"/>
              <a:t>A) Cada milisegundo es importante:</a:t>
            </a:r>
            <a:br>
              <a:rPr lang="es-AR" dirty="0" smtClean="0"/>
            </a:br>
            <a:r>
              <a:rPr lang="es-AR" dirty="0" smtClean="0"/>
              <a:t>1 milisegundo =&gt; 1 </a:t>
            </a:r>
            <a:r>
              <a:rPr lang="es-AR" dirty="0" err="1" smtClean="0"/>
              <a:t>feature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B) Lo importante es cuanto disparó la neurona en todo ese ensayo:</a:t>
            </a:r>
            <a:br>
              <a:rPr lang="es-AR" dirty="0" smtClean="0"/>
            </a:br>
            <a:r>
              <a:rPr lang="es-AR" dirty="0" smtClean="0"/>
              <a:t>suma de todos los spikes =&gt; 1 </a:t>
            </a:r>
            <a:r>
              <a:rPr lang="es-AR" dirty="0" err="1" smtClean="0"/>
              <a:t>feature</a:t>
            </a:r>
            <a:endParaRPr lang="es-AR" dirty="0" smtClean="0"/>
          </a:p>
          <a:p>
            <a:pPr lvl="1"/>
            <a:r>
              <a:rPr lang="es-AR" dirty="0" smtClean="0"/>
              <a:t>C) Muchas otras opciones, las cuales no fueron mencionadas en la Tesis, debido a que no condujeron a ningún resultado interesante.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2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677124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Problema 1: Pocos casos de GOi y NOGOi en comparación con GOc y NOGOc. </a:t>
            </a:r>
          </a:p>
          <a:p>
            <a:r>
              <a:rPr lang="es-AR" dirty="0" smtClean="0"/>
              <a:t>Problema 2: Clasificación entre 4 clases es mas difícil que entre 2 (no solamente es mas difícil la clasificación, sino también la interpretación de los resultados.</a:t>
            </a:r>
          </a:p>
          <a:p>
            <a:r>
              <a:rPr lang="es-AR" dirty="0" smtClean="0"/>
              <a:t>Solución: utilizar trials solo de las clases GOc y NOGOc =&gt; Lo que se busca es ver si hay relación entre la tarea de discriminación y los potenciales de acción, es lógico analizar los casos en los que la rata eligió correctamente.</a:t>
            </a:r>
          </a:p>
          <a:p>
            <a:r>
              <a:rPr lang="es-AR" dirty="0"/>
              <a:t>Se utilizó LDA para tratar de separar las clases GOc y NOGOc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8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VTA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17" y="1971078"/>
            <a:ext cx="9016355" cy="42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PFC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67" y="1951263"/>
            <a:ext cx="8965975" cy="4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Para </a:t>
                </a:r>
                <a:r>
                  <a:rPr lang="es-AR" dirty="0"/>
                  <a:t>el set de neuronas VTA:</a:t>
                </a:r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0,5354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0,0956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 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910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1179</m:t>
                    </m:r>
                  </m:oMath>
                </a14:m>
                <a:endParaRPr lang="es-AR" dirty="0"/>
              </a:p>
              <a:p>
                <a:r>
                  <a:rPr lang="es-AR" dirty="0"/>
                  <a:t>Para el set de neuronas </a:t>
                </a:r>
                <a:r>
                  <a:rPr lang="es-AR" dirty="0" smtClean="0"/>
                  <a:t>PFC:</a:t>
                </a:r>
                <a:endParaRPr lang="es-AR" dirty="0"/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072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485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</a:t>
                </a:r>
                <a:r>
                  <a:rPr lang="es-AR" dirty="0" smtClean="0"/>
                  <a:t> 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433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es-AR" dirty="0"/>
              </a:p>
              <a:p>
                <a:r>
                  <a:rPr lang="es-AR" dirty="0"/>
                  <a:t>La performance total se calculó como el promedio de la performance </a:t>
                </a:r>
                <a:r>
                  <a:rPr lang="es-AR" dirty="0" smtClean="0"/>
                  <a:t>individual de clasificación </a:t>
                </a:r>
                <a:r>
                  <a:rPr lang="es-AR" dirty="0"/>
                  <a:t>entre </a:t>
                </a:r>
                <a:r>
                  <a:rPr lang="es-AR" dirty="0" smtClean="0"/>
                  <a:t>las neuronas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AR" dirty="0" smtClean="0"/>
                  <a:t> su </a:t>
                </a:r>
                <a:r>
                  <a:rPr lang="es-AR" dirty="0"/>
                  <a:t>desvío estándar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Performance se solapa con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AR" dirty="0" smtClean="0"/>
                  <a:t> =&gt; Resultado no significativo.</a:t>
                </a:r>
              </a:p>
              <a:p>
                <a:r>
                  <a:rPr lang="es-AR" dirty="0" smtClean="0"/>
                  <a:t>Este análisis no permite concluir que en una sola neurona haya información para diferenciar los trials.</a:t>
                </a:r>
                <a:endParaRPr lang="es-AR" dirty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  <a:blipFill rotWithShape="0">
                <a:blip r:embed="rId2"/>
                <a:stretch>
                  <a:fillRect l="-1521" t="-3453" b="-15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082043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El análisis anterior no dio ningún resultado significativo.</a:t>
            </a:r>
          </a:p>
          <a:p>
            <a:r>
              <a:rPr lang="es-AR" dirty="0" smtClean="0"/>
              <a:t>3 posibles problemas: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Poca cantidad de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Interacción de segundo o mayor orden entre las neuronas.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1 sola neurona no alcanza para separar linealmente el problema.</a:t>
            </a:r>
            <a:endParaRPr lang="es-AR" dirty="0"/>
          </a:p>
          <a:p>
            <a:r>
              <a:rPr lang="es-AR" dirty="0" smtClean="0"/>
              <a:t>Solución: Darle al clasificador mas de una neurona.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De esta manera habría mas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El clasificador podría identificar patrones entre mas de una neurona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Un problema que para una neurona es no linealmente separable, para mas de una puede serlo.</a:t>
            </a:r>
          </a:p>
        </p:txBody>
      </p:sp>
    </p:spTree>
    <p:extLst>
      <p:ext uri="{BB962C8B-B14F-4D97-AF65-F5344CB8AC3E}">
        <p14:creationId xmlns:p14="http://schemas.microsoft.com/office/powerpoint/2010/main" val="4620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671" y="0"/>
            <a:ext cx="10018713" cy="751877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43" y="1564676"/>
            <a:ext cx="5353771" cy="5105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62" y="751877"/>
            <a:ext cx="720054" cy="43829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960914" y="751877"/>
            <a:ext cx="660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AR" sz="2000" dirty="0"/>
              <a:t>Un problema que para una neurona es no linealmente separable, para mas de una puede </a:t>
            </a:r>
            <a:r>
              <a:rPr lang="es-AR" sz="2000" dirty="0" smtClean="0"/>
              <a:t>serlo.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293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47166" y="1117599"/>
            <a:ext cx="10018713" cy="219166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Para poder entrenar con mas de una neurona, hay que determinar cuales serán las </a:t>
            </a:r>
            <a:r>
              <a:rPr lang="es-AR" dirty="0" err="1" smtClean="0"/>
              <a:t>features</a:t>
            </a:r>
            <a:r>
              <a:rPr lang="es-AR" dirty="0" smtClean="0"/>
              <a:t> que se le van a pasar al clasificador.</a:t>
            </a:r>
          </a:p>
          <a:p>
            <a:r>
              <a:rPr lang="es-AR" dirty="0" smtClean="0"/>
              <a:t>Se tomó la suma de los spikes para una neurona como un </a:t>
            </a:r>
            <a:r>
              <a:rPr lang="es-AR" dirty="0" err="1" smtClean="0"/>
              <a:t>feature</a:t>
            </a:r>
            <a:r>
              <a:rPr lang="es-AR" dirty="0" smtClean="0"/>
              <a:t> (similar a la opción (b) de neurona única) =&gt; 153 </a:t>
            </a:r>
            <a:r>
              <a:rPr lang="es-AR" dirty="0" err="1" smtClean="0"/>
              <a:t>features</a:t>
            </a:r>
            <a:r>
              <a:rPr lang="es-AR" dirty="0" smtClean="0"/>
              <a:t> para VTA y 95 para PFC por cada trial.</a:t>
            </a:r>
          </a:p>
          <a:p>
            <a:r>
              <a:rPr lang="es-AR" dirty="0" smtClean="0"/>
              <a:t>Dado que la cantidad de trials </a:t>
            </a:r>
            <a:r>
              <a:rPr lang="es-AR" dirty="0" err="1" smtClean="0"/>
              <a:t>varian</a:t>
            </a:r>
            <a:r>
              <a:rPr lang="es-AR" dirty="0" smtClean="0"/>
              <a:t> por sesión, se tomó el mínimo número de trials que aparecen en todas las neuronas =&gt; 23 GOc y 23 NOGOc.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48" y="3309260"/>
            <a:ext cx="9154663" cy="28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</p:spPr>
            <p:txBody>
              <a:bodyPr>
                <a:normAutofit/>
              </a:bodyPr>
              <a:lstStyle/>
              <a:p>
                <a:r>
                  <a:rPr lang="es-AR" sz="3200" dirty="0" smtClean="0"/>
                  <a:t>Performance obtenida para VTA con LDA ronda el </a:t>
                </a:r>
                <a14:m>
                  <m:oMath xmlns:m="http://schemas.openxmlformats.org/officeDocument/2006/math"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endParaRPr lang="es-AR" sz="3200" b="0" dirty="0" smtClean="0"/>
              </a:p>
              <a:p>
                <a:endParaRPr lang="es-AR" sz="3200" dirty="0" smtClean="0"/>
              </a:p>
              <a:p>
                <a:r>
                  <a:rPr lang="es-AR" sz="3200" dirty="0" smtClean="0"/>
                  <a:t>¿Y ahora? ¿es significativo el resultado? ¿fue casualidad?</a:t>
                </a:r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  <a:blipFill rotWithShape="0">
                <a:blip r:embed="rId2"/>
                <a:stretch>
                  <a:fillRect l="-2433" t="-6128" b="-7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167492"/>
            <a:ext cx="10018713" cy="3124201"/>
          </a:xfrm>
        </p:spPr>
        <p:txBody>
          <a:bodyPr/>
          <a:lstStyle/>
          <a:p>
            <a:r>
              <a:rPr lang="es-AR" dirty="0" smtClean="0"/>
              <a:t>La información se codifica, almacena y transmite en diferentes especies a través de </a:t>
            </a:r>
            <a:r>
              <a:rPr lang="es-AR" b="1" dirty="0" smtClean="0"/>
              <a:t>potenciales de acción.</a:t>
            </a:r>
          </a:p>
          <a:p>
            <a:r>
              <a:rPr lang="es-AR" dirty="0" smtClean="0"/>
              <a:t>El estudio del código neuronal resulta de gran importancia en el área de la clínica médica. </a:t>
            </a:r>
            <a:endParaRPr lang="es-AR" dirty="0"/>
          </a:p>
          <a:p>
            <a:r>
              <a:rPr lang="es-AR" dirty="0" smtClean="0"/>
              <a:t>En particular, la codificación de los potenciales de acción permite el desarrollo de Interfaces Cerebro Computadora.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76" y="4291693"/>
            <a:ext cx="3318177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Parece haber información en estas áreas y la forma de obtenerla es analizando el comportamiento de la población de neuronas.</a:t>
                </a:r>
              </a:p>
              <a:p>
                <a:r>
                  <a:rPr lang="es-AR" dirty="0" smtClean="0"/>
                  <a:t> Se quiere: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el dominio.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en que momento estas áreas empiezan a discriminar los tonos.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Ver como evoluciona la performance de clasificación en función del tiempo.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AR" dirty="0" smtClean="0"/>
                  <a:t>Se eligieron ventanas deslizantes de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(arbitrario). Se toma una ventana cada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  <a:blipFill rotWithShape="0">
                <a:blip r:embed="rId2"/>
                <a:stretch>
                  <a:fillRect l="-1521" t="-5647" b="-29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7" y="4252686"/>
            <a:ext cx="9700265" cy="21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3552" y="183239"/>
            <a:ext cx="3901387" cy="1335315"/>
          </a:xfrm>
        </p:spPr>
        <p:txBody>
          <a:bodyPr>
            <a:normAutofit/>
          </a:bodyPr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5656" y="1023254"/>
            <a:ext cx="3643087" cy="5682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Para cada ventana se creará una matriz de </a:t>
            </a:r>
            <a:r>
              <a:rPr lang="es-AR" dirty="0" err="1"/>
              <a:t>features</a:t>
            </a:r>
            <a:r>
              <a:rPr lang="es-AR" dirty="0"/>
              <a:t> similar a la anterior. En vez de usar como </a:t>
            </a:r>
            <a:r>
              <a:rPr lang="es-AR" dirty="0" err="1"/>
              <a:t>feature</a:t>
            </a:r>
            <a:r>
              <a:rPr lang="es-AR" dirty="0"/>
              <a:t> la suma de todos los spikes para cada neurona, se utilizará la suma de los spikes dentro de cada ventana para cada neurona.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36" y="183239"/>
            <a:ext cx="6382889" cy="66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910770"/>
            <a:ext cx="10018713" cy="598716"/>
          </a:xfrm>
        </p:spPr>
        <p:txBody>
          <a:bodyPr>
            <a:normAutofit/>
          </a:bodyPr>
          <a:lstStyle/>
          <a:p>
            <a:r>
              <a:rPr lang="es-AR" dirty="0" smtClean="0"/>
              <a:t>Para cada ventana se entrena un clasificador, y se mide la performance.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1509486"/>
            <a:ext cx="8872079" cy="47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 (panorama mas claro)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o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  <a:endParaRPr lang="es-AR" dirty="0" smtClean="0"/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8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Re-muestreo =&gt; </a:t>
            </a:r>
            <a:r>
              <a:rPr lang="es-AR" dirty="0" err="1" smtClean="0"/>
              <a:t>Bootstrapping</a:t>
            </a:r>
            <a:r>
              <a:rPr lang="es-AR" dirty="0" smtClean="0"/>
              <a:t> =&gt; muestras aleatorias con reemplazo.</a:t>
            </a:r>
          </a:p>
          <a:p>
            <a:r>
              <a:rPr lang="es-AR" dirty="0" smtClean="0"/>
              <a:t>Se realizó el mismo esquema de clasificación con el que se obtuvo el último gráfico, pero repitiendo el proceso de selección (70/30) y posterior clasificación 500 veces para cada ventana.</a:t>
            </a:r>
          </a:p>
          <a:p>
            <a:r>
              <a:rPr lang="es-AR" dirty="0" smtClean="0"/>
              <a:t>Se calculó la media para cada ventana ± B.S.E.M. (desvío estándar).</a:t>
            </a:r>
          </a:p>
          <a:p>
            <a:r>
              <a:rPr lang="es-AR" dirty="0" smtClean="0"/>
              <a:t>Se realizó el gráfico para las 2 áreas implicadas, dibujando la media en una línea roja y el B.S.E.M. en forma de sombreado.</a:t>
            </a:r>
          </a:p>
          <a:p>
            <a:r>
              <a:rPr lang="es-AR" dirty="0" smtClean="0"/>
              <a:t>Por primera vez se compara el rendimiento de los 4 métodos de clasificación.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9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7" y="910770"/>
            <a:ext cx="7991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61" y="910770"/>
            <a:ext cx="8718807" cy="54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40" y="910770"/>
            <a:ext cx="8096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52" y="910770"/>
            <a:ext cx="7896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4" y="910770"/>
            <a:ext cx="8886382" cy="5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/>
          <a:lstStyle/>
          <a:p>
            <a:r>
              <a:rPr lang="es-AR" dirty="0" smtClean="0"/>
              <a:t>Problemas de Implementación</a:t>
            </a:r>
          </a:p>
          <a:p>
            <a:r>
              <a:rPr lang="es-AR" dirty="0" smtClean="0"/>
              <a:t>Cantidad de electrodos vs Error de estimación</a:t>
            </a:r>
          </a:p>
          <a:p>
            <a:r>
              <a:rPr lang="es-AR" dirty="0" smtClean="0"/>
              <a:t>Aplicación de modelos probabilísticos</a:t>
            </a:r>
          </a:p>
          <a:p>
            <a:r>
              <a:rPr lang="es-AR" dirty="0" smtClean="0"/>
              <a:t>Se estudiarán las áreas VTA y </a:t>
            </a:r>
            <a:r>
              <a:rPr lang="es-AR" dirty="0" smtClean="0"/>
              <a:t>PFC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6" y="415857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56" y="910770"/>
            <a:ext cx="8873218" cy="53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57" y="1230085"/>
            <a:ext cx="9146416" cy="44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(conclusiones)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demuestra que hay información en las 2 áreas del cerebro.</a:t>
            </a:r>
          </a:p>
          <a:p>
            <a:r>
              <a:rPr lang="es-AR" dirty="0" smtClean="0"/>
              <a:t>Esta información permite que un clasificador aprenda el comportamiento.</a:t>
            </a:r>
          </a:p>
          <a:p>
            <a:r>
              <a:rPr lang="es-AR" dirty="0" smtClean="0"/>
              <a:t>Se demuestra que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y SVM son los métodos que mejor clasifican los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6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quiere conocer cuantas neuronas se necesitan como mínimo para realizar una buena clasificación (Menor cantidad de electrodos = menos procesamiento + menor consumo + menos rechazo).</a:t>
            </a:r>
          </a:p>
          <a:p>
            <a:r>
              <a:rPr lang="es-AR" dirty="0" smtClean="0"/>
              <a:t>Aprovechando la gran cantidad de neuronas de VTA se tomaron varios subconjuntos. Se analizó la performance de los 4 métodos para 6 subconjuntos conformados con distintos porcentajes de neuronas:</a:t>
            </a:r>
            <a:br>
              <a:rPr lang="es-AR" dirty="0" smtClean="0"/>
            </a:br>
            <a:r>
              <a:rPr lang="es-AR" dirty="0" smtClean="0"/>
              <a:t>100% (153 neuronas), 75% (115 neuronas), 50% (77 neuronas), 25% (39 neuronas), 10% (16 neuronas) y 5% (8 neuronas).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99" y="818412"/>
            <a:ext cx="6525532" cy="6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16" y="1146628"/>
            <a:ext cx="8429097" cy="53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09" y="1146628"/>
            <a:ext cx="10018713" cy="75837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 el análisis de neurona único, se </a:t>
            </a:r>
            <a:r>
              <a:rPr lang="es-AR" dirty="0" err="1" smtClean="0"/>
              <a:t>vió</a:t>
            </a:r>
            <a:r>
              <a:rPr lang="es-AR" dirty="0" smtClean="0"/>
              <a:t> que había neuronas individuales que tenían performance de clasificación alta.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31" y="1905003"/>
            <a:ext cx="7347212" cy="349809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9187543" y="1905002"/>
            <a:ext cx="2630491" cy="349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Hay neuronas que superan el 70%, e incluso el 80%.</a:t>
            </a:r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96571" y="5403095"/>
            <a:ext cx="10595429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Para asegurar que la disminución en la performance de los distintos conjuntos anteriores no se debe a la sustracción de estas neuronas, se corrió el mismo análisis anterior, sin las neuronas que superan el 70%. Se eliminaron 27 neuronas.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27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79" y="1146628"/>
            <a:ext cx="8677572" cy="51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60" y="1146628"/>
            <a:ext cx="8278809" cy="5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624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dirty="0" smtClean="0"/>
              <a:t>Objetivo primario</a:t>
            </a:r>
            <a:endParaRPr lang="es-AR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75227"/>
            <a:ext cx="10018713" cy="3124201"/>
          </a:xfrm>
        </p:spPr>
        <p:txBody>
          <a:bodyPr>
            <a:normAutofit/>
          </a:bodyPr>
          <a:lstStyle/>
          <a:p>
            <a:r>
              <a:rPr lang="es-AR" sz="3600" dirty="0" smtClean="0"/>
              <a:t>Determinar si hay información acerca del tono en las áreas VTA y PFC. </a:t>
            </a:r>
            <a:endParaRPr lang="es-AR" sz="3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03624" y="247105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Se sabe que las ratas diferencian los tonos. Se quiere saber si estas áreas intervienen en esa diferenciación.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46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1" y="1146628"/>
            <a:ext cx="8550327" cy="430188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218501" y="5403094"/>
            <a:ext cx="9973499" cy="145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Comparación de los métodos para la corrida con el 75% de las neuronas. Lo interesante es ver que eliminando 38 neuronas al azar se obtiene mayor performance que eliminando las 27 que superan individualmente el 70%.</a:t>
            </a:r>
            <a:br>
              <a:rPr lang="es-AR" dirty="0" smtClean="0"/>
            </a:br>
            <a:r>
              <a:rPr lang="es-AR" dirty="0" smtClean="0"/>
              <a:t>Sin embargo, la diferencia en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es de 1,35%.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53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757860" y="1060057"/>
            <a:ext cx="10018713" cy="2278743"/>
          </a:xfrm>
        </p:spPr>
        <p:txBody>
          <a:bodyPr>
            <a:normAutofit/>
          </a:bodyPr>
          <a:lstStyle/>
          <a:p>
            <a:r>
              <a:rPr lang="es-AR" dirty="0" smtClean="0"/>
              <a:t>Resultado importante! La información está almacenada en el conjunto de las neuronas y no depende de ninguna de ellas individualmente!!</a:t>
            </a:r>
          </a:p>
          <a:p>
            <a:r>
              <a:rPr lang="es-AR" dirty="0" smtClean="0"/>
              <a:t>Se quiere ver este mismo resultado en PFC. Se descartan las 4 neuronas que superan el 70% de performance.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5" y="2947430"/>
            <a:ext cx="7670662" cy="36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27" y="915533"/>
            <a:ext cx="7915275" cy="4562475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741714" y="5478010"/>
            <a:ext cx="9761308" cy="748620"/>
          </a:xfrm>
        </p:spPr>
        <p:txBody>
          <a:bodyPr>
            <a:normAutofit/>
          </a:bodyPr>
          <a:lstStyle/>
          <a:p>
            <a:r>
              <a:rPr lang="es-AR" dirty="0" smtClean="0"/>
              <a:t>Desapareció el pico posterior al estímulo. Efecto de unas pocas neuronas.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9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40790" y="6043840"/>
            <a:ext cx="8962232" cy="81416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</a:t>
            </a:r>
            <a:r>
              <a:rPr lang="es-AR" dirty="0" smtClean="0"/>
              <a:t>disminución de la performance </a:t>
            </a:r>
            <a:r>
              <a:rPr lang="es-AR" dirty="0"/>
              <a:t>fue de 5% con respecto al caso con el total de las </a:t>
            </a:r>
            <a:r>
              <a:rPr lang="es-AR" dirty="0" smtClean="0"/>
              <a:t>neuronas.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0" y="843190"/>
            <a:ext cx="7905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 (conclusiones)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Con solo 8 neuronas y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, se puede predecir el estímulo 1 segundo después de iniciado el tono con un 80% de performance.</a:t>
            </a:r>
          </a:p>
          <a:p>
            <a:r>
              <a:rPr lang="es-AR" dirty="0" smtClean="0"/>
              <a:t>Se obtienen niveles de performance por sobre 90% analizando poblaciones de neuronas cuya performance individual no supera el 70%. Distribución poblacional de la información.</a:t>
            </a:r>
          </a:p>
          <a:p>
            <a:r>
              <a:rPr lang="es-AR" dirty="0" smtClean="0"/>
              <a:t>El pico que se observaba 100 ms después de enseñado el tono en PFC desapareció al eliminar las 4 neuronas de mayor performance individual.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3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84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Frecuencia de disparo promedio de VTA=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 y PFC=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Ventanas mas grandes atrapan mas spikes =&gt; mejor clasificación.</a:t>
                </a:r>
              </a:p>
              <a:p>
                <a:r>
                  <a:rPr lang="es-AR" dirty="0" smtClean="0"/>
                  <a:t>Ventanas mas cortas proveen una decisión mas rápida (necesario en BMI). Buscar la menor amplitud para una buena clasificación.</a:t>
                </a:r>
              </a:p>
              <a:p>
                <a:r>
                  <a:rPr lang="es-AR" dirty="0" smtClean="0"/>
                  <a:t>Se utiliza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Forest</a:t>
                </a:r>
                <a:r>
                  <a:rPr lang="es-AR" dirty="0" smtClean="0"/>
                  <a:t>, con el objetivo de tener una cota superior de performance.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El análisis tiene sentido desde el inicio del tono. Se corrió RF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00 </m:t>
                    </m:r>
                  </m:oMath>
                </a14:m>
                <a:r>
                  <a:rPr lang="es-AR" dirty="0" smtClean="0"/>
                  <a:t>veces desde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tomando una ventana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Luego se fue incrementando la ventana de 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, hasta llegar a cubrir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56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74" y="1146628"/>
            <a:ext cx="7877175" cy="4829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2"/>
              <p:cNvSpPr txBox="1">
                <a:spLocks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AR" dirty="0" smtClean="0"/>
                  <a:t>Con una ventana de 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se logra una performance de media en 80%.</a:t>
                </a:r>
                <a:br>
                  <a:rPr lang="es-AR" dirty="0" smtClean="0"/>
                </a:br>
                <a:r>
                  <a:rPr lang="es-AR" dirty="0" smtClean="0"/>
                  <a:t>     ¿Será mejor una ventana larga o una corta deslizante? </a:t>
                </a:r>
                <a:endParaRPr lang="es-AR" dirty="0"/>
              </a:p>
            </p:txBody>
          </p:sp>
        </mc:Choice>
        <mc:Fallback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  <a:blipFill rotWithShape="0">
                <a:blip r:embed="rId5"/>
                <a:stretch>
                  <a:fillRect l="-974" t="-3521" b="-133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Se compara una ventana deslizante pequeña (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vs la clasificación utilizando toda la información.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4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14" y="1163410"/>
            <a:ext cx="78867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 (Conclusiones)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observa que no existen diferencias significativas entre los 2 métodos.</a:t>
                </a:r>
              </a:p>
              <a:p>
                <a:r>
                  <a:rPr lang="es-AR" dirty="0" smtClean="0"/>
                  <a:t>Sobre el final (&gt;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la performance de la ventana que incluye toda la historia es perfecta (</a:t>
                </a:r>
                <a14:m>
                  <m:oMath xmlns:m="http://schemas.openxmlformats.org/officeDocument/2006/math"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100% ±0</m:t>
                    </m:r>
                  </m:oMath>
                </a14:m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Se concluye que se puede utilizar una ventana corta, esperando lo necesario para lograr la performance requerida.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 smtClean="0"/>
              <a:t>Obtención de los datos</a:t>
            </a:r>
            <a:endParaRPr lang="es-AR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10" y="1528009"/>
            <a:ext cx="10018713" cy="407068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Potenciales de acción neuronales obtenidos de 4 ratas macho adulto Long Evans.</a:t>
            </a:r>
          </a:p>
          <a:p>
            <a:r>
              <a:rPr lang="es-AR" dirty="0" smtClean="0"/>
              <a:t>Entrenadas hasta 80% de performance. Paradigma GO/NOGO. (2 sujetos con un sonido y 2 con el otro).</a:t>
            </a:r>
          </a:p>
          <a:p>
            <a:r>
              <a:rPr lang="es-AR" dirty="0" smtClean="0"/>
              <a:t>30 sesiones (una por día); trials variables entre 64 y 725 para casa sesión.</a:t>
            </a:r>
          </a:p>
          <a:p>
            <a:r>
              <a:rPr lang="es-AR" dirty="0" smtClean="0"/>
              <a:t>Trials divididos según tipo: GOc, GOi, NOGOc, NOGOi.</a:t>
            </a:r>
          </a:p>
          <a:p>
            <a:r>
              <a:rPr lang="es-AR" dirty="0" smtClean="0"/>
              <a:t>VTA: -4000ms a +4000ms; PFC: -4000ms a +3000ms. Tono de 0ms a 1000ms</a:t>
            </a:r>
          </a:p>
          <a:p>
            <a:r>
              <a:rPr lang="es-AR" dirty="0" err="1" smtClean="0"/>
              <a:t>Spike</a:t>
            </a:r>
            <a:r>
              <a:rPr lang="es-AR" dirty="0" smtClean="0"/>
              <a:t> </a:t>
            </a:r>
            <a:r>
              <a:rPr lang="es-AR" dirty="0" err="1" smtClean="0"/>
              <a:t>sorting</a:t>
            </a:r>
            <a:r>
              <a:rPr lang="es-AR" dirty="0" smtClean="0"/>
              <a:t> =&gt; 153 neuronas VTA y 95 PFC (entre 1 y 13 para VTA y entre 1 y 8 para PFC por sesión).</a:t>
            </a:r>
          </a:p>
        </p:txBody>
      </p:sp>
    </p:spTree>
    <p:extLst>
      <p:ext uri="{BB962C8B-B14F-4D97-AF65-F5344CB8AC3E}">
        <p14:creationId xmlns:p14="http://schemas.microsoft.com/office/powerpoint/2010/main" val="20083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30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Se quiere recrear que hubiera pasado de poder correr estos algoritmos en el momento del registro de los Spikes.</a:t>
                </a:r>
              </a:p>
              <a:p>
                <a:r>
                  <a:rPr lang="es-AR" dirty="0" smtClean="0"/>
                  <a:t>Se quiere responder a la pregunta si se puede o no predecir el comportamiento del animal antes que suceda la reacción física, observando solamente la actividad neuronal.</a:t>
                </a:r>
              </a:p>
              <a:p>
                <a:r>
                  <a:rPr lang="es-AR" dirty="0"/>
                  <a:t>Agrupamiento de los spikes GOc y NOGOi en una nueva clase L (saca 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/>
                  <a:t>Agrupamiento de los spikes </a:t>
                </a:r>
                <a:r>
                  <a:rPr lang="es-AR" dirty="0" smtClean="0"/>
                  <a:t>GOi </a:t>
                </a:r>
                <a:r>
                  <a:rPr lang="es-AR" dirty="0"/>
                  <a:t>y </a:t>
                </a:r>
                <a:r>
                  <a:rPr lang="es-AR" dirty="0" smtClean="0"/>
                  <a:t>NOGOc </a:t>
                </a:r>
                <a:r>
                  <a:rPr lang="es-AR" dirty="0"/>
                  <a:t>en una nueva clase </a:t>
                </a:r>
                <a:r>
                  <a:rPr lang="es-AR" dirty="0" smtClean="0"/>
                  <a:t>NO-L (no saca </a:t>
                </a:r>
                <a:r>
                  <a:rPr lang="es-AR" dirty="0"/>
                  <a:t>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Análisis sobre VTA (área asociada a la predicción del comportamiento)</a:t>
                </a:r>
              </a:p>
              <a:p>
                <a:r>
                  <a:rPr lang="es-AR" dirty="0" smtClean="0"/>
                  <a:t>Se utiliza solamente la ventana que va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4000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para asegurar que las ratas aun no hayan respondido.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t="-2058" r="-1217" b="-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77" y="1146628"/>
            <a:ext cx="7953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11" y="1018495"/>
            <a:ext cx="7905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</a:t>
            </a:r>
            <a:r>
              <a:rPr lang="es-AR" sz="3600" dirty="0" smtClean="0"/>
              <a:t>comportamiento (conclusiones)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La performance para los 3 mejores métodos es aproximadamente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,7±0,1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La significancia para estos 3 métodos es aceptable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,05</m:t>
                    </m:r>
                  </m:oMath>
                </a14:m>
                <a:r>
                  <a:rPr lang="es-AR" dirty="0" smtClean="0"/>
                  <a:t>) demostrando que la performance se aleja del azar.</a:t>
                </a:r>
              </a:p>
              <a:p>
                <a:r>
                  <a:rPr lang="es-AR" dirty="0" smtClean="0"/>
                  <a:t>Tener en cuenta que se está “adivinando” que va a hacer el animal con un 70% de probabilidad de acierto.</a:t>
                </a:r>
              </a:p>
              <a:p>
                <a:r>
                  <a:rPr lang="es-AR" dirty="0" smtClean="0"/>
                  <a:t>Para los primeros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s-AR" dirty="0" smtClean="0"/>
                  <a:t> da igual utilizar BN, RF y SMV,</a:t>
                </a:r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r="-5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3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Resumiendo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972457"/>
            <a:ext cx="10018713" cy="5036457"/>
          </a:xfrm>
        </p:spPr>
        <p:txBody>
          <a:bodyPr>
            <a:normAutofit/>
          </a:bodyPr>
          <a:lstStyle/>
          <a:p>
            <a:r>
              <a:rPr lang="es-AR" dirty="0" smtClean="0"/>
              <a:t>Uso de clasificadores de aprendizaje automático para probar que hay información en las áreas VTA y PFC acerca del estímulo presentado.</a:t>
            </a:r>
          </a:p>
          <a:p>
            <a:r>
              <a:rPr lang="es-AR" dirty="0" smtClean="0"/>
              <a:t>Uso de LDA, BN, SVM y RF.</a:t>
            </a:r>
          </a:p>
          <a:p>
            <a:r>
              <a:rPr lang="es-AR" dirty="0" smtClean="0"/>
              <a:t>Análisis de neuronas en forma individuales y a nivel de población.</a:t>
            </a:r>
          </a:p>
          <a:p>
            <a:r>
              <a:rPr lang="es-AR" dirty="0" err="1" smtClean="0"/>
              <a:t>Bootstrapping</a:t>
            </a:r>
            <a:r>
              <a:rPr lang="es-AR" dirty="0" smtClean="0"/>
              <a:t> para estimar la media y el error estándar.</a:t>
            </a:r>
          </a:p>
          <a:p>
            <a:r>
              <a:rPr lang="es-AR" dirty="0" smtClean="0"/>
              <a:t>Se varió la cantidad de neuronas </a:t>
            </a:r>
          </a:p>
          <a:p>
            <a:r>
              <a:rPr lang="es-AR" dirty="0" smtClean="0"/>
              <a:t>Se eliminaron las neuronas individuales con performance mayor a 70%</a:t>
            </a:r>
          </a:p>
          <a:p>
            <a:r>
              <a:rPr lang="es-AR" dirty="0" smtClean="0"/>
              <a:t>Se varió el tamaño de ventana.</a:t>
            </a:r>
          </a:p>
          <a:p>
            <a:r>
              <a:rPr lang="es-AR" dirty="0" smtClean="0"/>
              <a:t>Se predijo el comportamiento aun antes que sucediera la reacción del animal.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60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demostró que hay información sobre el estímulo recibido en las áreas VTA y PFC del cerebro de las ratas estudiadas.</a:t>
                </a:r>
              </a:p>
              <a:p>
                <a:r>
                  <a:rPr lang="es-AR" dirty="0" smtClean="0"/>
                  <a:t>La información se encuentra en el conjunto de neuronas. Aun en conjuntos donde las neuronas individuales tenían una performance de clasificación menor a 70%, el conjunto conseguía clasificar con una performance superior al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El estímulo es decodificado aun 3 segundos después de su desaparición (este descubrimiento es algo que a priori es impensado).</a:t>
                </a:r>
              </a:p>
              <a:p>
                <a:r>
                  <a:rPr lang="es-AR" dirty="0" smtClean="0"/>
                  <a:t>Con solo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16 </m:t>
                    </m:r>
                  </m:oMath>
                </a14:m>
                <a:r>
                  <a:rPr lang="es-AR" dirty="0" smtClean="0"/>
                  <a:t>neuronas del área VTA alcanza para decodificar con RF con una performance del 90%. El efecto poblacional potencia la decodificación aún en un tamaño poblacional pequeño.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2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Hay un limite superior de número de neuronas, a partir del cual ya no se obtiene mas información (ronda la centena).</a:t>
                </a:r>
              </a:p>
              <a:p>
                <a:r>
                  <a:rPr lang="es-AR" dirty="0" smtClean="0"/>
                  <a:t>Procesando </a:t>
                </a:r>
                <a:r>
                  <a:rPr lang="es-AR" dirty="0"/>
                  <a:t>con ventanas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/>
                  <a:t> y dejando pasar unas centenas de milisegundos posteriores al estímulo, se puede obtener una performance aceptable gastando la menor cantidad de recursos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Se determinó que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/>
                  <a:t>F</a:t>
                </a:r>
                <a:r>
                  <a:rPr lang="es-AR" dirty="0" err="1" smtClean="0"/>
                  <a:t>orest</a:t>
                </a:r>
                <a:r>
                  <a:rPr lang="es-AR" dirty="0" smtClean="0"/>
                  <a:t> es la herramienta que mejor decodifica la información contenida en un tren de potenciales de acción para las áreas estudiadas en la mayoría de los casos.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3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4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¿Preguntas?</a:t>
            </a:r>
            <a:endParaRPr lang="es-AR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714179" y="2641601"/>
            <a:ext cx="5558971" cy="179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6000" dirty="0"/>
              <a:t>¡</a:t>
            </a:r>
            <a:r>
              <a:rPr lang="es-AR" sz="6000" dirty="0" smtClean="0"/>
              <a:t>Muchas gracias!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6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Set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171074"/>
            <a:ext cx="10018713" cy="511743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3 estructuras, subdivididas en 30 sesiones.</a:t>
            </a:r>
          </a:p>
          <a:p>
            <a:r>
              <a:rPr lang="es-AR" dirty="0" err="1" smtClean="0"/>
              <a:t>dataBEH</a:t>
            </a:r>
            <a:r>
              <a:rPr lang="es-AR" dirty="0" smtClean="0"/>
              <a:t>: 4 vectores para cada sesión. Cada vector asociado a una respuesta. Contienen que trials corresponden a cada respuesta.</a:t>
            </a:r>
          </a:p>
          <a:p>
            <a:r>
              <a:rPr lang="es-AR" dirty="0" smtClean="0"/>
              <a:t>PONER EJEMPLO GRAFICO</a:t>
            </a:r>
          </a:p>
          <a:p>
            <a:r>
              <a:rPr lang="es-AR" dirty="0" err="1" smtClean="0"/>
              <a:t>dataVTA</a:t>
            </a:r>
            <a:r>
              <a:rPr lang="es-AR" dirty="0" smtClean="0"/>
              <a:t> y </a:t>
            </a:r>
            <a:r>
              <a:rPr lang="es-AR" dirty="0" err="1" smtClean="0"/>
              <a:t>dataPFC</a:t>
            </a:r>
            <a:r>
              <a:rPr lang="es-AR" dirty="0" smtClean="0"/>
              <a:t>: una o mas matrices (una por neurona registrada) para cada sesión. Trials como filas, tiempo como columnas. 0 o 1 indicando si en ese momento para ese trial hubo un </a:t>
            </a:r>
            <a:r>
              <a:rPr lang="es-AR" dirty="0" err="1" smtClean="0"/>
              <a:t>spike</a:t>
            </a:r>
            <a:r>
              <a:rPr lang="es-AR" dirty="0" smtClean="0"/>
              <a:t>.</a:t>
            </a:r>
          </a:p>
          <a:p>
            <a:r>
              <a:rPr lang="es-AR" dirty="0" smtClean="0"/>
              <a:t>PONER EJEMPLO GRAFICO</a:t>
            </a:r>
          </a:p>
          <a:p>
            <a:r>
              <a:rPr lang="es-AR" dirty="0" smtClean="0"/>
              <a:t>Distribución de los datos muy despareja (ratas previamente entrenadas):</a:t>
            </a:r>
          </a:p>
          <a:p>
            <a:pPr lvl="1"/>
            <a:r>
              <a:rPr lang="es-AR" dirty="0"/>
              <a:t>GOc: 3169</a:t>
            </a:r>
            <a:endParaRPr lang="es-AR" dirty="0" smtClean="0"/>
          </a:p>
          <a:p>
            <a:pPr lvl="1"/>
            <a:r>
              <a:rPr lang="es-AR" dirty="0"/>
              <a:t>GOi: 367</a:t>
            </a:r>
          </a:p>
          <a:p>
            <a:pPr lvl="1"/>
            <a:r>
              <a:rPr lang="es-AR" dirty="0"/>
              <a:t>NOGOc: 2701</a:t>
            </a:r>
          </a:p>
          <a:p>
            <a:pPr lvl="1"/>
            <a:r>
              <a:rPr lang="es-AR" dirty="0"/>
              <a:t>NOGOi: 686</a:t>
            </a:r>
          </a:p>
        </p:txBody>
      </p:sp>
    </p:spTree>
    <p:extLst>
      <p:ext uri="{BB962C8B-B14F-4D97-AF65-F5344CB8AC3E}">
        <p14:creationId xmlns:p14="http://schemas.microsoft.com/office/powerpoint/2010/main" val="942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8481" y="1088572"/>
            <a:ext cx="10018713" cy="4891314"/>
          </a:xfrm>
        </p:spPr>
        <p:txBody>
          <a:bodyPr>
            <a:normAutofit/>
          </a:bodyPr>
          <a:lstStyle/>
          <a:p>
            <a:r>
              <a:rPr lang="es-AR" dirty="0" smtClean="0"/>
              <a:t>Muchos datos, muchas opciones.</a:t>
            </a:r>
          </a:p>
          <a:p>
            <a:r>
              <a:rPr lang="es-AR" dirty="0" smtClean="0"/>
              <a:t>¿Cómo saber si hay información? ¿Qué determina que haya información?</a:t>
            </a:r>
          </a:p>
          <a:p>
            <a:r>
              <a:rPr lang="es-AR" dirty="0" smtClean="0"/>
              <a:t>¿Análisis a simple vista? </a:t>
            </a:r>
            <a:r>
              <a:rPr lang="es-AR" dirty="0"/>
              <a:t>¿</a:t>
            </a:r>
            <a:r>
              <a:rPr lang="es-AR" dirty="0" smtClean="0"/>
              <a:t>Correlaciones? ¿Minería?</a:t>
            </a:r>
          </a:p>
          <a:p>
            <a:r>
              <a:rPr lang="es-AR" dirty="0" smtClean="0"/>
              <a:t>¿Completitud? ¿Integridad?</a:t>
            </a:r>
          </a:p>
          <a:p>
            <a:r>
              <a:rPr lang="es-AR" dirty="0"/>
              <a:t>¡</a:t>
            </a:r>
            <a:r>
              <a:rPr lang="es-AR" dirty="0" smtClean="0"/>
              <a:t>Entender el dominio!</a:t>
            </a:r>
          </a:p>
          <a:p>
            <a:r>
              <a:rPr lang="es-AR" dirty="0" err="1" smtClean="0"/>
              <a:t>Features</a:t>
            </a:r>
            <a:r>
              <a:rPr lang="es-AR" dirty="0" smtClean="0"/>
              <a:t>: ¿Cuáles? ¿De donde se obtienen? </a:t>
            </a:r>
          </a:p>
          <a:p>
            <a:r>
              <a:rPr lang="es-AR" dirty="0" smtClean="0"/>
              <a:t>Que se tiene: (a) Potenciales de acción de 2 áreas; (b) Respuestas de las ratas.</a:t>
            </a:r>
          </a:p>
          <a:p>
            <a:r>
              <a:rPr lang="es-AR" dirty="0" smtClean="0"/>
              <a:t> Si se demuestra que de (a) se puede obtener (b), se demuestra que en (a) hay información sobre (b). ¡Esto es lo que se quiere probar!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8481" y="1088572"/>
            <a:ext cx="10018713" cy="489131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Posible solución: Lograr entrenar algo o alguien que, dado los potenciales de acción para un ensayo cualquiera, indique si la rata sacó o no la lengua.</a:t>
            </a:r>
          </a:p>
          <a:p>
            <a:r>
              <a:rPr lang="es-AR" dirty="0" smtClean="0"/>
              <a:t>PONER </a:t>
            </a:r>
            <a:r>
              <a:rPr lang="es-AR" dirty="0"/>
              <a:t>EJEMPLO </a:t>
            </a:r>
            <a:r>
              <a:rPr lang="es-AR" dirty="0" smtClean="0"/>
              <a:t>GRAFICO (</a:t>
            </a:r>
            <a:r>
              <a:rPr lang="es-AR" dirty="0" err="1" smtClean="0"/>
              <a:t>diapo</a:t>
            </a:r>
            <a:r>
              <a:rPr lang="es-AR" dirty="0" smtClean="0"/>
              <a:t> Set de Datos)</a:t>
            </a:r>
          </a:p>
          <a:p>
            <a:r>
              <a:rPr lang="es-AR" dirty="0" smtClean="0"/>
              <a:t>Difícil o imposible para el humano.</a:t>
            </a:r>
          </a:p>
          <a:p>
            <a:r>
              <a:rPr lang="es-AR" dirty="0" smtClean="0"/>
              <a:t>Probar con Machine </a:t>
            </a:r>
            <a:r>
              <a:rPr lang="es-AR" dirty="0" err="1" smtClean="0"/>
              <a:t>Learning</a:t>
            </a:r>
            <a:r>
              <a:rPr lang="es-AR" dirty="0" smtClean="0"/>
              <a:t>.</a:t>
            </a:r>
          </a:p>
          <a:p>
            <a:r>
              <a:rPr lang="es-AR" dirty="0" smtClean="0"/>
              <a:t>Para usar un método de aprendizaje automático, se sigue el siguiente esquema.</a:t>
            </a:r>
          </a:p>
          <a:p>
            <a:r>
              <a:rPr lang="es-AR" dirty="0" smtClean="0"/>
              <a:t>Hacer dibujo, Entrada ==FE&gt; </a:t>
            </a:r>
            <a:r>
              <a:rPr lang="es-AR" dirty="0" err="1" smtClean="0"/>
              <a:t>Features</a:t>
            </a:r>
            <a:r>
              <a:rPr lang="es-AR" dirty="0"/>
              <a:t> </a:t>
            </a:r>
            <a:r>
              <a:rPr lang="es-AR" dirty="0" smtClean="0"/>
              <a:t>==Clasificador&gt; Salida(Clase)  </a:t>
            </a:r>
            <a:endParaRPr lang="es-AR" dirty="0"/>
          </a:p>
          <a:p>
            <a:r>
              <a:rPr lang="es-AR" dirty="0" smtClean="0"/>
              <a:t>La entrada (los potenciales de acción) y la salida (la respuesta del animal) ya se tienen.</a:t>
            </a:r>
          </a:p>
          <a:p>
            <a:r>
              <a:rPr lang="es-AR" dirty="0" smtClean="0"/>
              <a:t>2 cosas por definir: Los </a:t>
            </a:r>
            <a:r>
              <a:rPr lang="es-AR" dirty="0" err="1" smtClean="0"/>
              <a:t>Features</a:t>
            </a:r>
            <a:r>
              <a:rPr lang="es-AR" dirty="0" smtClean="0"/>
              <a:t> y el clasificador.</a:t>
            </a:r>
          </a:p>
        </p:txBody>
      </p:sp>
    </p:spTree>
    <p:extLst>
      <p:ext uri="{BB962C8B-B14F-4D97-AF65-F5344CB8AC3E}">
        <p14:creationId xmlns:p14="http://schemas.microsoft.com/office/powerpoint/2010/main" val="1005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6799</TotalTime>
  <Words>3302</Words>
  <Application>Microsoft Office PowerPoint</Application>
  <PresentationFormat>Panorámica</PresentationFormat>
  <Paragraphs>313</Paragraphs>
  <Slides>69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Corbel</vt:lpstr>
      <vt:lpstr>Wingdings</vt:lpstr>
      <vt:lpstr>Wingdings 2</vt:lpstr>
      <vt:lpstr>HDOfficeLightV0</vt:lpstr>
      <vt:lpstr>Parallax</vt:lpstr>
      <vt:lpstr>Métodos de Aprendizaje Automático para decodificar información contenida en potenciales de acción neuronales</vt:lpstr>
      <vt:lpstr>Motivación</vt:lpstr>
      <vt:lpstr>Introducción</vt:lpstr>
      <vt:lpstr>Introducción</vt:lpstr>
      <vt:lpstr>Objetivo primario</vt:lpstr>
      <vt:lpstr>Obtención de los datos</vt:lpstr>
      <vt:lpstr>Set de datos</vt:lpstr>
      <vt:lpstr>¿Que hacer?</vt:lpstr>
      <vt:lpstr>¿Que hacer?</vt:lpstr>
      <vt:lpstr>Métodos del Clasificación</vt:lpstr>
      <vt:lpstr>Discriminante Lineal</vt:lpstr>
      <vt:lpstr>Ejemplo</vt:lpstr>
      <vt:lpstr>Bayes Naive</vt:lpstr>
      <vt:lpstr>Ejemplo</vt:lpstr>
      <vt:lpstr>Support Vector Machine</vt:lpstr>
      <vt:lpstr>Ejemplo</vt:lpstr>
      <vt:lpstr>Random Forest</vt:lpstr>
      <vt:lpstr>Ejemplo</vt:lpstr>
      <vt:lpstr>Uso de los clasificadores</vt:lpstr>
      <vt:lpstr>Análisis</vt:lpstr>
      <vt:lpstr>Análisis de neurona única</vt:lpstr>
      <vt:lpstr>Análisis de neurona única</vt:lpstr>
      <vt:lpstr>Análisis de neurona única</vt:lpstr>
      <vt:lpstr>Análisis de neurona única</vt:lpstr>
      <vt:lpstr>Análisis de neurona única</vt:lpstr>
      <vt:lpstr>Análisis poblacional</vt:lpstr>
      <vt:lpstr>Análisis poblacional</vt:lpstr>
      <vt:lpstr>Análisis poblacional</vt:lpstr>
      <vt:lpstr>Análisis poblacional</vt:lpstr>
      <vt:lpstr>Análisis por ventanas</vt:lpstr>
      <vt:lpstr>Análisis por ventanas</vt:lpstr>
      <vt:lpstr>Análisis por ventanas</vt:lpstr>
      <vt:lpstr>Objetivos (panorama mas claro)</vt:lpstr>
      <vt:lpstr>Variabilidad</vt:lpstr>
      <vt:lpstr>Variabilidad (VTA)</vt:lpstr>
      <vt:lpstr>Variabilidad (VTA)</vt:lpstr>
      <vt:lpstr>Variabilidad (VTA)</vt:lpstr>
      <vt:lpstr>Variabilidad (PFC)</vt:lpstr>
      <vt:lpstr>Variabilidad (PFC)</vt:lpstr>
      <vt:lpstr>Variabilidad (PFC)</vt:lpstr>
      <vt:lpstr>Variabilidad (PFC)</vt:lpstr>
      <vt:lpstr>Variabilidad (conclusiones)</vt:lpstr>
      <vt:lpstr>Objetivos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 (conclusiones)</vt:lpstr>
      <vt:lpstr>Objetivos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 (Conclusiones)</vt:lpstr>
      <vt:lpstr>Objetivos</vt:lpstr>
      <vt:lpstr>Predicción del comportamiento</vt:lpstr>
      <vt:lpstr>Predicción del comportamiento</vt:lpstr>
      <vt:lpstr>Predicción del comportamiento</vt:lpstr>
      <vt:lpstr>Predicción del comportamiento (conclusiones)</vt:lpstr>
      <vt:lpstr>Objetivos</vt:lpstr>
      <vt:lpstr>Resumiendo</vt:lpstr>
      <vt:lpstr>Conclusiones</vt:lpstr>
      <vt:lpstr>Conclusiones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NeoZero</dc:creator>
  <cp:lastModifiedBy>NeoZero</cp:lastModifiedBy>
  <cp:revision>136</cp:revision>
  <dcterms:created xsi:type="dcterms:W3CDTF">2015-10-19T23:02:35Z</dcterms:created>
  <dcterms:modified xsi:type="dcterms:W3CDTF">2015-10-28T02:54:41Z</dcterms:modified>
</cp:coreProperties>
</file>