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notesMasterIdLst>
    <p:notesMasterId r:id="rId72"/>
  </p:notesMasterIdLst>
  <p:sldIdLst>
    <p:sldId id="256" r:id="rId2"/>
    <p:sldId id="333" r:id="rId3"/>
    <p:sldId id="258" r:id="rId4"/>
    <p:sldId id="271" r:id="rId5"/>
    <p:sldId id="276" r:id="rId6"/>
    <p:sldId id="272" r:id="rId7"/>
    <p:sldId id="274" r:id="rId8"/>
    <p:sldId id="275" r:id="rId9"/>
    <p:sldId id="262" r:id="rId10"/>
    <p:sldId id="260" r:id="rId11"/>
    <p:sldId id="261" r:id="rId12"/>
    <p:sldId id="263" r:id="rId13"/>
    <p:sldId id="330" r:id="rId14"/>
    <p:sldId id="265" r:id="rId15"/>
    <p:sldId id="329" r:id="rId16"/>
    <p:sldId id="269" r:id="rId17"/>
    <p:sldId id="331" r:id="rId18"/>
    <p:sldId id="278" r:id="rId19"/>
    <p:sldId id="277" r:id="rId20"/>
    <p:sldId id="273" r:id="rId21"/>
    <p:sldId id="279" r:id="rId22"/>
    <p:sldId id="281" r:id="rId23"/>
    <p:sldId id="282" r:id="rId24"/>
    <p:sldId id="280" r:id="rId25"/>
    <p:sldId id="332" r:id="rId26"/>
    <p:sldId id="283" r:id="rId27"/>
    <p:sldId id="284" r:id="rId28"/>
    <p:sldId id="286" r:id="rId29"/>
    <p:sldId id="287" r:id="rId30"/>
    <p:sldId id="288" r:id="rId31"/>
    <p:sldId id="289" r:id="rId32"/>
    <p:sldId id="290" r:id="rId33"/>
    <p:sldId id="268" r:id="rId34"/>
    <p:sldId id="291" r:id="rId35"/>
    <p:sldId id="292" r:id="rId36"/>
    <p:sldId id="294" r:id="rId37"/>
    <p:sldId id="293" r:id="rId38"/>
    <p:sldId id="295" r:id="rId39"/>
    <p:sldId id="296" r:id="rId40"/>
    <p:sldId id="298" r:id="rId41"/>
    <p:sldId id="297" r:id="rId42"/>
    <p:sldId id="300" r:id="rId43"/>
    <p:sldId id="299" r:id="rId44"/>
    <p:sldId id="301" r:id="rId45"/>
    <p:sldId id="302" r:id="rId46"/>
    <p:sldId id="303" r:id="rId47"/>
    <p:sldId id="304" r:id="rId48"/>
    <p:sldId id="305" r:id="rId49"/>
    <p:sldId id="306" r:id="rId50"/>
    <p:sldId id="307" r:id="rId51"/>
    <p:sldId id="308" r:id="rId52"/>
    <p:sldId id="309" r:id="rId53"/>
    <p:sldId id="310"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7" r:id="rId69"/>
    <p:sldId id="328" r:id="rId70"/>
    <p:sldId id="334" r:id="rId71"/>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ción" id="{71F4AA46-27AD-44E6-8520-734FD2E3DBCB}">
          <p14:sldIdLst>
            <p14:sldId id="256"/>
          </p14:sldIdLst>
        </p14:section>
        <p14:section name="Motivación" id="{6D26FD1E-8D62-48B4-B40D-288ED046A739}">
          <p14:sldIdLst>
            <p14:sldId id="333"/>
          </p14:sldIdLst>
        </p14:section>
        <p14:section name="Introducción" id="{498691F2-E48B-4CD8-A2F1-CAF572D48F59}">
          <p14:sldIdLst>
            <p14:sldId id="258"/>
            <p14:sldId id="271"/>
            <p14:sldId id="276"/>
          </p14:sldIdLst>
        </p14:section>
        <p14:section name="Set de datos" id="{58C812F3-A79D-4874-9CAD-CF32C25ADA6F}">
          <p14:sldIdLst>
            <p14:sldId id="272"/>
            <p14:sldId id="274"/>
            <p14:sldId id="275"/>
          </p14:sldIdLst>
        </p14:section>
        <p14:section name="Metodos de Clasificación" id="{3C7884F3-E6F8-45AA-95C2-CC5EC3AADD7B}">
          <p14:sldIdLst>
            <p14:sldId id="262"/>
            <p14:sldId id="260"/>
            <p14:sldId id="261"/>
            <p14:sldId id="263"/>
            <p14:sldId id="330"/>
            <p14:sldId id="265"/>
            <p14:sldId id="329"/>
            <p14:sldId id="269"/>
            <p14:sldId id="331"/>
          </p14:sldIdLst>
        </p14:section>
        <p14:section name="Entrenamiento y Clasificación" id="{30F7E377-B643-4E6C-AEA0-EECEDA25B6AC}">
          <p14:sldIdLst>
            <p14:sldId id="278"/>
          </p14:sldIdLst>
        </p14:section>
        <p14:section name="Análisis" id="{1C69889F-EDF4-4A74-8BBA-D7F7E55B9986}">
          <p14:sldIdLst>
            <p14:sldId id="277"/>
            <p14:sldId id="273"/>
            <p14:sldId id="279"/>
            <p14:sldId id="281"/>
            <p14:sldId id="282"/>
            <p14:sldId id="280"/>
            <p14:sldId id="332"/>
            <p14:sldId id="283"/>
            <p14:sldId id="284"/>
            <p14:sldId id="286"/>
            <p14:sldId id="287"/>
          </p14:sldIdLst>
        </p14:section>
        <p14:section name="Resultados (Ventanas)" id="{C6583F4C-D140-4C65-AAFE-DE545E1C80F5}">
          <p14:sldIdLst>
            <p14:sldId id="288"/>
            <p14:sldId id="289"/>
            <p14:sldId id="290"/>
            <p14:sldId id="268"/>
          </p14:sldIdLst>
        </p14:section>
        <p14:section name="Resultados (Variabilidad)" id="{BDF6EEC0-B1AA-42E2-8E16-914C287182BE}">
          <p14:sldIdLst>
            <p14:sldId id="291"/>
            <p14:sldId id="292"/>
            <p14:sldId id="294"/>
            <p14:sldId id="293"/>
            <p14:sldId id="295"/>
            <p14:sldId id="296"/>
            <p14:sldId id="298"/>
            <p14:sldId id="297"/>
            <p14:sldId id="300"/>
            <p14:sldId id="299"/>
          </p14:sldIdLst>
        </p14:section>
        <p14:section name="Resultados (Tamaño)" id="{CB6576D3-5051-4F19-BE63-2E43730BF4DD}">
          <p14:sldIdLst>
            <p14:sldId id="301"/>
            <p14:sldId id="302"/>
            <p14:sldId id="303"/>
            <p14:sldId id="304"/>
            <p14:sldId id="305"/>
            <p14:sldId id="306"/>
            <p14:sldId id="307"/>
            <p14:sldId id="308"/>
            <p14:sldId id="309"/>
            <p14:sldId id="310"/>
            <p14:sldId id="312"/>
            <p14:sldId id="313"/>
          </p14:sldIdLst>
        </p14:section>
        <p14:section name="Resultados (Longitud)" id="{6AEED21E-3A83-4A8B-BB8A-7B84036EAC31}">
          <p14:sldIdLst>
            <p14:sldId id="314"/>
            <p14:sldId id="315"/>
            <p14:sldId id="316"/>
            <p14:sldId id="317"/>
            <p14:sldId id="318"/>
          </p14:sldIdLst>
        </p14:section>
        <p14:section name="Resultados (Comportamiento)" id="{958ECA53-D6F3-43FF-AE24-EB63ECD20061}">
          <p14:sldIdLst>
            <p14:sldId id="319"/>
            <p14:sldId id="320"/>
            <p14:sldId id="321"/>
            <p14:sldId id="322"/>
            <p14:sldId id="323"/>
          </p14:sldIdLst>
        </p14:section>
        <p14:section name="Conclusiones" id="{63B4B00C-E901-4BDB-8AC0-EB564B4793C3}">
          <p14:sldIdLst>
            <p14:sldId id="324"/>
            <p14:sldId id="325"/>
            <p14:sldId id="327"/>
            <p14:sldId id="328"/>
            <p14:sldId id="33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58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26" autoAdjust="0"/>
    <p:restoredTop sz="82790" autoAdjust="0"/>
  </p:normalViewPr>
  <p:slideViewPr>
    <p:cSldViewPr snapToGrid="0">
      <p:cViewPr varScale="1">
        <p:scale>
          <a:sx n="61" d="100"/>
          <a:sy n="61" d="100"/>
        </p:scale>
        <p:origin x="276" y="66"/>
      </p:cViewPr>
      <p:guideLst/>
    </p:cSldViewPr>
  </p:slideViewPr>
  <p:notesTextViewPr>
    <p:cViewPr>
      <p:scale>
        <a:sx n="1" d="1"/>
        <a:sy n="1" d="1"/>
      </p:scale>
      <p:origin x="0" y="-618"/>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01894B-F351-40E9-A176-695E66695977}" type="datetimeFigureOut">
              <a:rPr lang="es-AR" smtClean="0"/>
              <a:t>10/11/2015</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B5E7E2-4D05-4641-B8A6-ABD23A001A75}" type="slidenum">
              <a:rPr lang="es-AR" smtClean="0"/>
              <a:t>‹Nº›</a:t>
            </a:fld>
            <a:endParaRPr lang="es-AR"/>
          </a:p>
        </p:txBody>
      </p:sp>
    </p:spTree>
    <p:extLst>
      <p:ext uri="{BB962C8B-B14F-4D97-AF65-F5344CB8AC3E}">
        <p14:creationId xmlns:p14="http://schemas.microsoft.com/office/powerpoint/2010/main" val="715445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s.wikipedia.org/w/index.php?title=Sistema_de_recompensa&amp;action=edit&amp;redlink=1"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es.wikipedia.org/wiki/Cognici%C3%B3n" TargetMode="External"/><Relationship Id="rId4" Type="http://schemas.openxmlformats.org/officeDocument/2006/relationships/hyperlink" Target="https://es.wikipedia.org/wiki/Motivaci%C3%B3n"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Trabajar con potenciales de acción obtenidos del cerebro de animales.</a:t>
            </a:r>
          </a:p>
          <a:p>
            <a:endParaRPr lang="es-AR" dirty="0" smtClean="0"/>
          </a:p>
          <a:p>
            <a:r>
              <a:rPr lang="es-AR" dirty="0" smtClean="0"/>
              <a:t>Utilizar Machine Learning para colaborar al campo de la neurociencia.</a:t>
            </a:r>
          </a:p>
          <a:p>
            <a:endParaRPr lang="es-AR" dirty="0" smtClean="0"/>
          </a:p>
          <a:p>
            <a:r>
              <a:rPr lang="es-AR" dirty="0" smtClean="0"/>
              <a:t>Aprender como procesar series de datos neuronales a través de la minería de datos para extraer información de los mismos.</a:t>
            </a:r>
          </a:p>
          <a:p>
            <a:endParaRPr lang="es-AR" dirty="0" smtClean="0"/>
          </a:p>
          <a:p>
            <a:r>
              <a:rPr lang="es-AR" dirty="0" smtClean="0"/>
              <a:t>Poder aportar un granito de arena en la búsqueda de la comprensión de la máquina mas importante y compleja de este mundo.</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2</a:t>
            </a:fld>
            <a:endParaRPr lang="es-AR"/>
          </a:p>
        </p:txBody>
      </p:sp>
    </p:spTree>
    <p:extLst>
      <p:ext uri="{BB962C8B-B14F-4D97-AF65-F5344CB8AC3E}">
        <p14:creationId xmlns:p14="http://schemas.microsoft.com/office/powerpoint/2010/main" val="689390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Se basa en la idea de proyectar los datos en un espacio dimensional mayor, con el fin de encontrar un hiperplano que permita separar las clases. </a:t>
            </a:r>
          </a:p>
          <a:p>
            <a:endParaRPr lang="es-AR" dirty="0" smtClean="0"/>
          </a:p>
          <a:p>
            <a:r>
              <a:rPr lang="es-AR" dirty="0" smtClean="0"/>
              <a:t>Se utilizan funciones de </a:t>
            </a:r>
            <a:r>
              <a:rPr lang="es-AR" dirty="0" err="1" smtClean="0"/>
              <a:t>Kernel</a:t>
            </a:r>
            <a:r>
              <a:rPr lang="es-AR" dirty="0" smtClean="0"/>
              <a:t> para proyectar los datos en forma computacionalmente poco costosa.</a:t>
            </a:r>
          </a:p>
          <a:p>
            <a:endParaRPr lang="es-AR" dirty="0" smtClean="0"/>
          </a:p>
          <a:p>
            <a:r>
              <a:rPr lang="es-AR" dirty="0" smtClean="0"/>
              <a:t>Se busca un margen m que maximice el espacio entre las clases. Los vectores que se encuentran a distancia m del hiperplano son llamados </a:t>
            </a:r>
            <a:r>
              <a:rPr lang="es-AR" dirty="0" err="1" smtClean="0"/>
              <a:t>support</a:t>
            </a:r>
            <a:r>
              <a:rPr lang="es-AR" dirty="0" smtClean="0"/>
              <a:t> </a:t>
            </a:r>
            <a:r>
              <a:rPr lang="es-AR" dirty="0" err="1" smtClean="0"/>
              <a:t>vectors</a:t>
            </a:r>
            <a:r>
              <a:rPr lang="es-AR" dirty="0" smtClean="0"/>
              <a:t> (vectores de soporte).</a:t>
            </a:r>
          </a:p>
          <a:p>
            <a:endParaRPr lang="es-AR" dirty="0" smtClean="0"/>
          </a:p>
          <a:p>
            <a:r>
              <a:rPr lang="es-AR" dirty="0" smtClean="0"/>
              <a:t>Estos márgenes se conocen como “</a:t>
            </a:r>
            <a:r>
              <a:rPr lang="es-AR" dirty="0" err="1" smtClean="0"/>
              <a:t>soft</a:t>
            </a:r>
            <a:r>
              <a:rPr lang="es-AR" dirty="0" smtClean="0"/>
              <a:t> </a:t>
            </a:r>
            <a:r>
              <a:rPr lang="es-AR" dirty="0" err="1" smtClean="0"/>
              <a:t>margin</a:t>
            </a:r>
            <a:r>
              <a:rPr lang="es-AR" dirty="0" smtClean="0"/>
              <a:t>” dado que son “relajados” (</a:t>
            </a:r>
            <a:r>
              <a:rPr lang="es-AR" u="sng" dirty="0" smtClean="0"/>
              <a:t>permiten errores</a:t>
            </a:r>
            <a:r>
              <a:rPr lang="es-AR" dirty="0" smtClean="0"/>
              <a:t>).</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14</a:t>
            </a:fld>
            <a:endParaRPr lang="es-AR"/>
          </a:p>
        </p:txBody>
      </p:sp>
    </p:spTree>
    <p:extLst>
      <p:ext uri="{BB962C8B-B14F-4D97-AF65-F5344CB8AC3E}">
        <p14:creationId xmlns:p14="http://schemas.microsoft.com/office/powerpoint/2010/main" val="3601097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Se entrena cada árbol con un subconjunto de los datos tomados en forma aleatoria con la misma distribución cada uno. Cada árbol se entrena con una muestra también aleatoria del total de las variables.</a:t>
            </a:r>
          </a:p>
          <a:p>
            <a:endParaRPr lang="es-AR" dirty="0" smtClean="0"/>
          </a:p>
          <a:p>
            <a:r>
              <a:rPr lang="es-AR" dirty="0" smtClean="0"/>
              <a:t>Arboles de decisión =&gt; predictores sin sesgo, pero con alta varianza =&gt; ocurre lo que se llama overfitting, se sobreentrena </a:t>
            </a:r>
            <a:r>
              <a:rPr lang="es-AR" baseline="0" dirty="0" smtClean="0"/>
              <a:t>el modelo, pierde capacidad de generalización. Muy sensible al </a:t>
            </a:r>
            <a:r>
              <a:rPr lang="es-AR" dirty="0" smtClean="0"/>
              <a:t>ruido en</a:t>
            </a:r>
            <a:r>
              <a:rPr lang="es-AR" baseline="0" dirty="0" smtClean="0"/>
              <a:t> los datos</a:t>
            </a:r>
            <a:r>
              <a:rPr lang="es-AR" dirty="0" smtClean="0"/>
              <a:t>) </a:t>
            </a:r>
          </a:p>
          <a:p>
            <a:endParaRPr lang="es-AR" dirty="0" smtClean="0"/>
          </a:p>
          <a:p>
            <a:r>
              <a:rPr lang="es-AR" dirty="0" smtClean="0"/>
              <a:t>Se promedian las salidas para reducir la varianza (</a:t>
            </a:r>
            <a:r>
              <a:rPr lang="es-AR" dirty="0" err="1" smtClean="0"/>
              <a:t>bagging</a:t>
            </a:r>
            <a:r>
              <a:rPr lang="es-AR" dirty="0" smtClean="0"/>
              <a:t>). Sistema de votos.</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16</a:t>
            </a:fld>
            <a:endParaRPr lang="es-AR"/>
          </a:p>
        </p:txBody>
      </p:sp>
    </p:spTree>
    <p:extLst>
      <p:ext uri="{BB962C8B-B14F-4D97-AF65-F5344CB8AC3E}">
        <p14:creationId xmlns:p14="http://schemas.microsoft.com/office/powerpoint/2010/main" val="2091817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17</a:t>
            </a:fld>
            <a:endParaRPr lang="es-AR"/>
          </a:p>
        </p:txBody>
      </p:sp>
    </p:spTree>
    <p:extLst>
      <p:ext uri="{BB962C8B-B14F-4D97-AF65-F5344CB8AC3E}">
        <p14:creationId xmlns:p14="http://schemas.microsoft.com/office/powerpoint/2010/main" val="1257066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Diferentes opciones: </a:t>
            </a:r>
          </a:p>
          <a:p>
            <a:pPr marL="685800" lvl="1" indent="-228600">
              <a:buAutoNum type="alphaUcParenR"/>
            </a:pPr>
            <a:r>
              <a:rPr lang="es-AR" dirty="0" smtClean="0"/>
              <a:t>Cada milisegundo es importante:</a:t>
            </a:r>
            <a:br>
              <a:rPr lang="es-AR" dirty="0" smtClean="0"/>
            </a:br>
            <a:r>
              <a:rPr lang="es-AR" dirty="0" smtClean="0"/>
              <a:t>1 milisegundo =&gt; 1 feature.</a:t>
            </a:r>
          </a:p>
          <a:p>
            <a:pPr marL="685800" lvl="1" indent="-228600">
              <a:buAutoNum type="alphaUcParenR"/>
            </a:pPr>
            <a:endParaRPr lang="es-AR" dirty="0" smtClean="0"/>
          </a:p>
          <a:p>
            <a:pPr lvl="1"/>
            <a:r>
              <a:rPr lang="es-AR" dirty="0" smtClean="0"/>
              <a:t>B) Lo importante es cuanto disparó la neurona en todo ese ensayo:</a:t>
            </a:r>
            <a:br>
              <a:rPr lang="es-AR" dirty="0" smtClean="0"/>
            </a:br>
            <a:r>
              <a:rPr lang="es-AR" dirty="0" smtClean="0"/>
              <a:t>suma de todos los spikes =&gt; 1 feature</a:t>
            </a:r>
          </a:p>
          <a:p>
            <a:pPr lvl="1"/>
            <a:endParaRPr lang="es-AR" dirty="0" smtClean="0"/>
          </a:p>
          <a:p>
            <a:pPr lvl="1"/>
            <a:r>
              <a:rPr lang="es-AR" dirty="0" smtClean="0"/>
              <a:t>C) Muchas otras opciones, las cuales no fueron mencionadas en la Tesis, debido a que no condujeron a ningún resultado interesante.</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20</a:t>
            </a:fld>
            <a:endParaRPr lang="es-AR"/>
          </a:p>
        </p:txBody>
      </p:sp>
    </p:spTree>
    <p:extLst>
      <p:ext uri="{BB962C8B-B14F-4D97-AF65-F5344CB8AC3E}">
        <p14:creationId xmlns:p14="http://schemas.microsoft.com/office/powerpoint/2010/main" val="588128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Problema 1: Pocos casos de GOi y NOGOi en comparación con GOc y NOGOc. </a:t>
            </a:r>
          </a:p>
          <a:p>
            <a:endParaRPr lang="es-AR" dirty="0" smtClean="0"/>
          </a:p>
          <a:p>
            <a:r>
              <a:rPr lang="es-AR" dirty="0" smtClean="0"/>
              <a:t>Problema 2: Clasificación entre 4 clases es mas difícil que entre 2 (no solamente es mas difícil la clasificación, sino también la interpretación de los resultados).</a:t>
            </a:r>
          </a:p>
          <a:p>
            <a:endParaRPr lang="es-AR" dirty="0" smtClean="0"/>
          </a:p>
          <a:p>
            <a:r>
              <a:rPr lang="es-AR" dirty="0" smtClean="0"/>
              <a:t>Solución: utilizar trials solo de las clases GOc y NOGOc =&gt; Lo que se busca es ver si hay relación entre la tarea de discriminación y los potenciales de acción, es lógico analizar los casos en los que la rata eligió correctamente.</a:t>
            </a:r>
          </a:p>
          <a:p>
            <a:r>
              <a:rPr lang="es-AR" dirty="0" smtClean="0"/>
              <a:t>Se utilizó LDA para tratar de separar las clases GOc y NOGOc.</a:t>
            </a:r>
          </a:p>
          <a:p>
            <a:endParaRPr lang="es-AR" dirty="0" smtClean="0"/>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21</a:t>
            </a:fld>
            <a:endParaRPr lang="es-AR"/>
          </a:p>
        </p:txBody>
      </p:sp>
    </p:spTree>
    <p:extLst>
      <p:ext uri="{BB962C8B-B14F-4D97-AF65-F5344CB8AC3E}">
        <p14:creationId xmlns:p14="http://schemas.microsoft.com/office/powerpoint/2010/main" val="1306899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Marcador de notas 2"/>
              <p:cNvSpPr>
                <a:spLocks noGrp="1"/>
              </p:cNvSpPr>
              <p:nvPr>
                <p:ph type="body" idx="1"/>
              </p:nvPr>
            </p:nvSpPr>
            <p:spPr/>
            <p:txBody>
              <a:bodyPr/>
              <a:lstStyle/>
              <a:p>
                <a:r>
                  <a:rPr lang="es-AR" dirty="0" smtClean="0"/>
                  <a:t>Para </a:t>
                </a:r>
                <a:r>
                  <a:rPr lang="es-AR" dirty="0"/>
                  <a:t>el set de neuronas VTA:</a:t>
                </a:r>
              </a:p>
              <a:p>
                <a:pPr lvl="1"/>
                <a:r>
                  <a:rPr lang="es-AR" dirty="0"/>
                  <a:t>Utilizando la opción A, la performance obtenida fue de </a:t>
                </a:r>
                <a14:m>
                  <m:oMath xmlns:m="http://schemas.openxmlformats.org/officeDocument/2006/math">
                    <m:r>
                      <a:rPr lang="es-AR" i="1">
                        <a:latin typeface="Cambria Math" panose="02040503050406030204" pitchFamily="18" charset="0"/>
                      </a:rPr>
                      <m:t>0,5354</m:t>
                    </m:r>
                    <m:r>
                      <a:rPr lang="el-GR" i="1">
                        <a:latin typeface="Cambria Math" panose="02040503050406030204" pitchFamily="18" charset="0"/>
                      </a:rPr>
                      <m:t>±</m:t>
                    </m:r>
                    <m:r>
                      <a:rPr lang="es-AR" i="1">
                        <a:latin typeface="Cambria Math" panose="02040503050406030204" pitchFamily="18" charset="0"/>
                      </a:rPr>
                      <m:t>0,0956</m:t>
                    </m:r>
                  </m:oMath>
                </a14:m>
                <a:endParaRPr lang="es-AR" dirty="0"/>
              </a:p>
              <a:p>
                <a:pPr lvl="1"/>
                <a:r>
                  <a:rPr lang="es-AR" dirty="0"/>
                  <a:t>Utilizando la opción B, la performance fue de  </a:t>
                </a:r>
                <a14:m>
                  <m:oMath xmlns:m="http://schemas.openxmlformats.org/officeDocument/2006/math">
                    <m:r>
                      <a:rPr lang="es-AR" i="1">
                        <a:latin typeface="Cambria Math" panose="02040503050406030204" pitchFamily="18" charset="0"/>
                      </a:rPr>
                      <m:t>0,5910</m:t>
                    </m:r>
                    <m:r>
                      <a:rPr lang="el-GR" i="1">
                        <a:latin typeface="Cambria Math" panose="02040503050406030204" pitchFamily="18" charset="0"/>
                      </a:rPr>
                      <m:t>±</m:t>
                    </m:r>
                    <m:r>
                      <a:rPr lang="es-AR" i="1">
                        <a:latin typeface="Cambria Math" panose="02040503050406030204" pitchFamily="18" charset="0"/>
                      </a:rPr>
                      <m:t>0,1179</m:t>
                    </m:r>
                  </m:oMath>
                </a14:m>
                <a:endParaRPr lang="es-AR" dirty="0"/>
              </a:p>
              <a:p>
                <a:r>
                  <a:rPr lang="es-AR" dirty="0"/>
                  <a:t>Para el set de neuronas </a:t>
                </a:r>
                <a:r>
                  <a:rPr lang="es-AR" dirty="0" smtClean="0"/>
                  <a:t>PFC:</a:t>
                </a:r>
                <a:endParaRPr lang="es-AR" dirty="0"/>
              </a:p>
              <a:p>
                <a:pPr lvl="1"/>
                <a:r>
                  <a:rPr lang="es-AR" dirty="0"/>
                  <a:t>Utilizando la opción A, la performance obtenida fue de </a:t>
                </a:r>
                <a14:m>
                  <m:oMath xmlns:m="http://schemas.openxmlformats.org/officeDocument/2006/math">
                    <m:r>
                      <a:rPr lang="es-AR" i="1">
                        <a:latin typeface="Cambria Math" panose="02040503050406030204" pitchFamily="18" charset="0"/>
                      </a:rPr>
                      <m:t>0,5</m:t>
                    </m:r>
                    <m:r>
                      <a:rPr lang="es-AR" b="0" i="1" smtClean="0">
                        <a:latin typeface="Cambria Math" panose="02040503050406030204" pitchFamily="18" charset="0"/>
                      </a:rPr>
                      <m:t>072</m:t>
                    </m:r>
                    <m:r>
                      <a:rPr lang="el-GR" i="1">
                        <a:latin typeface="Cambria Math" panose="02040503050406030204" pitchFamily="18" charset="0"/>
                      </a:rPr>
                      <m:t>±</m:t>
                    </m:r>
                    <m:r>
                      <a:rPr lang="es-AR" i="1">
                        <a:latin typeface="Cambria Math" panose="02040503050406030204" pitchFamily="18" charset="0"/>
                      </a:rPr>
                      <m:t>0,0</m:t>
                    </m:r>
                    <m:r>
                      <a:rPr lang="es-AR" b="0" i="1" smtClean="0">
                        <a:latin typeface="Cambria Math" panose="02040503050406030204" pitchFamily="18" charset="0"/>
                      </a:rPr>
                      <m:t>485</m:t>
                    </m:r>
                  </m:oMath>
                </a14:m>
                <a:endParaRPr lang="es-AR" dirty="0"/>
              </a:p>
              <a:p>
                <a:pPr lvl="1"/>
                <a:r>
                  <a:rPr lang="es-AR" dirty="0"/>
                  <a:t>Utilizando la opción B, la performance fue de</a:t>
                </a:r>
                <a:r>
                  <a:rPr lang="es-AR" dirty="0" smtClean="0"/>
                  <a:t>  </a:t>
                </a:r>
                <a14:m>
                  <m:oMath xmlns:m="http://schemas.openxmlformats.org/officeDocument/2006/math">
                    <m:r>
                      <a:rPr lang="es-AR" i="1" smtClean="0">
                        <a:latin typeface="Cambria Math" panose="02040503050406030204" pitchFamily="18" charset="0"/>
                      </a:rPr>
                      <m:t>0,5</m:t>
                    </m:r>
                    <m:r>
                      <a:rPr lang="es-AR" b="0" i="1" smtClean="0">
                        <a:latin typeface="Cambria Math" panose="02040503050406030204" pitchFamily="18" charset="0"/>
                      </a:rPr>
                      <m:t>433</m:t>
                    </m:r>
                    <m:r>
                      <a:rPr lang="el-GR" i="1">
                        <a:latin typeface="Cambria Math" panose="02040503050406030204" pitchFamily="18" charset="0"/>
                      </a:rPr>
                      <m:t>±</m:t>
                    </m:r>
                    <m:r>
                      <a:rPr lang="es-AR" i="1">
                        <a:latin typeface="Cambria Math" panose="02040503050406030204" pitchFamily="18" charset="0"/>
                      </a:rPr>
                      <m:t>0,</m:t>
                    </m:r>
                    <m:r>
                      <a:rPr lang="es-AR" b="0" i="1" smtClean="0">
                        <a:latin typeface="Cambria Math" panose="02040503050406030204" pitchFamily="18" charset="0"/>
                      </a:rPr>
                      <m:t>0</m:t>
                    </m:r>
                    <m:r>
                      <a:rPr lang="es-AR" i="1">
                        <a:latin typeface="Cambria Math" panose="02040503050406030204" pitchFamily="18" charset="0"/>
                      </a:rPr>
                      <m:t>7</m:t>
                    </m:r>
                    <m:r>
                      <a:rPr lang="es-AR" b="0" i="1" smtClean="0">
                        <a:latin typeface="Cambria Math" panose="02040503050406030204" pitchFamily="18" charset="0"/>
                      </a:rPr>
                      <m:t>55</m:t>
                    </m:r>
                  </m:oMath>
                </a14:m>
                <a:endParaRPr lang="es-AR" dirty="0"/>
              </a:p>
              <a:p>
                <a:endParaRPr lang="es-AR" dirty="0" smtClean="0"/>
              </a:p>
              <a:p>
                <a:r>
                  <a:rPr lang="es-AR" dirty="0" smtClean="0"/>
                  <a:t>La </a:t>
                </a:r>
                <a:r>
                  <a:rPr lang="es-AR" dirty="0"/>
                  <a:t>performance total se calculó como el promedio de la performance </a:t>
                </a:r>
                <a:r>
                  <a:rPr lang="es-AR" dirty="0" smtClean="0"/>
                  <a:t>individual de clasificación </a:t>
                </a:r>
                <a:r>
                  <a:rPr lang="es-AR" dirty="0"/>
                  <a:t>entre </a:t>
                </a:r>
                <a:r>
                  <a:rPr lang="es-AR" dirty="0" smtClean="0"/>
                  <a:t>las neuronas</a:t>
                </a:r>
                <a:r>
                  <a:rPr lang="el-GR" dirty="0"/>
                  <a:t> </a:t>
                </a:r>
                <a14:m>
                  <m:oMath xmlns:m="http://schemas.openxmlformats.org/officeDocument/2006/math">
                    <m:r>
                      <a:rPr lang="el-GR" i="1">
                        <a:latin typeface="Cambria Math" panose="02040503050406030204" pitchFamily="18" charset="0"/>
                      </a:rPr>
                      <m:t>±</m:t>
                    </m:r>
                  </m:oMath>
                </a14:m>
                <a:r>
                  <a:rPr lang="es-AR" dirty="0" smtClean="0"/>
                  <a:t> su </a:t>
                </a:r>
                <a:r>
                  <a:rPr lang="es-AR" dirty="0"/>
                  <a:t>desvío estándar</a:t>
                </a:r>
                <a:r>
                  <a:rPr lang="es-AR" dirty="0" smtClean="0"/>
                  <a:t>.</a:t>
                </a:r>
              </a:p>
              <a:p>
                <a:endParaRPr lang="es-AR" dirty="0" smtClean="0"/>
              </a:p>
              <a:p>
                <a:r>
                  <a:rPr lang="es-AR" dirty="0" smtClean="0"/>
                  <a:t>Performance se solapa con </a:t>
                </a:r>
                <a14:m>
                  <m:oMath xmlns:m="http://schemas.openxmlformats.org/officeDocument/2006/math">
                    <m:r>
                      <a:rPr lang="es-AR" i="1">
                        <a:latin typeface="Cambria Math" panose="02040503050406030204" pitchFamily="18" charset="0"/>
                      </a:rPr>
                      <m:t>0,5</m:t>
                    </m:r>
                  </m:oMath>
                </a14:m>
                <a:r>
                  <a:rPr lang="es-AR" dirty="0" smtClean="0"/>
                  <a:t> =&gt; Resultado no significativo.</a:t>
                </a:r>
              </a:p>
              <a:p>
                <a:endParaRPr lang="es-AR" dirty="0" smtClean="0"/>
              </a:p>
              <a:p>
                <a:r>
                  <a:rPr lang="es-AR" dirty="0" smtClean="0"/>
                  <a:t>Este análisis no permite concluir que en una sola neurona haya información para diferenciar los trials.</a:t>
                </a:r>
              </a:p>
              <a:p>
                <a:endParaRPr lang="es-AR" dirty="0" smtClean="0"/>
              </a:p>
              <a:p>
                <a:r>
                  <a:rPr lang="es-AR" dirty="0" smtClean="0"/>
                  <a:t>Es importante destacar que:</a:t>
                </a:r>
                <a:r>
                  <a:rPr lang="es-AR" baseline="0" dirty="0" smtClean="0"/>
                  <a:t> por mas que mi resultado no haya sido significativo, no quiere decir que no haya información, solamente que así no la puedo encontrar. </a:t>
                </a:r>
                <a:endParaRPr lang="es-AR" dirty="0"/>
              </a:p>
              <a:p>
                <a:endParaRPr lang="es-AR" dirty="0"/>
              </a:p>
            </p:txBody>
          </p:sp>
        </mc:Choice>
        <mc:Fallback xmlns="">
          <p:sp>
            <p:nvSpPr>
              <p:cNvPr id="3" name="Marcador de notas 2"/>
              <p:cNvSpPr>
                <a:spLocks noGrp="1"/>
              </p:cNvSpPr>
              <p:nvPr>
                <p:ph type="body" idx="1"/>
              </p:nvPr>
            </p:nvSpPr>
            <p:spPr/>
            <p:txBody>
              <a:bodyPr/>
              <a:lstStyle/>
              <a:p>
                <a:r>
                  <a:rPr lang="es-AR" dirty="0" smtClean="0"/>
                  <a:t>Para </a:t>
                </a:r>
                <a:r>
                  <a:rPr lang="es-AR" dirty="0"/>
                  <a:t>el set de neuronas VTA:</a:t>
                </a:r>
              </a:p>
              <a:p>
                <a:pPr lvl="1"/>
                <a:r>
                  <a:rPr lang="es-AR" dirty="0"/>
                  <a:t>Utilizando la opción A, la performance obtenida fue de </a:t>
                </a:r>
                <a:r>
                  <a:rPr lang="es-AR" i="0">
                    <a:latin typeface="Cambria Math" panose="02040503050406030204" pitchFamily="18" charset="0"/>
                  </a:rPr>
                  <a:t>0,5354</a:t>
                </a:r>
                <a:r>
                  <a:rPr lang="el-GR" i="0">
                    <a:latin typeface="Cambria Math" panose="02040503050406030204" pitchFamily="18" charset="0"/>
                  </a:rPr>
                  <a:t>±</a:t>
                </a:r>
                <a:r>
                  <a:rPr lang="es-AR" i="0">
                    <a:latin typeface="Cambria Math" panose="02040503050406030204" pitchFamily="18" charset="0"/>
                  </a:rPr>
                  <a:t>0,0956</a:t>
                </a:r>
                <a:endParaRPr lang="es-AR" dirty="0"/>
              </a:p>
              <a:p>
                <a:pPr lvl="1"/>
                <a:r>
                  <a:rPr lang="es-AR" dirty="0"/>
                  <a:t>Utilizando la opción B, la performance fue de  </a:t>
                </a:r>
                <a:r>
                  <a:rPr lang="es-AR" i="0">
                    <a:latin typeface="Cambria Math" panose="02040503050406030204" pitchFamily="18" charset="0"/>
                  </a:rPr>
                  <a:t>0,5910</a:t>
                </a:r>
                <a:r>
                  <a:rPr lang="el-GR" i="0">
                    <a:latin typeface="Cambria Math" panose="02040503050406030204" pitchFamily="18" charset="0"/>
                  </a:rPr>
                  <a:t>±</a:t>
                </a:r>
                <a:r>
                  <a:rPr lang="es-AR" i="0">
                    <a:latin typeface="Cambria Math" panose="02040503050406030204" pitchFamily="18" charset="0"/>
                  </a:rPr>
                  <a:t>0,1179</a:t>
                </a:r>
                <a:endParaRPr lang="es-AR" dirty="0"/>
              </a:p>
              <a:p>
                <a:r>
                  <a:rPr lang="es-AR" dirty="0"/>
                  <a:t>Para el set de neuronas </a:t>
                </a:r>
                <a:r>
                  <a:rPr lang="es-AR" dirty="0" smtClean="0"/>
                  <a:t>PFC:</a:t>
                </a:r>
                <a:endParaRPr lang="es-AR" dirty="0"/>
              </a:p>
              <a:p>
                <a:pPr lvl="1"/>
                <a:r>
                  <a:rPr lang="es-AR" dirty="0"/>
                  <a:t>Utilizando la opción A, la performance obtenida fue de </a:t>
                </a:r>
                <a:r>
                  <a:rPr lang="es-AR" i="0">
                    <a:latin typeface="Cambria Math" panose="02040503050406030204" pitchFamily="18" charset="0"/>
                  </a:rPr>
                  <a:t>0,5</a:t>
                </a:r>
                <a:r>
                  <a:rPr lang="es-AR" b="0" i="0" smtClean="0">
                    <a:latin typeface="Cambria Math" panose="02040503050406030204" pitchFamily="18" charset="0"/>
                  </a:rPr>
                  <a:t>072</a:t>
                </a:r>
                <a:r>
                  <a:rPr lang="el-GR" i="0">
                    <a:latin typeface="Cambria Math" panose="02040503050406030204" pitchFamily="18" charset="0"/>
                  </a:rPr>
                  <a:t>±</a:t>
                </a:r>
                <a:r>
                  <a:rPr lang="es-AR" i="0">
                    <a:latin typeface="Cambria Math" panose="02040503050406030204" pitchFamily="18" charset="0"/>
                  </a:rPr>
                  <a:t>0,0</a:t>
                </a:r>
                <a:r>
                  <a:rPr lang="es-AR" b="0" i="0" smtClean="0">
                    <a:latin typeface="Cambria Math" panose="02040503050406030204" pitchFamily="18" charset="0"/>
                  </a:rPr>
                  <a:t>485</a:t>
                </a:r>
                <a:endParaRPr lang="es-AR" dirty="0"/>
              </a:p>
              <a:p>
                <a:pPr lvl="1"/>
                <a:r>
                  <a:rPr lang="es-AR" dirty="0"/>
                  <a:t>Utilizando la opción B, la performance fue de</a:t>
                </a:r>
                <a:r>
                  <a:rPr lang="es-AR" dirty="0" smtClean="0"/>
                  <a:t>  </a:t>
                </a:r>
                <a:r>
                  <a:rPr lang="es-AR" i="0" smtClean="0">
                    <a:latin typeface="Cambria Math" panose="02040503050406030204" pitchFamily="18" charset="0"/>
                  </a:rPr>
                  <a:t>0,5</a:t>
                </a:r>
                <a:r>
                  <a:rPr lang="es-AR" b="0" i="0" smtClean="0">
                    <a:latin typeface="Cambria Math" panose="02040503050406030204" pitchFamily="18" charset="0"/>
                  </a:rPr>
                  <a:t>433</a:t>
                </a:r>
                <a:r>
                  <a:rPr lang="el-GR" i="0">
                    <a:latin typeface="Cambria Math" panose="02040503050406030204" pitchFamily="18" charset="0"/>
                  </a:rPr>
                  <a:t>±</a:t>
                </a:r>
                <a:r>
                  <a:rPr lang="es-AR" i="0">
                    <a:latin typeface="Cambria Math" panose="02040503050406030204" pitchFamily="18" charset="0"/>
                  </a:rPr>
                  <a:t>0,</a:t>
                </a:r>
                <a:r>
                  <a:rPr lang="es-AR" b="0" i="0" smtClean="0">
                    <a:latin typeface="Cambria Math" panose="02040503050406030204" pitchFamily="18" charset="0"/>
                  </a:rPr>
                  <a:t>0</a:t>
                </a:r>
                <a:r>
                  <a:rPr lang="es-AR" i="0">
                    <a:latin typeface="Cambria Math" panose="02040503050406030204" pitchFamily="18" charset="0"/>
                  </a:rPr>
                  <a:t>7</a:t>
                </a:r>
                <a:r>
                  <a:rPr lang="es-AR" b="0" i="0" smtClean="0">
                    <a:latin typeface="Cambria Math" panose="02040503050406030204" pitchFamily="18" charset="0"/>
                  </a:rPr>
                  <a:t>55</a:t>
                </a:r>
                <a:endParaRPr lang="es-AR" dirty="0"/>
              </a:p>
              <a:p>
                <a:endParaRPr lang="es-AR" dirty="0" smtClean="0"/>
              </a:p>
              <a:p>
                <a:r>
                  <a:rPr lang="es-AR" dirty="0" smtClean="0"/>
                  <a:t>La </a:t>
                </a:r>
                <a:r>
                  <a:rPr lang="es-AR" dirty="0"/>
                  <a:t>performance total se calculó como el promedio de la performance </a:t>
                </a:r>
                <a:r>
                  <a:rPr lang="es-AR" dirty="0" smtClean="0"/>
                  <a:t>individual de clasificación </a:t>
                </a:r>
                <a:r>
                  <a:rPr lang="es-AR" dirty="0"/>
                  <a:t>entre </a:t>
                </a:r>
                <a:r>
                  <a:rPr lang="es-AR" dirty="0" smtClean="0"/>
                  <a:t>las neuronas</a:t>
                </a:r>
                <a:r>
                  <a:rPr lang="el-GR" dirty="0"/>
                  <a:t> </a:t>
                </a:r>
                <a:r>
                  <a:rPr lang="el-GR" i="0">
                    <a:latin typeface="Cambria Math" panose="02040503050406030204" pitchFamily="18" charset="0"/>
                  </a:rPr>
                  <a:t>±</a:t>
                </a:r>
                <a:r>
                  <a:rPr lang="es-AR" dirty="0" smtClean="0"/>
                  <a:t> su </a:t>
                </a:r>
                <a:r>
                  <a:rPr lang="es-AR" dirty="0"/>
                  <a:t>desvío estándar</a:t>
                </a:r>
                <a:r>
                  <a:rPr lang="es-AR" dirty="0" smtClean="0"/>
                  <a:t>.</a:t>
                </a:r>
              </a:p>
              <a:p>
                <a:endParaRPr lang="es-AR" dirty="0" smtClean="0"/>
              </a:p>
              <a:p>
                <a:r>
                  <a:rPr lang="es-AR" dirty="0" smtClean="0"/>
                  <a:t>Performance </a:t>
                </a:r>
                <a:r>
                  <a:rPr lang="es-AR" dirty="0" smtClean="0"/>
                  <a:t>se solapa con </a:t>
                </a:r>
                <a:r>
                  <a:rPr lang="es-AR" i="0">
                    <a:latin typeface="Cambria Math" panose="02040503050406030204" pitchFamily="18" charset="0"/>
                  </a:rPr>
                  <a:t>0,5</a:t>
                </a:r>
                <a:r>
                  <a:rPr lang="es-AR" dirty="0" smtClean="0"/>
                  <a:t> =&gt; Resultado no significativo.</a:t>
                </a:r>
              </a:p>
              <a:p>
                <a:endParaRPr lang="es-AR" dirty="0" smtClean="0"/>
              </a:p>
              <a:p>
                <a:r>
                  <a:rPr lang="es-AR" dirty="0" smtClean="0"/>
                  <a:t>Este </a:t>
                </a:r>
                <a:r>
                  <a:rPr lang="es-AR" dirty="0" smtClean="0"/>
                  <a:t>análisis no permite concluir que en una sola neurona haya información para diferenciar los trials</a:t>
                </a:r>
                <a:r>
                  <a:rPr lang="es-AR" dirty="0" smtClean="0"/>
                  <a:t>.</a:t>
                </a:r>
              </a:p>
              <a:p>
                <a:endParaRPr lang="es-AR" dirty="0" smtClean="0"/>
              </a:p>
              <a:p>
                <a:r>
                  <a:rPr lang="es-AR" dirty="0" smtClean="0"/>
                  <a:t>Es importante destacar que:</a:t>
                </a:r>
                <a:r>
                  <a:rPr lang="es-AR" baseline="0" dirty="0" smtClean="0"/>
                  <a:t> por mas que mi resultado no haya sido significativo, no quiere decir que no haya información, solamente que así no la puedo encontrar. </a:t>
                </a:r>
                <a:endParaRPr lang="es-AR" dirty="0"/>
              </a:p>
              <a:p>
                <a:endParaRPr lang="es-AR" dirty="0"/>
              </a:p>
            </p:txBody>
          </p:sp>
        </mc:Fallback>
      </mc:AlternateContent>
      <p:sp>
        <p:nvSpPr>
          <p:cNvPr id="4" name="Marcador de número de diapositiva 3"/>
          <p:cNvSpPr>
            <a:spLocks noGrp="1"/>
          </p:cNvSpPr>
          <p:nvPr>
            <p:ph type="sldNum" sz="quarter" idx="10"/>
          </p:nvPr>
        </p:nvSpPr>
        <p:spPr/>
        <p:txBody>
          <a:bodyPr/>
          <a:lstStyle/>
          <a:p>
            <a:fld id="{9FB5E7E2-4D05-4641-B8A6-ABD23A001A75}" type="slidenum">
              <a:rPr lang="es-AR" smtClean="0"/>
              <a:t>24</a:t>
            </a:fld>
            <a:endParaRPr lang="es-AR"/>
          </a:p>
        </p:txBody>
      </p:sp>
    </p:spTree>
    <p:extLst>
      <p:ext uri="{BB962C8B-B14F-4D97-AF65-F5344CB8AC3E}">
        <p14:creationId xmlns:p14="http://schemas.microsoft.com/office/powerpoint/2010/main" val="522573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25</a:t>
            </a:fld>
            <a:endParaRPr lang="es-AR"/>
          </a:p>
        </p:txBody>
      </p:sp>
    </p:spTree>
    <p:extLst>
      <p:ext uri="{BB962C8B-B14F-4D97-AF65-F5344CB8AC3E}">
        <p14:creationId xmlns:p14="http://schemas.microsoft.com/office/powerpoint/2010/main" val="3993838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El análisis anterior no dio ningún resultado significativo.</a:t>
            </a:r>
          </a:p>
          <a:p>
            <a:endParaRPr lang="es-AR" dirty="0" smtClean="0"/>
          </a:p>
          <a:p>
            <a:r>
              <a:rPr lang="es-AR" dirty="0" smtClean="0"/>
              <a:t>3 posibles problemas: </a:t>
            </a:r>
          </a:p>
          <a:p>
            <a:pPr marL="971550" lvl="1" indent="-514350">
              <a:buFont typeface="+mj-lt"/>
              <a:buAutoNum type="romanLcPeriod"/>
            </a:pPr>
            <a:r>
              <a:rPr lang="es-AR" dirty="0" smtClean="0"/>
              <a:t>Poca cantidad de ejemplos.</a:t>
            </a:r>
          </a:p>
          <a:p>
            <a:pPr marL="971550" lvl="1" indent="-514350">
              <a:buFont typeface="+mj-lt"/>
              <a:buAutoNum type="romanLcPeriod"/>
            </a:pPr>
            <a:r>
              <a:rPr lang="es-AR" dirty="0" smtClean="0"/>
              <a:t>Interacción de segundo o mayor orden entre las neuronas.</a:t>
            </a:r>
          </a:p>
          <a:p>
            <a:pPr marL="971550" lvl="1" indent="-514350">
              <a:buFont typeface="+mj-lt"/>
              <a:buAutoNum type="romanLcPeriod"/>
            </a:pPr>
            <a:r>
              <a:rPr lang="es-AR" dirty="0" smtClean="0"/>
              <a:t>1 sola neurona no alcanza para separar linealmente el problema.</a:t>
            </a:r>
          </a:p>
          <a:p>
            <a:pPr marL="971550" lvl="1" indent="-514350">
              <a:buFont typeface="+mj-lt"/>
              <a:buAutoNum type="romanLcPeriod"/>
            </a:pPr>
            <a:endParaRPr lang="es-AR" dirty="0" smtClean="0"/>
          </a:p>
          <a:p>
            <a:r>
              <a:rPr lang="es-AR" dirty="0" smtClean="0"/>
              <a:t>Solución: Darle al clasificador mas de una neurona.</a:t>
            </a:r>
          </a:p>
          <a:p>
            <a:pPr marL="971550" lvl="1" indent="-514350">
              <a:buFont typeface="+mj-lt"/>
              <a:buAutoNum type="romanLcPeriod"/>
            </a:pPr>
            <a:r>
              <a:rPr lang="es-AR" dirty="0" smtClean="0"/>
              <a:t>De esta manera habría mas ejemplos.</a:t>
            </a:r>
          </a:p>
          <a:p>
            <a:pPr marL="971550" lvl="1" indent="-514350">
              <a:buFont typeface="+mj-lt"/>
              <a:buAutoNum type="romanLcPeriod"/>
            </a:pPr>
            <a:r>
              <a:rPr lang="es-AR" dirty="0" smtClean="0"/>
              <a:t>El clasificador podría identificar patrones entre mas de una neurona</a:t>
            </a:r>
          </a:p>
          <a:p>
            <a:pPr marL="971550" lvl="1" indent="-514350">
              <a:buFont typeface="+mj-lt"/>
              <a:buAutoNum type="romanLcPeriod"/>
            </a:pPr>
            <a:r>
              <a:rPr lang="es-AR" dirty="0" smtClean="0"/>
              <a:t>Un problema que para una neurona es no linealmente separable, para mas de una puede serlo.</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26</a:t>
            </a:fld>
            <a:endParaRPr lang="es-AR"/>
          </a:p>
        </p:txBody>
      </p:sp>
    </p:spTree>
    <p:extLst>
      <p:ext uri="{BB962C8B-B14F-4D97-AF65-F5344CB8AC3E}">
        <p14:creationId xmlns:p14="http://schemas.microsoft.com/office/powerpoint/2010/main" val="39725206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AR" sz="2000" dirty="0" smtClean="0"/>
              <a:t>Un problema que para una neurona es no linealmente separable, para mas de una puede serlo.</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27</a:t>
            </a:fld>
            <a:endParaRPr lang="es-AR"/>
          </a:p>
        </p:txBody>
      </p:sp>
    </p:spTree>
    <p:extLst>
      <p:ext uri="{BB962C8B-B14F-4D97-AF65-F5344CB8AC3E}">
        <p14:creationId xmlns:p14="http://schemas.microsoft.com/office/powerpoint/2010/main" val="3435407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Para poder entrenar con mas de una neurona, hay que determinar cuales serán las features que se le van a pasar al clasificador.</a:t>
            </a:r>
          </a:p>
          <a:p>
            <a:endParaRPr lang="es-AR" dirty="0" smtClean="0"/>
          </a:p>
          <a:p>
            <a:r>
              <a:rPr lang="es-AR" dirty="0" smtClean="0"/>
              <a:t>Se tomó la suma de los spikes para una neurona como un feature (similar a la opción (b) de neurona única) =&gt; 153 features para VTA y 95 para PFC por cada trial.</a:t>
            </a:r>
          </a:p>
          <a:p>
            <a:endParaRPr lang="es-AR" dirty="0" smtClean="0"/>
          </a:p>
          <a:p>
            <a:r>
              <a:rPr lang="es-AR" dirty="0" smtClean="0"/>
              <a:t>Dado que la cantidad de trials </a:t>
            </a:r>
            <a:r>
              <a:rPr lang="es-AR" dirty="0" err="1" smtClean="0"/>
              <a:t>varian</a:t>
            </a:r>
            <a:r>
              <a:rPr lang="es-AR" dirty="0" smtClean="0"/>
              <a:t> por sesión, se tomó el mínimo número de trials que aparecen en todas las neuronas =&gt; 23 GOc y 23 NOGOc. </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28</a:t>
            </a:fld>
            <a:endParaRPr lang="es-AR"/>
          </a:p>
        </p:txBody>
      </p:sp>
    </p:spTree>
    <p:extLst>
      <p:ext uri="{BB962C8B-B14F-4D97-AF65-F5344CB8AC3E}">
        <p14:creationId xmlns:p14="http://schemas.microsoft.com/office/powerpoint/2010/main" val="419283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La información se codifica, almacena y transmite en diferentes especies a través de </a:t>
            </a:r>
            <a:r>
              <a:rPr lang="es-AR" b="1" dirty="0" smtClean="0"/>
              <a:t>potenciales de </a:t>
            </a:r>
            <a:r>
              <a:rPr lang="es-AR" b="1" dirty="0" smtClean="0"/>
              <a:t>acción</a:t>
            </a:r>
            <a:r>
              <a:rPr lang="es-AR" b="1" baseline="0" dirty="0" smtClean="0"/>
              <a:t> (alta frecuencia) y en potenciales locales de campo (baja frecuencia)</a:t>
            </a:r>
            <a:r>
              <a:rPr lang="es-AR" b="1" dirty="0" smtClean="0"/>
              <a:t>. </a:t>
            </a:r>
            <a:r>
              <a:rPr lang="es-AR" b="0" dirty="0" smtClean="0"/>
              <a:t>Potencial</a:t>
            </a:r>
            <a:r>
              <a:rPr lang="es-AR" b="0" baseline="0" dirty="0" smtClean="0"/>
              <a:t> de acción es un fenómeno eléctrico que se genera en el cono </a:t>
            </a:r>
            <a:r>
              <a:rPr lang="es-AR" b="0" baseline="0" dirty="0" err="1" smtClean="0"/>
              <a:t>axónico</a:t>
            </a:r>
            <a:r>
              <a:rPr lang="es-AR" b="0" baseline="0" dirty="0" smtClean="0"/>
              <a:t>, que se propaga hasta las dendritas, y que produce la liberación de neurotransmisores (moléculas que se pegan a las otras neuronas y las polarizan o despolarizan).</a:t>
            </a:r>
            <a:endParaRPr lang="es-AR" b="0" dirty="0" smtClean="0"/>
          </a:p>
          <a:p>
            <a:endParaRPr lang="es-AR" b="1" dirty="0" smtClean="0"/>
          </a:p>
          <a:p>
            <a:r>
              <a:rPr lang="es-AR" dirty="0" smtClean="0"/>
              <a:t>Entonces el estudio del código neuronal resulta de gran importancia en el área de la clínica médica</a:t>
            </a:r>
            <a:r>
              <a:rPr lang="es-AR" baseline="0" dirty="0" smtClean="0"/>
              <a:t> (por </a:t>
            </a:r>
            <a:r>
              <a:rPr lang="es-AR" baseline="0" dirty="0" err="1" smtClean="0"/>
              <a:t>ej</a:t>
            </a:r>
            <a:r>
              <a:rPr lang="es-AR" baseline="0" dirty="0" smtClean="0"/>
              <a:t>: tratamiento de enfermedades)</a:t>
            </a:r>
          </a:p>
          <a:p>
            <a:endParaRPr lang="es-AR" dirty="0" smtClean="0"/>
          </a:p>
          <a:p>
            <a:r>
              <a:rPr lang="es-AR" dirty="0" smtClean="0"/>
              <a:t>En particular, la codificación de los potenciales de acción permite el desarrollo de Interfaces Cerebro Computadora. (</a:t>
            </a:r>
            <a:r>
              <a:rPr lang="es-AR" dirty="0" err="1" smtClean="0"/>
              <a:t>ej</a:t>
            </a:r>
            <a:r>
              <a:rPr lang="es-AR" dirty="0" smtClean="0"/>
              <a:t>: patada inicial </a:t>
            </a:r>
            <a:r>
              <a:rPr lang="es-AR" dirty="0" smtClean="0"/>
              <a:t>Brasil </a:t>
            </a:r>
            <a:r>
              <a:rPr lang="es-AR" dirty="0" err="1" smtClean="0"/>
              <a:t>dif</a:t>
            </a:r>
            <a:r>
              <a:rPr lang="es-AR" dirty="0" smtClean="0"/>
              <a:t> entre alta y baja </a:t>
            </a:r>
            <a:r>
              <a:rPr lang="es-AR" dirty="0" err="1" smtClean="0"/>
              <a:t>frec</a:t>
            </a:r>
            <a:r>
              <a:rPr lang="es-AR" dirty="0" smtClean="0"/>
              <a:t>)</a:t>
            </a:r>
            <a:endParaRPr lang="es-AR" dirty="0" smtClean="0"/>
          </a:p>
          <a:p>
            <a:endParaRPr lang="es-AR" dirty="0" smtClean="0"/>
          </a:p>
          <a:p>
            <a:r>
              <a:rPr lang="es-AR" dirty="0" smtClean="0"/>
              <a:t>Poner muchos electrodos hace</a:t>
            </a:r>
            <a:r>
              <a:rPr lang="es-AR" baseline="0" dirty="0" smtClean="0"/>
              <a:t> que tengamos mas información (1 Electrodo idealmente, se introduce en la membrana celular de la neurona y registra los potenciales de acción). Por lo tanto disminuye el error de estimación. Pero el sistema inmune reacciona generando tejido degenerado alrededor del implante, perturbando la medición. Balance entre Error de estimación, y cantidad de electrodos (los menos posibles).</a:t>
            </a:r>
            <a:endParaRPr lang="es-AR" dirty="0" smtClean="0"/>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3</a:t>
            </a:fld>
            <a:endParaRPr lang="es-AR"/>
          </a:p>
        </p:txBody>
      </p:sp>
    </p:spTree>
    <p:extLst>
      <p:ext uri="{BB962C8B-B14F-4D97-AF65-F5344CB8AC3E}">
        <p14:creationId xmlns:p14="http://schemas.microsoft.com/office/powerpoint/2010/main" val="25319167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Marcador de notas 2"/>
              <p:cNvSpPr>
                <a:spLocks noGrp="1"/>
              </p:cNvSpPr>
              <p:nvPr>
                <p:ph type="body" idx="1"/>
              </p:nvPr>
            </p:nvSpPr>
            <p:spPr/>
            <p:txBody>
              <a:bodyPr/>
              <a:lstStyle/>
              <a:p>
                <a:r>
                  <a:rPr lang="es-AR" sz="3200" dirty="0" smtClean="0"/>
                  <a:t>Performance obtenida para VTA con LDA ronda el </a:t>
                </a:r>
                <a14:m>
                  <m:oMath xmlns:m="http://schemas.openxmlformats.org/officeDocument/2006/math">
                    <m:r>
                      <a:rPr lang="es-AR" sz="3200" b="0" i="1" smtClean="0">
                        <a:latin typeface="Cambria Math" panose="02040503050406030204" pitchFamily="18" charset="0"/>
                      </a:rPr>
                      <m:t>90%</m:t>
                    </m:r>
                  </m:oMath>
                </a14:m>
                <a:endParaRPr lang="es-AR" sz="3200" dirty="0" smtClean="0"/>
              </a:p>
              <a:p>
                <a:pPr lvl="1"/>
                <a:r>
                  <a:rPr lang="es-AR" sz="2800" dirty="0" smtClean="0"/>
                  <a:t>¿Y ahora? ¿Que</a:t>
                </a:r>
                <a:r>
                  <a:rPr lang="es-AR" sz="2800" baseline="0" dirty="0" smtClean="0"/>
                  <a:t> hacemos? =&gt; demuestra que hay información?</a:t>
                </a:r>
                <a:endParaRPr lang="es-AR" sz="2800" dirty="0" smtClean="0"/>
              </a:p>
              <a:p>
                <a:pPr lvl="1"/>
                <a:r>
                  <a:rPr lang="es-AR" sz="2800" dirty="0" smtClean="0"/>
                  <a:t>¿es significativo el resultado? =&gt; cuanto</a:t>
                </a:r>
                <a:r>
                  <a:rPr lang="es-AR" sz="2800" baseline="0" dirty="0" smtClean="0"/>
                  <a:t> es el desvío estándar? A cuantos desvíos estándar estamos del 0,5?</a:t>
                </a:r>
                <a:endParaRPr lang="es-AR" sz="2800" dirty="0" smtClean="0"/>
              </a:p>
              <a:p>
                <a:pPr lvl="1"/>
                <a:r>
                  <a:rPr lang="es-AR" sz="2800" dirty="0" smtClean="0"/>
                  <a:t>¿fue casualidad? =&gt; si</a:t>
                </a:r>
                <a:r>
                  <a:rPr lang="es-AR" sz="2800" baseline="0" dirty="0" smtClean="0"/>
                  <a:t> lo vuelvo a correr, volverá a dar 90%; Si elijo otros 46 trials será lo mismo?</a:t>
                </a:r>
              </a:p>
              <a:p>
                <a:pPr lvl="1"/>
                <a:r>
                  <a:rPr lang="es-ES_tradnl" sz="2800" baseline="0" dirty="0" smtClean="0"/>
                  <a:t>Quiero saber si es significativo el resultado</a:t>
                </a:r>
                <a:endParaRPr lang="es-AR" sz="2800" dirty="0" smtClean="0"/>
              </a:p>
              <a:p>
                <a:endParaRPr lang="es-AR" dirty="0"/>
              </a:p>
            </p:txBody>
          </p:sp>
        </mc:Choice>
        <mc:Fallback xmlns="">
          <p:sp>
            <p:nvSpPr>
              <p:cNvPr id="3" name="Marcador de notas 2"/>
              <p:cNvSpPr>
                <a:spLocks noGrp="1"/>
              </p:cNvSpPr>
              <p:nvPr>
                <p:ph type="body" idx="1"/>
              </p:nvPr>
            </p:nvSpPr>
            <p:spPr/>
            <p:txBody>
              <a:bodyPr/>
              <a:lstStyle/>
              <a:p>
                <a:r>
                  <a:rPr lang="es-AR" sz="3200" dirty="0" smtClean="0"/>
                  <a:t>Performance obtenida para VTA con LDA ronda el </a:t>
                </a:r>
                <a:r>
                  <a:rPr lang="es-AR" sz="3200" b="0" i="0" smtClean="0">
                    <a:latin typeface="Cambria Math" panose="02040503050406030204" pitchFamily="18" charset="0"/>
                  </a:rPr>
                  <a:t>90%</a:t>
                </a:r>
                <a:endParaRPr lang="es-AR" sz="3200" dirty="0" smtClean="0"/>
              </a:p>
              <a:p>
                <a:pPr lvl="1"/>
                <a:r>
                  <a:rPr lang="es-AR" sz="2800" dirty="0" smtClean="0"/>
                  <a:t>¿Y ahora? </a:t>
                </a:r>
                <a:r>
                  <a:rPr lang="es-AR" sz="2800" dirty="0" smtClean="0"/>
                  <a:t>¿Que</a:t>
                </a:r>
                <a:r>
                  <a:rPr lang="es-AR" sz="2800" baseline="0" dirty="0" smtClean="0"/>
                  <a:t> hacemos? =&gt; demuestra que hay información?</a:t>
                </a:r>
                <a:endParaRPr lang="es-AR" sz="2800" dirty="0" smtClean="0"/>
              </a:p>
              <a:p>
                <a:pPr lvl="1"/>
                <a:r>
                  <a:rPr lang="es-AR" sz="2800" dirty="0" smtClean="0"/>
                  <a:t>¿es significativo el resultado? </a:t>
                </a:r>
                <a:r>
                  <a:rPr lang="es-AR" sz="2800" dirty="0" smtClean="0"/>
                  <a:t>=&gt; cuanto</a:t>
                </a:r>
                <a:r>
                  <a:rPr lang="es-AR" sz="2800" baseline="0" dirty="0" smtClean="0"/>
                  <a:t> es el desvío estándar? A cuantos desvíos estándar estamos del 0,5?</a:t>
                </a:r>
                <a:endParaRPr lang="es-AR" sz="2800" dirty="0" smtClean="0"/>
              </a:p>
              <a:p>
                <a:pPr lvl="1"/>
                <a:r>
                  <a:rPr lang="es-AR" sz="2800" dirty="0" smtClean="0"/>
                  <a:t>¿fue casualidad</a:t>
                </a:r>
                <a:r>
                  <a:rPr lang="es-AR" sz="2800" dirty="0" smtClean="0"/>
                  <a:t>? =&gt; si</a:t>
                </a:r>
                <a:r>
                  <a:rPr lang="es-AR" sz="2800" baseline="0" dirty="0" smtClean="0"/>
                  <a:t> lo vuelvo a correr, volverá a dar 90%; Si elijo otros 46 trials será lo mismo?</a:t>
                </a:r>
              </a:p>
              <a:p>
                <a:pPr lvl="1"/>
                <a:r>
                  <a:rPr lang="es-AR" sz="2800" baseline="0" dirty="0" smtClean="0"/>
                  <a:t>Rigurosidad científica!!</a:t>
                </a:r>
                <a:endParaRPr lang="es-AR" sz="2800" dirty="0" smtClean="0"/>
              </a:p>
              <a:p>
                <a:endParaRPr lang="es-AR" dirty="0"/>
              </a:p>
            </p:txBody>
          </p:sp>
        </mc:Fallback>
      </mc:AlternateContent>
      <p:sp>
        <p:nvSpPr>
          <p:cNvPr id="4" name="Marcador de número de diapositiva 3"/>
          <p:cNvSpPr>
            <a:spLocks noGrp="1"/>
          </p:cNvSpPr>
          <p:nvPr>
            <p:ph type="sldNum" sz="quarter" idx="10"/>
          </p:nvPr>
        </p:nvSpPr>
        <p:spPr/>
        <p:txBody>
          <a:bodyPr/>
          <a:lstStyle/>
          <a:p>
            <a:fld id="{9FB5E7E2-4D05-4641-B8A6-ABD23A001A75}" type="slidenum">
              <a:rPr lang="es-AR" smtClean="0"/>
              <a:t>29</a:t>
            </a:fld>
            <a:endParaRPr lang="es-AR"/>
          </a:p>
        </p:txBody>
      </p:sp>
    </p:spTree>
    <p:extLst>
      <p:ext uri="{BB962C8B-B14F-4D97-AF65-F5344CB8AC3E}">
        <p14:creationId xmlns:p14="http://schemas.microsoft.com/office/powerpoint/2010/main" val="40776024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Marcador de notas 2"/>
              <p:cNvSpPr>
                <a:spLocks noGrp="1"/>
              </p:cNvSpPr>
              <p:nvPr>
                <p:ph type="body" idx="1"/>
              </p:nvPr>
            </p:nvSpPr>
            <p:spPr/>
            <p:txBody>
              <a:bodyPr/>
              <a:lstStyle/>
              <a:p>
                <a:r>
                  <a:rPr lang="es-AR" dirty="0" smtClean="0"/>
                  <a:t>Parece haber información en estas áreas y la forma de obtenerla es analizando el comportamiento de la población de neuronas.</a:t>
                </a:r>
              </a:p>
              <a:p>
                <a:endParaRPr lang="es-AR" dirty="0" smtClean="0"/>
              </a:p>
              <a:p>
                <a:r>
                  <a:rPr lang="es-AR" dirty="0" smtClean="0"/>
                  <a:t> Se quiere:</a:t>
                </a:r>
              </a:p>
              <a:p>
                <a:pPr marL="914400" lvl="1" indent="-457200">
                  <a:buSzPct val="90000"/>
                  <a:buFont typeface="+mj-lt"/>
                  <a:buAutoNum type="alphaLcParenR"/>
                </a:pPr>
                <a:r>
                  <a:rPr lang="es-AR" dirty="0" smtClean="0"/>
                  <a:t>Entender el dominio.</a:t>
                </a:r>
              </a:p>
              <a:p>
                <a:pPr marL="914400" lvl="1" indent="-457200">
                  <a:buSzPct val="90000"/>
                  <a:buFont typeface="+mj-lt"/>
                  <a:buAutoNum type="alphaLcParenR"/>
                </a:pPr>
                <a:r>
                  <a:rPr lang="es-AR" dirty="0" smtClean="0"/>
                  <a:t>Entender en que momento estas áreas empiezan a discriminar los tonos.</a:t>
                </a:r>
              </a:p>
              <a:p>
                <a:pPr marL="914400" lvl="1" indent="-457200">
                  <a:buSzPct val="90000"/>
                  <a:buFont typeface="+mj-lt"/>
                  <a:buAutoNum type="alphaLcParenR"/>
                </a:pPr>
                <a:r>
                  <a:rPr lang="es-AR" dirty="0" smtClean="0"/>
                  <a:t>Ver como evoluciona la performance de clasificación en función del tiempo.</a:t>
                </a:r>
              </a:p>
              <a:p>
                <a:pPr marL="914400" lvl="1" indent="-457200">
                  <a:buSzPct val="90000"/>
                  <a:buFont typeface="+mj-lt"/>
                  <a:buAutoNum type="alphaLcParenR"/>
                </a:pPr>
                <a:endParaRPr lang="es-AR" dirty="0" smtClean="0"/>
              </a:p>
              <a:p>
                <a:pPr>
                  <a:buFont typeface="Arial" panose="020B0604020202020204" pitchFamily="34" charset="0"/>
                  <a:buChar char="•"/>
                </a:pPr>
                <a:r>
                  <a:rPr lang="es-AR" dirty="0" smtClean="0"/>
                  <a:t>Se eligieron ventanas deslizantes de </a:t>
                </a:r>
                <a14:m>
                  <m:oMath xmlns:m="http://schemas.openxmlformats.org/officeDocument/2006/math">
                    <m:r>
                      <a:rPr lang="es-AR" i="1" dirty="0" smtClean="0">
                        <a:latin typeface="Cambria Math" panose="02040503050406030204" pitchFamily="18" charset="0"/>
                      </a:rPr>
                      <m:t>3</m:t>
                    </m:r>
                    <m:r>
                      <a:rPr lang="es-AR" b="0" i="1" smtClean="0">
                        <a:latin typeface="Cambria Math" panose="02040503050406030204" pitchFamily="18" charset="0"/>
                      </a:rPr>
                      <m:t>00</m:t>
                    </m:r>
                    <m:r>
                      <a:rPr lang="es-AR" b="0" i="1" smtClean="0">
                        <a:latin typeface="Cambria Math" panose="02040503050406030204" pitchFamily="18" charset="0"/>
                      </a:rPr>
                      <m:t>𝑚𝑠</m:t>
                    </m:r>
                  </m:oMath>
                </a14:m>
                <a:r>
                  <a:rPr lang="es-AR" dirty="0" smtClean="0"/>
                  <a:t> (arbitrario). Se toma una ventana cada </a:t>
                </a:r>
                <a14:m>
                  <m:oMath xmlns:m="http://schemas.openxmlformats.org/officeDocument/2006/math">
                    <m:r>
                      <a:rPr lang="es-AR" b="0" i="0" smtClean="0">
                        <a:latin typeface="Cambria Math" panose="02040503050406030204" pitchFamily="18" charset="0"/>
                      </a:rPr>
                      <m:t>1</m:t>
                    </m:r>
                    <m:r>
                      <a:rPr lang="es-AR" i="1">
                        <a:latin typeface="Cambria Math" panose="02040503050406030204" pitchFamily="18" charset="0"/>
                      </a:rPr>
                      <m:t>0</m:t>
                    </m:r>
                    <m:r>
                      <a:rPr lang="es-AR" i="1">
                        <a:latin typeface="Cambria Math" panose="02040503050406030204" pitchFamily="18" charset="0"/>
                      </a:rPr>
                      <m:t>𝑚𝑠</m:t>
                    </m:r>
                  </m:oMath>
                </a14:m>
                <a:r>
                  <a:rPr lang="es-AR" dirty="0" smtClean="0"/>
                  <a:t>. </a:t>
                </a:r>
                <a:endParaRPr lang="es-AR" dirty="0"/>
              </a:p>
              <a:p>
                <a:endParaRPr lang="es-AR" dirty="0"/>
              </a:p>
            </p:txBody>
          </p:sp>
        </mc:Choice>
        <mc:Fallback xmlns="">
          <p:sp>
            <p:nvSpPr>
              <p:cNvPr id="3" name="Marcador de notas 2"/>
              <p:cNvSpPr>
                <a:spLocks noGrp="1"/>
              </p:cNvSpPr>
              <p:nvPr>
                <p:ph type="body" idx="1"/>
              </p:nvPr>
            </p:nvSpPr>
            <p:spPr/>
            <p:txBody>
              <a:bodyPr/>
              <a:lstStyle/>
              <a:p>
                <a:r>
                  <a:rPr lang="es-AR" dirty="0" smtClean="0"/>
                  <a:t>Parece haber información en estas áreas y la forma de obtenerla es analizando el comportamiento de la población de neuronas.</a:t>
                </a:r>
              </a:p>
              <a:p>
                <a:endParaRPr lang="es-AR" dirty="0" smtClean="0"/>
              </a:p>
              <a:p>
                <a:r>
                  <a:rPr lang="es-AR" dirty="0" smtClean="0"/>
                  <a:t> Se quiere:</a:t>
                </a:r>
              </a:p>
              <a:p>
                <a:pPr marL="914400" lvl="1" indent="-457200">
                  <a:buSzPct val="90000"/>
                  <a:buFont typeface="+mj-lt"/>
                  <a:buAutoNum type="alphaLcParenR"/>
                </a:pPr>
                <a:r>
                  <a:rPr lang="es-AR" dirty="0" smtClean="0"/>
                  <a:t>Entender el dominio.</a:t>
                </a:r>
              </a:p>
              <a:p>
                <a:pPr marL="914400" lvl="1" indent="-457200">
                  <a:buSzPct val="90000"/>
                  <a:buFont typeface="+mj-lt"/>
                  <a:buAutoNum type="alphaLcParenR"/>
                </a:pPr>
                <a:r>
                  <a:rPr lang="es-AR" dirty="0" smtClean="0"/>
                  <a:t>Entender en que momento estas áreas empiezan a discriminar los tonos.</a:t>
                </a:r>
              </a:p>
              <a:p>
                <a:pPr marL="914400" lvl="1" indent="-457200">
                  <a:buSzPct val="90000"/>
                  <a:buFont typeface="+mj-lt"/>
                  <a:buAutoNum type="alphaLcParenR"/>
                </a:pPr>
                <a:r>
                  <a:rPr lang="es-AR" dirty="0" smtClean="0"/>
                  <a:t>Ver como evoluciona la performance de clasificación en función del tiempo</a:t>
                </a:r>
                <a:r>
                  <a:rPr lang="es-AR" dirty="0" smtClean="0"/>
                  <a:t>.</a:t>
                </a:r>
              </a:p>
              <a:p>
                <a:pPr marL="914400" lvl="1" indent="-457200">
                  <a:buSzPct val="90000"/>
                  <a:buFont typeface="+mj-lt"/>
                  <a:buAutoNum type="alphaLcParenR"/>
                </a:pPr>
                <a:endParaRPr lang="es-AR" dirty="0" smtClean="0"/>
              </a:p>
              <a:p>
                <a:pPr>
                  <a:buFont typeface="Arial" panose="020B0604020202020204" pitchFamily="34" charset="0"/>
                  <a:buChar char="•"/>
                </a:pPr>
                <a:r>
                  <a:rPr lang="es-AR" dirty="0" smtClean="0"/>
                  <a:t>Se eligieron ventanas deslizantes de </a:t>
                </a:r>
                <a:r>
                  <a:rPr lang="es-AR" i="0" dirty="0" smtClean="0">
                    <a:latin typeface="Cambria Math" panose="02040503050406030204" pitchFamily="18" charset="0"/>
                  </a:rPr>
                  <a:t>3</a:t>
                </a:r>
                <a:r>
                  <a:rPr lang="es-AR" b="0" i="0" smtClean="0">
                    <a:latin typeface="Cambria Math" panose="02040503050406030204" pitchFamily="18" charset="0"/>
                  </a:rPr>
                  <a:t>00𝑚𝑠</a:t>
                </a:r>
                <a:r>
                  <a:rPr lang="es-AR" dirty="0" smtClean="0"/>
                  <a:t> (arbitrario). Se toma una ventana cada </a:t>
                </a:r>
                <a:r>
                  <a:rPr lang="es-AR" b="0" i="0" smtClean="0">
                    <a:latin typeface="Cambria Math" panose="02040503050406030204" pitchFamily="18" charset="0"/>
                  </a:rPr>
                  <a:t>1</a:t>
                </a:r>
                <a:r>
                  <a:rPr lang="es-AR" i="0">
                    <a:latin typeface="Cambria Math" panose="02040503050406030204" pitchFamily="18" charset="0"/>
                  </a:rPr>
                  <a:t>0𝑚𝑠</a:t>
                </a:r>
                <a:r>
                  <a:rPr lang="es-AR" dirty="0" smtClean="0"/>
                  <a:t>. </a:t>
                </a:r>
                <a:endParaRPr lang="es-AR" dirty="0"/>
              </a:p>
              <a:p>
                <a:endParaRPr lang="es-AR" dirty="0"/>
              </a:p>
            </p:txBody>
          </p:sp>
        </mc:Fallback>
      </mc:AlternateContent>
      <p:sp>
        <p:nvSpPr>
          <p:cNvPr id="4" name="Marcador de número de diapositiva 3"/>
          <p:cNvSpPr>
            <a:spLocks noGrp="1"/>
          </p:cNvSpPr>
          <p:nvPr>
            <p:ph type="sldNum" sz="quarter" idx="10"/>
          </p:nvPr>
        </p:nvSpPr>
        <p:spPr/>
        <p:txBody>
          <a:bodyPr/>
          <a:lstStyle/>
          <a:p>
            <a:fld id="{9FB5E7E2-4D05-4641-B8A6-ABD23A001A75}" type="slidenum">
              <a:rPr lang="es-AR" smtClean="0"/>
              <a:t>30</a:t>
            </a:fld>
            <a:endParaRPr lang="es-AR"/>
          </a:p>
        </p:txBody>
      </p:sp>
    </p:spTree>
    <p:extLst>
      <p:ext uri="{BB962C8B-B14F-4D97-AF65-F5344CB8AC3E}">
        <p14:creationId xmlns:p14="http://schemas.microsoft.com/office/powerpoint/2010/main" val="20994115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Para cada ventana se creará una matriz de features similar a la anterior. En vez de usar como feature la suma de todos los spikes para cada neurona, se utilizará la suma de los spikes dentro de cada ventana para cada neurona.</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31</a:t>
            </a:fld>
            <a:endParaRPr lang="es-AR"/>
          </a:p>
        </p:txBody>
      </p:sp>
    </p:spTree>
    <p:extLst>
      <p:ext uri="{BB962C8B-B14F-4D97-AF65-F5344CB8AC3E}">
        <p14:creationId xmlns:p14="http://schemas.microsoft.com/office/powerpoint/2010/main" val="1960287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Escala</a:t>
            </a:r>
            <a:r>
              <a:rPr lang="es-AR" baseline="0" dirty="0" smtClean="0"/>
              <a:t> cambiada para visualización mas fácil. En vez de por ventana por ms.</a:t>
            </a:r>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32</a:t>
            </a:fld>
            <a:endParaRPr lang="es-AR"/>
          </a:p>
        </p:txBody>
      </p:sp>
    </p:spTree>
    <p:extLst>
      <p:ext uri="{BB962C8B-B14F-4D97-AF65-F5344CB8AC3E}">
        <p14:creationId xmlns:p14="http://schemas.microsoft.com/office/powerpoint/2010/main" val="3006399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Preguntarle a Sergio</a:t>
            </a:r>
            <a:r>
              <a:rPr lang="es-AR" baseline="0" dirty="0" smtClean="0"/>
              <a:t> por que habíamos tomado 500 para el </a:t>
            </a:r>
            <a:r>
              <a:rPr lang="es-AR" baseline="0" dirty="0" err="1" smtClean="0"/>
              <a:t>remuestreo</a:t>
            </a:r>
            <a:r>
              <a:rPr lang="es-AR" baseline="0" dirty="0" smtClean="0"/>
              <a:t>.</a:t>
            </a:r>
          </a:p>
          <a:p>
            <a:endParaRPr lang="es-AR" baseline="0" dirty="0" smtClean="0"/>
          </a:p>
          <a:p>
            <a:r>
              <a:rPr lang="es-AR" dirty="0" smtClean="0"/>
              <a:t>Re-muestreo =&gt; </a:t>
            </a:r>
            <a:r>
              <a:rPr lang="es-AR" dirty="0" err="1" smtClean="0"/>
              <a:t>Bootstrapping</a:t>
            </a:r>
            <a:r>
              <a:rPr lang="es-AR" dirty="0" smtClean="0"/>
              <a:t> =&gt; muestras aleatorias con reemplazo.</a:t>
            </a:r>
          </a:p>
          <a:p>
            <a:endParaRPr lang="es-AR" dirty="0" smtClean="0"/>
          </a:p>
          <a:p>
            <a:r>
              <a:rPr lang="es-AR" dirty="0" smtClean="0"/>
              <a:t>Se realizó el mismo esquema de clasificación con el que se obtuvo el último gráfico, pero repitiendo el proceso de selección (70/30) y posterior clasificación 500 veces para cada ventana.</a:t>
            </a:r>
          </a:p>
          <a:p>
            <a:endParaRPr lang="es-AR" dirty="0" smtClean="0"/>
          </a:p>
          <a:p>
            <a:r>
              <a:rPr lang="es-AR" dirty="0" smtClean="0"/>
              <a:t>Se calculó la media para cada ventana ± B.S.E.M. </a:t>
            </a:r>
            <a:r>
              <a:rPr lang="es-AR" dirty="0" smtClean="0"/>
              <a:t>(error </a:t>
            </a:r>
            <a:r>
              <a:rPr lang="es-AR" dirty="0" smtClean="0"/>
              <a:t>estándar a la media del </a:t>
            </a:r>
            <a:r>
              <a:rPr lang="es-AR" dirty="0" err="1" smtClean="0"/>
              <a:t>Bootstrapping</a:t>
            </a:r>
            <a:r>
              <a:rPr lang="es-AR" u="sng" dirty="0" smtClean="0"/>
              <a:t>) </a:t>
            </a:r>
            <a:r>
              <a:rPr lang="es-AR" dirty="0" smtClean="0"/>
              <a:t>=&gt;</a:t>
            </a:r>
            <a:r>
              <a:rPr lang="es-AR" baseline="0" dirty="0" smtClean="0"/>
              <a:t> </a:t>
            </a:r>
            <a:r>
              <a:rPr lang="es-AR" baseline="0" dirty="0" err="1" smtClean="0"/>
              <a:t>desvio</a:t>
            </a:r>
            <a:r>
              <a:rPr lang="es-AR" baseline="0" dirty="0" smtClean="0"/>
              <a:t> estándar de la performance de los clasificadores</a:t>
            </a:r>
            <a:r>
              <a:rPr lang="es-AR" dirty="0" smtClean="0"/>
              <a:t>.</a:t>
            </a:r>
            <a:endParaRPr lang="es-AR" u="sng" dirty="0" smtClean="0"/>
          </a:p>
          <a:p>
            <a:endParaRPr lang="es-AR" dirty="0" smtClean="0"/>
          </a:p>
          <a:p>
            <a:r>
              <a:rPr lang="es-AR" dirty="0" smtClean="0"/>
              <a:t>Se realizó el gráfico para las 2 áreas implicadas, dibujando la media en una línea roja y el B.S.E.M. en forma de sombreado.</a:t>
            </a:r>
          </a:p>
          <a:p>
            <a:endParaRPr lang="es-AR" dirty="0" smtClean="0"/>
          </a:p>
          <a:p>
            <a:r>
              <a:rPr lang="es-AR" dirty="0" smtClean="0"/>
              <a:t>Por primera vez se compara el rendimiento de los 4 métodos de clasificación.</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34</a:t>
            </a:fld>
            <a:endParaRPr lang="es-AR"/>
          </a:p>
        </p:txBody>
      </p:sp>
    </p:spTree>
    <p:extLst>
      <p:ext uri="{BB962C8B-B14F-4D97-AF65-F5344CB8AC3E}">
        <p14:creationId xmlns:p14="http://schemas.microsoft.com/office/powerpoint/2010/main" val="4748522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Se</a:t>
            </a:r>
            <a:r>
              <a:rPr lang="es-AR" baseline="0" dirty="0" smtClean="0"/>
              <a:t> aprecia claramente como cuando se muestra el tono se empieza a incrementar la performance.</a:t>
            </a:r>
          </a:p>
          <a:p>
            <a:r>
              <a:rPr lang="es-AR" baseline="0" dirty="0" smtClean="0"/>
              <a:t>Es raro que posterior al tono la performance no disminuya. Eso muestra que la información del tono persiste hasta 3 segundos después de que el mismo terminó.</a:t>
            </a:r>
          </a:p>
          <a:p>
            <a:r>
              <a:rPr lang="es-AR" dirty="0" smtClean="0"/>
              <a:t>Ni bien</a:t>
            </a:r>
            <a:r>
              <a:rPr lang="es-AR" baseline="0" dirty="0" smtClean="0"/>
              <a:t> termina el tono los métodos se estabilizan.</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35</a:t>
            </a:fld>
            <a:endParaRPr lang="es-AR"/>
          </a:p>
        </p:txBody>
      </p:sp>
    </p:spTree>
    <p:extLst>
      <p:ext uri="{BB962C8B-B14F-4D97-AF65-F5344CB8AC3E}">
        <p14:creationId xmlns:p14="http://schemas.microsoft.com/office/powerpoint/2010/main" val="26642908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Se</a:t>
            </a:r>
            <a:r>
              <a:rPr lang="es-AR" baseline="0" dirty="0" smtClean="0"/>
              <a:t> ve que la clasificación es casi perfecta con RF y SVM.</a:t>
            </a:r>
          </a:p>
          <a:p>
            <a:r>
              <a:rPr lang="es-AR" baseline="0" dirty="0" smtClean="0"/>
              <a:t>Quiero saber con que significancia.</a:t>
            </a:r>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36</a:t>
            </a:fld>
            <a:endParaRPr lang="es-AR"/>
          </a:p>
        </p:txBody>
      </p:sp>
    </p:spTree>
    <p:extLst>
      <p:ext uri="{BB962C8B-B14F-4D97-AF65-F5344CB8AC3E}">
        <p14:creationId xmlns:p14="http://schemas.microsoft.com/office/powerpoint/2010/main" val="39445068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Calculamos la significancia</a:t>
            </a:r>
            <a:r>
              <a:rPr lang="es-AR" baseline="0" dirty="0" smtClean="0"/>
              <a:t> un método mejor que otro a partir del ms 5000</a:t>
            </a:r>
          </a:p>
          <a:p>
            <a:r>
              <a:rPr lang="es-AR" baseline="0" dirty="0" smtClean="0"/>
              <a:t>Se lee: la probabilidad que LDA sea mayor a </a:t>
            </a:r>
            <a:r>
              <a:rPr lang="es-AR" baseline="0" dirty="0" err="1" smtClean="0"/>
              <a:t>random</a:t>
            </a:r>
            <a:r>
              <a:rPr lang="es-AR" baseline="0" dirty="0" smtClean="0"/>
              <a:t> </a:t>
            </a:r>
            <a:r>
              <a:rPr lang="es-AR" baseline="0" dirty="0" err="1" smtClean="0"/>
              <a:t>forest</a:t>
            </a:r>
            <a:r>
              <a:rPr lang="es-AR" baseline="0" dirty="0" smtClean="0"/>
              <a:t> es 0%.</a:t>
            </a:r>
          </a:p>
        </p:txBody>
      </p:sp>
      <p:sp>
        <p:nvSpPr>
          <p:cNvPr id="4" name="Marcador de número de diapositiva 3"/>
          <p:cNvSpPr>
            <a:spLocks noGrp="1"/>
          </p:cNvSpPr>
          <p:nvPr>
            <p:ph type="sldNum" sz="quarter" idx="10"/>
          </p:nvPr>
        </p:nvSpPr>
        <p:spPr/>
        <p:txBody>
          <a:bodyPr/>
          <a:lstStyle/>
          <a:p>
            <a:fld id="{9FB5E7E2-4D05-4641-B8A6-ABD23A001A75}" type="slidenum">
              <a:rPr lang="es-AR" smtClean="0"/>
              <a:t>37</a:t>
            </a:fld>
            <a:endParaRPr lang="es-AR"/>
          </a:p>
        </p:txBody>
      </p:sp>
    </p:spTree>
    <p:extLst>
      <p:ext uri="{BB962C8B-B14F-4D97-AF65-F5344CB8AC3E}">
        <p14:creationId xmlns:p14="http://schemas.microsoft.com/office/powerpoint/2010/main" val="20457526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Se ve un pico</a:t>
            </a:r>
            <a:r>
              <a:rPr lang="es-AR" baseline="0" dirty="0" smtClean="0"/>
              <a:t> entre 100 y 400 ms posteriores a la muestra del estímulo.</a:t>
            </a:r>
          </a:p>
          <a:p>
            <a:r>
              <a:rPr lang="es-AR" dirty="0" smtClean="0"/>
              <a:t>RF es el que mejor lo interpreta.</a:t>
            </a:r>
          </a:p>
          <a:p>
            <a:r>
              <a:rPr lang="es-AR" dirty="0" smtClean="0"/>
              <a:t>Performance crece hasta 6500ms.</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38</a:t>
            </a:fld>
            <a:endParaRPr lang="es-AR"/>
          </a:p>
        </p:txBody>
      </p:sp>
    </p:spTree>
    <p:extLst>
      <p:ext uri="{BB962C8B-B14F-4D97-AF65-F5344CB8AC3E}">
        <p14:creationId xmlns:p14="http://schemas.microsoft.com/office/powerpoint/2010/main" val="19146077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Una vez que está estable en su máximo, quiero ver cuanto es.</a:t>
            </a:r>
          </a:p>
          <a:p>
            <a:r>
              <a:rPr lang="es-AR" dirty="0" smtClean="0"/>
              <a:t>De vuelta mejor RF pero muy cerca de SVM y solapándose con BN.</a:t>
            </a:r>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39</a:t>
            </a:fld>
            <a:endParaRPr lang="es-AR"/>
          </a:p>
        </p:txBody>
      </p:sp>
    </p:spTree>
    <p:extLst>
      <p:ext uri="{BB962C8B-B14F-4D97-AF65-F5344CB8AC3E}">
        <p14:creationId xmlns:p14="http://schemas.microsoft.com/office/powerpoint/2010/main" val="1338008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Potenciales de acción neuronales obtenidos de 4 ratas macho adulto Long Evans.</a:t>
            </a:r>
          </a:p>
          <a:p>
            <a:endParaRPr lang="es-AR" dirty="0" smtClean="0"/>
          </a:p>
          <a:p>
            <a:r>
              <a:rPr lang="es-AR" dirty="0" smtClean="0"/>
              <a:t>Entrenadas hasta 80% de performance. Paradigma GO/NOGO. (2 sujetos con un sonido y 2 con el otro).</a:t>
            </a:r>
          </a:p>
          <a:p>
            <a:endParaRPr lang="es-AR" dirty="0" smtClean="0"/>
          </a:p>
          <a:p>
            <a:r>
              <a:rPr lang="es-AR" dirty="0" smtClean="0"/>
              <a:t>30 </a:t>
            </a:r>
            <a:r>
              <a:rPr lang="es-AR" dirty="0" smtClean="0"/>
              <a:t>sesiones; </a:t>
            </a:r>
            <a:r>
              <a:rPr lang="es-AR" dirty="0" smtClean="0"/>
              <a:t>trials variables entre 64 y 725 para casa sesión</a:t>
            </a:r>
            <a:r>
              <a:rPr lang="es-AR" dirty="0" smtClean="0"/>
              <a:t>. (de acuerdo a cuanta sed tenían o cuanto trabajo le</a:t>
            </a:r>
            <a:r>
              <a:rPr lang="es-AR" baseline="0" dirty="0" smtClean="0"/>
              <a:t> costaba tomar el agua)</a:t>
            </a:r>
            <a:endParaRPr lang="es-AR" dirty="0" smtClean="0"/>
          </a:p>
          <a:p>
            <a:endParaRPr lang="es-AR" dirty="0" smtClean="0"/>
          </a:p>
          <a:p>
            <a:r>
              <a:rPr lang="es-AR" dirty="0" smtClean="0"/>
              <a:t>VTA: -4000ms a +4000ms; PFC: -4000ms a +3000ms. Tono de 0ms a 1000ms</a:t>
            </a:r>
          </a:p>
          <a:p>
            <a:endParaRPr lang="es-AR" dirty="0" smtClean="0"/>
          </a:p>
          <a:p>
            <a:r>
              <a:rPr lang="es-AR" dirty="0" err="1" smtClean="0"/>
              <a:t>Spike</a:t>
            </a:r>
            <a:r>
              <a:rPr lang="es-AR" dirty="0" smtClean="0"/>
              <a:t> </a:t>
            </a:r>
            <a:r>
              <a:rPr lang="es-AR" dirty="0" err="1" smtClean="0"/>
              <a:t>sorting</a:t>
            </a:r>
            <a:r>
              <a:rPr lang="es-AR" dirty="0" smtClean="0"/>
              <a:t> =&gt; 153 neuronas VTA y 95 PFC (entre 1 y 13 para VTA y entre 1 y 8 para PFC por sesión</a:t>
            </a:r>
            <a:r>
              <a:rPr lang="es-AR" dirty="0" smtClean="0"/>
              <a:t>).</a:t>
            </a:r>
          </a:p>
          <a:p>
            <a:r>
              <a:rPr lang="es-ES_tradnl" dirty="0" smtClean="0"/>
              <a:t>Se filtra por arriba de 300 </a:t>
            </a:r>
            <a:r>
              <a:rPr lang="es-ES_tradnl" smtClean="0"/>
              <a:t>hz</a:t>
            </a:r>
            <a:endParaRPr lang="es-AR" dirty="0" smtClean="0"/>
          </a:p>
          <a:p>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Las áreas no están elegidas al azar, se tomaron</a:t>
            </a:r>
            <a:r>
              <a:rPr lang="es-AR" baseline="0" dirty="0" smtClean="0"/>
              <a:t> estas áreas, ya que se sabe que el área </a:t>
            </a:r>
            <a:r>
              <a:rPr lang="es-AR" baseline="0" dirty="0" smtClean="0"/>
              <a:t>VTA (libera dopamina a la corteza frontal =&gt; liberación en forma anormal produce enfermedades como esquizofrenia, déficit de atención, entre otras; las drogas como las metanfetaminas producen liberación excesiva de dopamina, y la cocaína tapa los receptores para que la dopamina esté mas tiempo en el sistema) </a:t>
            </a:r>
            <a:r>
              <a:rPr lang="es-AR" baseline="0" dirty="0" smtClean="0"/>
              <a:t>está asociada </a:t>
            </a:r>
            <a:r>
              <a:rPr lang="es-AR" dirty="0" smtClean="0"/>
              <a:t>al </a:t>
            </a:r>
            <a:r>
              <a:rPr lang="es-AR" dirty="0" smtClean="0">
                <a:hlinkClick r:id="rId3" tooltip="Sistema de recompensa (aún no redactado)"/>
              </a:rPr>
              <a:t>sistema de recompensa</a:t>
            </a:r>
            <a:r>
              <a:rPr lang="es-AR" dirty="0" smtClean="0"/>
              <a:t>,</a:t>
            </a:r>
            <a:r>
              <a:rPr lang="es-AR" baseline="0" dirty="0" smtClean="0"/>
              <a:t> </a:t>
            </a:r>
            <a:r>
              <a:rPr lang="es-AR" baseline="0" dirty="0" err="1" smtClean="0"/>
              <a:t>asi</a:t>
            </a:r>
            <a:r>
              <a:rPr lang="es-AR" baseline="0" dirty="0" smtClean="0"/>
              <a:t> como también a la</a:t>
            </a:r>
            <a:r>
              <a:rPr lang="es-AR" dirty="0" smtClean="0"/>
              <a:t> </a:t>
            </a:r>
            <a:r>
              <a:rPr lang="es-AR" dirty="0" smtClean="0">
                <a:hlinkClick r:id="rId4" tooltip="Motivación"/>
              </a:rPr>
              <a:t>motivación</a:t>
            </a:r>
            <a:r>
              <a:rPr lang="es-AR" dirty="0" smtClean="0"/>
              <a:t>, la </a:t>
            </a:r>
            <a:r>
              <a:rPr lang="es-AR" dirty="0" smtClean="0">
                <a:hlinkClick r:id="rId5" tooltip="Cognición"/>
              </a:rPr>
              <a:t>cognición</a:t>
            </a:r>
            <a:r>
              <a:rPr lang="es-AR" dirty="0" smtClean="0"/>
              <a:t>, la dependencia a las drogas, y puede ser foco de varios trastornos psiquiátricos. A su vez el área PFC </a:t>
            </a:r>
            <a:r>
              <a:rPr lang="es-AR" dirty="0" smtClean="0"/>
              <a:t>está involucrada en la planificación de comportamientos cognitivamente complejos, en la expresión de la personalidad, en los procesos de toma de decisiones (aprendizaje de reglas) y en la adecuación del comportamiento social adecuado en cada momento; </a:t>
            </a:r>
            <a:endParaRPr lang="es-AR" u="sng" dirty="0" smtClean="0"/>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4</a:t>
            </a:fld>
            <a:endParaRPr lang="es-AR"/>
          </a:p>
        </p:txBody>
      </p:sp>
    </p:spTree>
    <p:extLst>
      <p:ext uri="{BB962C8B-B14F-4D97-AF65-F5344CB8AC3E}">
        <p14:creationId xmlns:p14="http://schemas.microsoft.com/office/powerpoint/2010/main" val="23247483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Nuevamente la significancia</a:t>
            </a:r>
            <a:r>
              <a:rPr lang="es-AR" baseline="0" dirty="0" smtClean="0"/>
              <a:t> entre los métodos.</a:t>
            </a:r>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40</a:t>
            </a:fld>
            <a:endParaRPr lang="es-AR"/>
          </a:p>
        </p:txBody>
      </p:sp>
    </p:spTree>
    <p:extLst>
      <p:ext uri="{BB962C8B-B14F-4D97-AF65-F5344CB8AC3E}">
        <p14:creationId xmlns:p14="http://schemas.microsoft.com/office/powerpoint/2010/main" val="24173601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41</a:t>
            </a:fld>
            <a:endParaRPr lang="es-AR"/>
          </a:p>
        </p:txBody>
      </p:sp>
    </p:spTree>
    <p:extLst>
      <p:ext uri="{BB962C8B-B14F-4D97-AF65-F5344CB8AC3E}">
        <p14:creationId xmlns:p14="http://schemas.microsoft.com/office/powerpoint/2010/main" val="42668885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Se demuestra que hay información en las 2 áreas del cerebro.</a:t>
            </a:r>
          </a:p>
          <a:p>
            <a:endParaRPr lang="es-AR" dirty="0" smtClean="0"/>
          </a:p>
          <a:p>
            <a:r>
              <a:rPr lang="es-AR" dirty="0" smtClean="0"/>
              <a:t>Esta información permite que un clasificador aprenda el comportamiento.</a:t>
            </a:r>
          </a:p>
          <a:p>
            <a:endParaRPr lang="es-AR" dirty="0" smtClean="0"/>
          </a:p>
          <a:p>
            <a:r>
              <a:rPr lang="es-AR" dirty="0" smtClean="0"/>
              <a:t>Se demuestra que </a:t>
            </a:r>
            <a:r>
              <a:rPr lang="es-AR" dirty="0" err="1" smtClean="0"/>
              <a:t>Random</a:t>
            </a:r>
            <a:r>
              <a:rPr lang="es-AR" dirty="0" smtClean="0"/>
              <a:t> </a:t>
            </a:r>
            <a:r>
              <a:rPr lang="es-AR" dirty="0" err="1" smtClean="0"/>
              <a:t>Forest</a:t>
            </a:r>
            <a:r>
              <a:rPr lang="es-AR" dirty="0" smtClean="0"/>
              <a:t> y SVM son los métodos que mejor clasifican los datos.</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42</a:t>
            </a:fld>
            <a:endParaRPr lang="es-AR"/>
          </a:p>
        </p:txBody>
      </p:sp>
    </p:spTree>
    <p:extLst>
      <p:ext uri="{BB962C8B-B14F-4D97-AF65-F5344CB8AC3E}">
        <p14:creationId xmlns:p14="http://schemas.microsoft.com/office/powerpoint/2010/main" val="6231869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Se quiere conocer cuantas neuronas se necesitan como mínimo para realizar una buena clasificación</a:t>
            </a:r>
          </a:p>
          <a:p>
            <a:endParaRPr lang="es-AR" dirty="0" smtClean="0"/>
          </a:p>
          <a:p>
            <a:r>
              <a:rPr lang="es-AR" dirty="0" smtClean="0"/>
              <a:t>Menor cantidad de electrodos = menos procesamiento + menor consumo + menos rechazo</a:t>
            </a:r>
          </a:p>
          <a:p>
            <a:endParaRPr lang="es-AR" dirty="0" smtClean="0"/>
          </a:p>
          <a:p>
            <a:r>
              <a:rPr lang="es-AR" dirty="0" smtClean="0"/>
              <a:t>Aprovechando la gran cantidad de neuronas de VTA se tomaron varios subconjuntos. Se analizó la performance de los 4 métodos para 6 subconjuntos conformados con distintos porcentajes de neuronas:</a:t>
            </a:r>
            <a:br>
              <a:rPr lang="es-AR" dirty="0" smtClean="0"/>
            </a:br>
            <a:r>
              <a:rPr lang="es-AR" dirty="0" smtClean="0"/>
              <a:t>100% (153 neuronas), 75% (115 neuronas), 50% (77 neuronas), 25% (39 neuronas), 10% (16 neuronas) y 5% (8 neuronas).</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44</a:t>
            </a:fld>
            <a:endParaRPr lang="es-AR"/>
          </a:p>
        </p:txBody>
      </p:sp>
    </p:spTree>
    <p:extLst>
      <p:ext uri="{BB962C8B-B14F-4D97-AF65-F5344CB8AC3E}">
        <p14:creationId xmlns:p14="http://schemas.microsoft.com/office/powerpoint/2010/main" val="8131478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45</a:t>
            </a:fld>
            <a:endParaRPr lang="es-AR"/>
          </a:p>
        </p:txBody>
      </p:sp>
    </p:spTree>
    <p:extLst>
      <p:ext uri="{BB962C8B-B14F-4D97-AF65-F5344CB8AC3E}">
        <p14:creationId xmlns:p14="http://schemas.microsoft.com/office/powerpoint/2010/main" val="1344188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46</a:t>
            </a:fld>
            <a:endParaRPr lang="es-AR"/>
          </a:p>
        </p:txBody>
      </p:sp>
    </p:spTree>
    <p:extLst>
      <p:ext uri="{BB962C8B-B14F-4D97-AF65-F5344CB8AC3E}">
        <p14:creationId xmlns:p14="http://schemas.microsoft.com/office/powerpoint/2010/main" val="27586888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En el análisis de neurona único, se vio que había neuronas individuales que tenían performance de clasificación alta.</a:t>
            </a:r>
          </a:p>
          <a:p>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Hay neuronas que superan el 70%, e incluso el 80%.</a:t>
            </a:r>
          </a:p>
          <a:p>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Para asegurar que la disminución en la performance de los distintos conjuntos anteriores no se debe a la sustracción de estas neuronas, se corrió el mismo análisis anterior, sin las neuronas que superan el 70%. Se eliminaron 27 neuronas.</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47</a:t>
            </a:fld>
            <a:endParaRPr lang="es-AR"/>
          </a:p>
        </p:txBody>
      </p:sp>
    </p:spTree>
    <p:extLst>
      <p:ext uri="{BB962C8B-B14F-4D97-AF65-F5344CB8AC3E}">
        <p14:creationId xmlns:p14="http://schemas.microsoft.com/office/powerpoint/2010/main" val="14074947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48</a:t>
            </a:fld>
            <a:endParaRPr lang="es-AR"/>
          </a:p>
        </p:txBody>
      </p:sp>
    </p:spTree>
    <p:extLst>
      <p:ext uri="{BB962C8B-B14F-4D97-AF65-F5344CB8AC3E}">
        <p14:creationId xmlns:p14="http://schemas.microsoft.com/office/powerpoint/2010/main" val="34277112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49</a:t>
            </a:fld>
            <a:endParaRPr lang="es-AR"/>
          </a:p>
        </p:txBody>
      </p:sp>
    </p:spTree>
    <p:extLst>
      <p:ext uri="{BB962C8B-B14F-4D97-AF65-F5344CB8AC3E}">
        <p14:creationId xmlns:p14="http://schemas.microsoft.com/office/powerpoint/2010/main" val="42032568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s-AR" dirty="0" smtClean="0"/>
              <a:t>Comparación de los métodos para la corrida con el 75% de las neuronas. Lo interesante es ver que eliminando 38 neuronas al azar se obtiene mayor performance que eliminando las 27 que superan individualmente el 70%.</a:t>
            </a:r>
            <a:br>
              <a:rPr lang="es-AR" dirty="0" smtClean="0"/>
            </a:br>
            <a:r>
              <a:rPr lang="es-AR" dirty="0" smtClean="0"/>
              <a:t>Sin embargo, la diferencia en </a:t>
            </a:r>
            <a:r>
              <a:rPr lang="es-AR" dirty="0" err="1" smtClean="0"/>
              <a:t>Random</a:t>
            </a:r>
            <a:r>
              <a:rPr lang="es-AR" dirty="0" smtClean="0"/>
              <a:t> </a:t>
            </a:r>
            <a:r>
              <a:rPr lang="es-AR" dirty="0" err="1" smtClean="0"/>
              <a:t>Forest</a:t>
            </a:r>
            <a:r>
              <a:rPr lang="es-AR" dirty="0" smtClean="0"/>
              <a:t> es de 1,35%.</a:t>
            </a:r>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50</a:t>
            </a:fld>
            <a:endParaRPr lang="es-AR"/>
          </a:p>
        </p:txBody>
      </p:sp>
    </p:spTree>
    <p:extLst>
      <p:ext uri="{BB962C8B-B14F-4D97-AF65-F5344CB8AC3E}">
        <p14:creationId xmlns:p14="http://schemas.microsoft.com/office/powerpoint/2010/main" val="499107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Se sabe que las ratas diferencian los </a:t>
            </a:r>
            <a:r>
              <a:rPr lang="es-AR" dirty="0" smtClean="0"/>
              <a:t>tonos (información codificada</a:t>
            </a:r>
            <a:r>
              <a:rPr lang="es-AR" baseline="0" dirty="0" smtClean="0"/>
              <a:t> en algún lado)</a:t>
            </a:r>
            <a:r>
              <a:rPr lang="es-AR" dirty="0" smtClean="0"/>
              <a:t>. </a:t>
            </a:r>
            <a:r>
              <a:rPr lang="es-AR" dirty="0" smtClean="0"/>
              <a:t>Se quiere saber si estas áreas intervienen en esa diferenciación.</a:t>
            </a:r>
          </a:p>
        </p:txBody>
      </p:sp>
      <p:sp>
        <p:nvSpPr>
          <p:cNvPr id="4" name="Marcador de número de diapositiva 3"/>
          <p:cNvSpPr>
            <a:spLocks noGrp="1"/>
          </p:cNvSpPr>
          <p:nvPr>
            <p:ph type="sldNum" sz="quarter" idx="10"/>
          </p:nvPr>
        </p:nvSpPr>
        <p:spPr/>
        <p:txBody>
          <a:bodyPr/>
          <a:lstStyle/>
          <a:p>
            <a:fld id="{9FB5E7E2-4D05-4641-B8A6-ABD23A001A75}" type="slidenum">
              <a:rPr lang="es-AR" smtClean="0"/>
              <a:t>5</a:t>
            </a:fld>
            <a:endParaRPr lang="es-AR"/>
          </a:p>
        </p:txBody>
      </p:sp>
    </p:spTree>
    <p:extLst>
      <p:ext uri="{BB962C8B-B14F-4D97-AF65-F5344CB8AC3E}">
        <p14:creationId xmlns:p14="http://schemas.microsoft.com/office/powerpoint/2010/main" val="31523748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Resultado importante! La información está almacenada en el conjunto de las neuronas y no depende de ninguna de ellas individualmente!!</a:t>
            </a:r>
          </a:p>
          <a:p>
            <a:endParaRPr lang="es-AR" dirty="0" smtClean="0"/>
          </a:p>
          <a:p>
            <a:r>
              <a:rPr lang="es-AR" dirty="0" smtClean="0"/>
              <a:t>Se quiere ver este mismo resultado en PFC. Se descartan las 4 neuronas que superan el 70% de performance.</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51</a:t>
            </a:fld>
            <a:endParaRPr lang="es-AR"/>
          </a:p>
        </p:txBody>
      </p:sp>
    </p:spTree>
    <p:extLst>
      <p:ext uri="{BB962C8B-B14F-4D97-AF65-F5344CB8AC3E}">
        <p14:creationId xmlns:p14="http://schemas.microsoft.com/office/powerpoint/2010/main" val="12117101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52</a:t>
            </a:fld>
            <a:endParaRPr lang="es-AR"/>
          </a:p>
        </p:txBody>
      </p:sp>
    </p:spTree>
    <p:extLst>
      <p:ext uri="{BB962C8B-B14F-4D97-AF65-F5344CB8AC3E}">
        <p14:creationId xmlns:p14="http://schemas.microsoft.com/office/powerpoint/2010/main" val="23265472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La disminución de la performance fue de 5% con respecto al caso con el total de las neuronas.</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53</a:t>
            </a:fld>
            <a:endParaRPr lang="es-AR"/>
          </a:p>
        </p:txBody>
      </p:sp>
    </p:spTree>
    <p:extLst>
      <p:ext uri="{BB962C8B-B14F-4D97-AF65-F5344CB8AC3E}">
        <p14:creationId xmlns:p14="http://schemas.microsoft.com/office/powerpoint/2010/main" val="15211396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Con solo 8 neuronas y </a:t>
            </a:r>
            <a:r>
              <a:rPr lang="es-AR" dirty="0" err="1" smtClean="0"/>
              <a:t>Random</a:t>
            </a:r>
            <a:r>
              <a:rPr lang="es-AR" dirty="0" smtClean="0"/>
              <a:t> </a:t>
            </a:r>
            <a:r>
              <a:rPr lang="es-AR" dirty="0" err="1" smtClean="0"/>
              <a:t>Forest</a:t>
            </a:r>
            <a:r>
              <a:rPr lang="es-AR" dirty="0" smtClean="0"/>
              <a:t>, se puede predecir el estímulo 1 segundo después de iniciado el tono con un 80% de performance.</a:t>
            </a:r>
          </a:p>
          <a:p>
            <a:endParaRPr lang="es-AR" dirty="0" smtClean="0"/>
          </a:p>
          <a:p>
            <a:r>
              <a:rPr lang="es-AR" dirty="0" smtClean="0"/>
              <a:t>Se obtienen niveles de performance por sobre 90% analizando poblaciones de neuronas cuya performance individual no supera el 70%. Distribución poblacional de la información.</a:t>
            </a:r>
          </a:p>
          <a:p>
            <a:endParaRPr lang="es-AR" dirty="0" smtClean="0"/>
          </a:p>
          <a:p>
            <a:r>
              <a:rPr lang="es-AR" dirty="0" smtClean="0"/>
              <a:t>El pico que se observaba 100 ms después de enseñado el tono en PFC desapareció al eliminar las 4 neuronas de mayor performance individual.</a:t>
            </a:r>
          </a:p>
          <a:p>
            <a:endParaRPr lang="es-AR" dirty="0" smtClean="0"/>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54</a:t>
            </a:fld>
            <a:endParaRPr lang="es-AR"/>
          </a:p>
        </p:txBody>
      </p:sp>
    </p:spTree>
    <p:extLst>
      <p:ext uri="{BB962C8B-B14F-4D97-AF65-F5344CB8AC3E}">
        <p14:creationId xmlns:p14="http://schemas.microsoft.com/office/powerpoint/2010/main" val="33096620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Marcador de notas 2"/>
              <p:cNvSpPr>
                <a:spLocks noGrp="1"/>
              </p:cNvSpPr>
              <p:nvPr>
                <p:ph type="body" idx="1"/>
              </p:nvPr>
            </p:nvSpPr>
            <p:spPr/>
            <p:txBody>
              <a:bodyPr/>
              <a:lstStyle/>
              <a:p>
                <a:r>
                  <a:rPr lang="es-AR" dirty="0" smtClean="0"/>
                  <a:t>Frecuencia de disparo promedio de VTA=</a:t>
                </a:r>
                <a14:m>
                  <m:oMath xmlns:m="http://schemas.openxmlformats.org/officeDocument/2006/math">
                    <m:r>
                      <a:rPr lang="es-AR" b="0" i="1" smtClean="0">
                        <a:latin typeface="Cambria Math" panose="02040503050406030204" pitchFamily="18" charset="0"/>
                      </a:rPr>
                      <m:t>10</m:t>
                    </m:r>
                    <m:r>
                      <a:rPr lang="es-AR" b="0" i="1" smtClean="0">
                        <a:latin typeface="Cambria Math" panose="02040503050406030204" pitchFamily="18" charset="0"/>
                      </a:rPr>
                      <m:t>𝐻𝑧</m:t>
                    </m:r>
                  </m:oMath>
                </a14:m>
                <a:r>
                  <a:rPr lang="es-AR" dirty="0" smtClean="0"/>
                  <a:t> y PFC= </a:t>
                </a:r>
                <a14:m>
                  <m:oMath xmlns:m="http://schemas.openxmlformats.org/officeDocument/2006/math">
                    <m:r>
                      <a:rPr lang="es-AR" b="0" i="0" smtClean="0">
                        <a:latin typeface="Cambria Math" panose="02040503050406030204" pitchFamily="18" charset="0"/>
                      </a:rPr>
                      <m:t>5</m:t>
                    </m:r>
                    <m:r>
                      <a:rPr lang="es-AR" i="1">
                        <a:latin typeface="Cambria Math" panose="02040503050406030204" pitchFamily="18" charset="0"/>
                      </a:rPr>
                      <m:t>𝐻𝑧</m:t>
                    </m:r>
                  </m:oMath>
                </a14:m>
                <a:r>
                  <a:rPr lang="es-AR" dirty="0" smtClean="0"/>
                  <a:t>.</a:t>
                </a:r>
              </a:p>
              <a:p>
                <a:endParaRPr lang="es-AR" dirty="0" smtClean="0"/>
              </a:p>
              <a:p>
                <a:r>
                  <a:rPr lang="es-AR" dirty="0" smtClean="0"/>
                  <a:t>Ventanas mas grandes atrapan mas spikes =&gt; mejor clasificación.</a:t>
                </a:r>
              </a:p>
              <a:p>
                <a:endParaRPr lang="es-AR" dirty="0" smtClean="0"/>
              </a:p>
              <a:p>
                <a:r>
                  <a:rPr lang="es-AR" dirty="0" smtClean="0"/>
                  <a:t>Ventanas mas cortas proveen una decisión mas rápida (necesario en BMI). Buscar la menor amplitud para una buena clasificación.</a:t>
                </a:r>
              </a:p>
              <a:p>
                <a:endParaRPr lang="es-AR" dirty="0" smtClean="0"/>
              </a:p>
              <a:p>
                <a:r>
                  <a:rPr lang="es-AR" dirty="0" smtClean="0"/>
                  <a:t>Se utiliza </a:t>
                </a:r>
                <a:r>
                  <a:rPr lang="es-AR" dirty="0" err="1" smtClean="0"/>
                  <a:t>Random</a:t>
                </a:r>
                <a:r>
                  <a:rPr lang="es-AR" dirty="0" smtClean="0"/>
                  <a:t> </a:t>
                </a:r>
                <a:r>
                  <a:rPr lang="es-AR" dirty="0" err="1" smtClean="0"/>
                  <a:t>Forest</a:t>
                </a:r>
                <a:r>
                  <a:rPr lang="es-AR" dirty="0" smtClean="0"/>
                  <a:t>, con el objetivo de tener una cota superior de performance.</a:t>
                </a:r>
                <a:endParaRPr lang="es-AR" dirty="0"/>
              </a:p>
              <a:p>
                <a:endParaRPr lang="es-AR" dirty="0"/>
              </a:p>
            </p:txBody>
          </p:sp>
        </mc:Choice>
        <mc:Fallback xmlns="">
          <p:sp>
            <p:nvSpPr>
              <p:cNvPr id="3" name="Marcador de notas 2"/>
              <p:cNvSpPr>
                <a:spLocks noGrp="1"/>
              </p:cNvSpPr>
              <p:nvPr>
                <p:ph type="body" idx="1"/>
              </p:nvPr>
            </p:nvSpPr>
            <p:spPr/>
            <p:txBody>
              <a:bodyPr/>
              <a:lstStyle/>
              <a:p>
                <a:r>
                  <a:rPr lang="es-AR" dirty="0" smtClean="0"/>
                  <a:t>Frecuencia de disparo promedio de VTA=</a:t>
                </a:r>
                <a:r>
                  <a:rPr lang="es-AR" b="0" i="0" smtClean="0">
                    <a:latin typeface="Cambria Math" panose="02040503050406030204" pitchFamily="18" charset="0"/>
                  </a:rPr>
                  <a:t>10𝐻𝑧</a:t>
                </a:r>
                <a:r>
                  <a:rPr lang="es-AR" dirty="0" smtClean="0"/>
                  <a:t> y PFC= </a:t>
                </a:r>
                <a:r>
                  <a:rPr lang="es-AR" b="0" i="0" smtClean="0">
                    <a:latin typeface="Cambria Math" panose="02040503050406030204" pitchFamily="18" charset="0"/>
                  </a:rPr>
                  <a:t>5</a:t>
                </a:r>
                <a:r>
                  <a:rPr lang="es-AR" i="0">
                    <a:latin typeface="Cambria Math" panose="02040503050406030204" pitchFamily="18" charset="0"/>
                  </a:rPr>
                  <a:t>𝐻𝑧</a:t>
                </a:r>
                <a:r>
                  <a:rPr lang="es-AR" dirty="0" smtClean="0"/>
                  <a:t>.</a:t>
                </a:r>
              </a:p>
              <a:p>
                <a:endParaRPr lang="es-AR" dirty="0" smtClean="0"/>
              </a:p>
              <a:p>
                <a:r>
                  <a:rPr lang="es-AR" dirty="0" smtClean="0"/>
                  <a:t>Ventanas mas grandes atrapan mas spikes =&gt; mejor clasificación</a:t>
                </a:r>
                <a:r>
                  <a:rPr lang="es-AR" dirty="0" smtClean="0"/>
                  <a:t>.</a:t>
                </a:r>
              </a:p>
              <a:p>
                <a:endParaRPr lang="es-AR" dirty="0" smtClean="0"/>
              </a:p>
              <a:p>
                <a:r>
                  <a:rPr lang="es-AR" dirty="0" smtClean="0"/>
                  <a:t>Ventanas mas cortas proveen una decisión mas rápida (necesario en BMI). Buscar la menor amplitud para una buena clasificación</a:t>
                </a:r>
                <a:r>
                  <a:rPr lang="es-AR" dirty="0" smtClean="0"/>
                  <a:t>.</a:t>
                </a:r>
              </a:p>
              <a:p>
                <a:endParaRPr lang="es-AR" dirty="0" smtClean="0"/>
              </a:p>
              <a:p>
                <a:r>
                  <a:rPr lang="es-AR" dirty="0" smtClean="0"/>
                  <a:t>Se utiliza </a:t>
                </a:r>
                <a:r>
                  <a:rPr lang="es-AR" dirty="0" err="1" smtClean="0"/>
                  <a:t>Random</a:t>
                </a:r>
                <a:r>
                  <a:rPr lang="es-AR" dirty="0" smtClean="0"/>
                  <a:t> </a:t>
                </a:r>
                <a:r>
                  <a:rPr lang="es-AR" dirty="0" err="1" smtClean="0"/>
                  <a:t>Forest</a:t>
                </a:r>
                <a:r>
                  <a:rPr lang="es-AR" dirty="0" smtClean="0"/>
                  <a:t>, con el objetivo de tener una cota superior de performance.</a:t>
                </a:r>
                <a:endParaRPr lang="es-AR" dirty="0"/>
              </a:p>
              <a:p>
                <a:endParaRPr lang="es-AR" dirty="0"/>
              </a:p>
            </p:txBody>
          </p:sp>
        </mc:Fallback>
      </mc:AlternateContent>
      <p:sp>
        <p:nvSpPr>
          <p:cNvPr id="4" name="Marcador de número de diapositiva 3"/>
          <p:cNvSpPr>
            <a:spLocks noGrp="1"/>
          </p:cNvSpPr>
          <p:nvPr>
            <p:ph type="sldNum" sz="quarter" idx="10"/>
          </p:nvPr>
        </p:nvSpPr>
        <p:spPr/>
        <p:txBody>
          <a:bodyPr/>
          <a:lstStyle/>
          <a:p>
            <a:fld id="{9FB5E7E2-4D05-4641-B8A6-ABD23A001A75}" type="slidenum">
              <a:rPr lang="es-AR" smtClean="0"/>
              <a:t>56</a:t>
            </a:fld>
            <a:endParaRPr lang="es-AR"/>
          </a:p>
        </p:txBody>
      </p:sp>
    </p:spTree>
    <p:extLst>
      <p:ext uri="{BB962C8B-B14F-4D97-AF65-F5344CB8AC3E}">
        <p14:creationId xmlns:p14="http://schemas.microsoft.com/office/powerpoint/2010/main" val="18896375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El análisis tiene sentido desde el inicio del tono. Se corrió RF </a:t>
                </a:r>
                <a14:m>
                  <m:oMath xmlns:m="http://schemas.openxmlformats.org/officeDocument/2006/math">
                    <m:r>
                      <a:rPr lang="es-AR" b="0" i="0" smtClean="0">
                        <a:latin typeface="Cambria Math" panose="02040503050406030204" pitchFamily="18" charset="0"/>
                      </a:rPr>
                      <m:t>5</m:t>
                    </m:r>
                    <m:r>
                      <a:rPr lang="es-AR" i="1">
                        <a:latin typeface="Cambria Math" panose="02040503050406030204" pitchFamily="18" charset="0"/>
                      </a:rPr>
                      <m:t>00 </m:t>
                    </m:r>
                  </m:oMath>
                </a14:m>
                <a:r>
                  <a:rPr lang="es-AR" dirty="0" smtClean="0"/>
                  <a:t>veces desde los </a:t>
                </a:r>
                <a14:m>
                  <m:oMath xmlns:m="http://schemas.openxmlformats.org/officeDocument/2006/math">
                    <m:r>
                      <a:rPr lang="es-AR" b="0" i="0" smtClean="0">
                        <a:latin typeface="Cambria Math" panose="02040503050406030204" pitchFamily="18" charset="0"/>
                      </a:rPr>
                      <m:t>4</m:t>
                    </m:r>
                    <m:r>
                      <a:rPr lang="es-AR" i="1">
                        <a:latin typeface="Cambria Math" panose="02040503050406030204" pitchFamily="18" charset="0"/>
                      </a:rPr>
                      <m:t>00</m:t>
                    </m:r>
                    <m:r>
                      <a:rPr lang="es-AR" b="0" i="1" smtClean="0">
                        <a:latin typeface="Cambria Math" panose="02040503050406030204" pitchFamily="18" charset="0"/>
                      </a:rPr>
                      <m:t>0</m:t>
                    </m:r>
                    <m:r>
                      <a:rPr lang="es-AR" b="0" i="1" smtClean="0">
                        <a:latin typeface="Cambria Math" panose="02040503050406030204" pitchFamily="18" charset="0"/>
                      </a:rPr>
                      <m:t>𝑚𝑠</m:t>
                    </m:r>
                  </m:oMath>
                </a14:m>
                <a:r>
                  <a:rPr lang="es-AR" dirty="0" smtClean="0"/>
                  <a:t> tomando una ventana de </a:t>
                </a:r>
                <a14:m>
                  <m:oMath xmlns:m="http://schemas.openxmlformats.org/officeDocument/2006/math">
                    <m:r>
                      <a:rPr lang="es-AR" b="0" i="1" smtClean="0">
                        <a:latin typeface="Cambria Math" panose="02040503050406030204" pitchFamily="18" charset="0"/>
                      </a:rPr>
                      <m:t>100</m:t>
                    </m:r>
                    <m:r>
                      <a:rPr lang="es-AR" b="0" i="1" smtClean="0">
                        <a:latin typeface="Cambria Math" panose="02040503050406030204" pitchFamily="18" charset="0"/>
                      </a:rPr>
                      <m:t>𝑚𝑠</m:t>
                    </m:r>
                  </m:oMath>
                </a14:m>
                <a:r>
                  <a:rPr lang="es-AR" dirty="0" smtClean="0"/>
                  <a:t>. Luego se fue incrementando la ventana de a </a:t>
                </a:r>
                <a14:m>
                  <m:oMath xmlns:m="http://schemas.openxmlformats.org/officeDocument/2006/math">
                    <m:r>
                      <a:rPr lang="es-AR" b="0" i="0" smtClean="0">
                        <a:latin typeface="Cambria Math" panose="02040503050406030204" pitchFamily="18" charset="0"/>
                      </a:rPr>
                      <m:t>1</m:t>
                    </m:r>
                    <m:r>
                      <a:rPr lang="es-AR" i="1">
                        <a:latin typeface="Cambria Math" panose="02040503050406030204" pitchFamily="18" charset="0"/>
                      </a:rPr>
                      <m:t>00</m:t>
                    </m:r>
                    <m:r>
                      <a:rPr lang="es-AR" i="1">
                        <a:latin typeface="Cambria Math" panose="02040503050406030204" pitchFamily="18" charset="0"/>
                      </a:rPr>
                      <m:t>𝑚𝑠</m:t>
                    </m:r>
                  </m:oMath>
                </a14:m>
                <a:r>
                  <a:rPr lang="es-AR" dirty="0" smtClean="0"/>
                  <a:t>, hasta llegar a cubrir los </a:t>
                </a:r>
                <a14:m>
                  <m:oMath xmlns:m="http://schemas.openxmlformats.org/officeDocument/2006/math">
                    <m:r>
                      <a:rPr lang="es-AR" b="0" i="0" smtClean="0">
                        <a:latin typeface="Cambria Math" panose="02040503050406030204" pitchFamily="18" charset="0"/>
                      </a:rPr>
                      <m:t>40</m:t>
                    </m:r>
                    <m:r>
                      <a:rPr lang="es-AR" i="1">
                        <a:latin typeface="Cambria Math" panose="02040503050406030204" pitchFamily="18" charset="0"/>
                      </a:rPr>
                      <m:t>00</m:t>
                    </m:r>
                    <m:r>
                      <a:rPr lang="es-AR" b="0" i="1" smtClean="0">
                        <a:latin typeface="Cambria Math" panose="02040503050406030204" pitchFamily="18" charset="0"/>
                      </a:rPr>
                      <m:t>𝑚𝑠</m:t>
                    </m:r>
                    <m:r>
                      <a:rPr lang="es-AR" b="0" i="1" smtClean="0">
                        <a:latin typeface="Cambria Math" panose="02040503050406030204" pitchFamily="18" charset="0"/>
                      </a:rPr>
                      <m:t>.</m:t>
                    </m:r>
                  </m:oMath>
                </a14:m>
                <a:endParaRPr lang="es-AR" dirty="0"/>
              </a:p>
              <a:p>
                <a:r>
                  <a:rPr lang="es-AR" dirty="0" smtClean="0"/>
                  <a:t>Ventana de </a:t>
                </a:r>
                <a14:m>
                  <m:oMath xmlns:m="http://schemas.openxmlformats.org/officeDocument/2006/math">
                    <m:r>
                      <a:rPr lang="es-AR" dirty="0" smtClean="0">
                        <a:latin typeface="Cambria Math" panose="02040503050406030204" pitchFamily="18" charset="0"/>
                      </a:rPr>
                      <m:t>4</m:t>
                    </m:r>
                    <m:r>
                      <a:rPr lang="es-AR" i="1">
                        <a:latin typeface="Cambria Math" panose="02040503050406030204" pitchFamily="18" charset="0"/>
                      </a:rPr>
                      <m:t>00</m:t>
                    </m:r>
                    <m:r>
                      <a:rPr lang="es-AR" i="1">
                        <a:latin typeface="Cambria Math" panose="02040503050406030204" pitchFamily="18" charset="0"/>
                      </a:rPr>
                      <m:t>𝑚𝑠</m:t>
                    </m:r>
                  </m:oMath>
                </a14:m>
                <a:r>
                  <a:rPr lang="es-AR" dirty="0" smtClean="0"/>
                  <a:t> una performance de media en 80%.</a:t>
                </a:r>
                <a:endParaRPr lang="es-AR" dirty="0"/>
              </a:p>
            </p:txBody>
          </p:sp>
        </mc:Choice>
        <mc:Fallback xmlns="">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El análisis tiene sentido desde el inicio del tono. Se corrió RF </a:t>
                </a:r>
                <a:r>
                  <a:rPr lang="es-AR" b="0" i="0" smtClean="0">
                    <a:latin typeface="Cambria Math" panose="02040503050406030204" pitchFamily="18" charset="0"/>
                  </a:rPr>
                  <a:t>5</a:t>
                </a:r>
                <a:r>
                  <a:rPr lang="es-AR" i="0">
                    <a:latin typeface="Cambria Math" panose="02040503050406030204" pitchFamily="18" charset="0"/>
                  </a:rPr>
                  <a:t>00 </a:t>
                </a:r>
                <a:r>
                  <a:rPr lang="es-AR" dirty="0" smtClean="0"/>
                  <a:t>veces desde los </a:t>
                </a:r>
                <a:r>
                  <a:rPr lang="es-AR" b="0" i="0" smtClean="0">
                    <a:latin typeface="Cambria Math" panose="02040503050406030204" pitchFamily="18" charset="0"/>
                  </a:rPr>
                  <a:t>4</a:t>
                </a:r>
                <a:r>
                  <a:rPr lang="es-AR" i="0">
                    <a:latin typeface="Cambria Math" panose="02040503050406030204" pitchFamily="18" charset="0"/>
                  </a:rPr>
                  <a:t>00</a:t>
                </a:r>
                <a:r>
                  <a:rPr lang="es-AR" b="0" i="0" smtClean="0">
                    <a:latin typeface="Cambria Math" panose="02040503050406030204" pitchFamily="18" charset="0"/>
                  </a:rPr>
                  <a:t>0𝑚𝑠</a:t>
                </a:r>
                <a:r>
                  <a:rPr lang="es-AR" dirty="0" smtClean="0"/>
                  <a:t> tomando una ventana de </a:t>
                </a:r>
                <a:r>
                  <a:rPr lang="es-AR" b="0" i="0" smtClean="0">
                    <a:latin typeface="Cambria Math" panose="02040503050406030204" pitchFamily="18" charset="0"/>
                  </a:rPr>
                  <a:t>100𝑚𝑠</a:t>
                </a:r>
                <a:r>
                  <a:rPr lang="es-AR" dirty="0" smtClean="0"/>
                  <a:t>. Luego se fue incrementando la ventana de a </a:t>
                </a:r>
                <a:r>
                  <a:rPr lang="es-AR" b="0" i="0" smtClean="0">
                    <a:latin typeface="Cambria Math" panose="02040503050406030204" pitchFamily="18" charset="0"/>
                  </a:rPr>
                  <a:t>1</a:t>
                </a:r>
                <a:r>
                  <a:rPr lang="es-AR" i="0">
                    <a:latin typeface="Cambria Math" panose="02040503050406030204" pitchFamily="18" charset="0"/>
                  </a:rPr>
                  <a:t>00𝑚𝑠</a:t>
                </a:r>
                <a:r>
                  <a:rPr lang="es-AR" dirty="0" smtClean="0"/>
                  <a:t>, hasta llegar a cubrir los </a:t>
                </a:r>
                <a:r>
                  <a:rPr lang="es-AR" b="0" i="0" smtClean="0">
                    <a:latin typeface="Cambria Math" panose="02040503050406030204" pitchFamily="18" charset="0"/>
                  </a:rPr>
                  <a:t>40</a:t>
                </a:r>
                <a:r>
                  <a:rPr lang="es-AR" i="0">
                    <a:latin typeface="Cambria Math" panose="02040503050406030204" pitchFamily="18" charset="0"/>
                  </a:rPr>
                  <a:t>00</a:t>
                </a:r>
                <a:r>
                  <a:rPr lang="es-AR" b="0" i="0" smtClean="0">
                    <a:latin typeface="Cambria Math" panose="02040503050406030204" pitchFamily="18" charset="0"/>
                  </a:rPr>
                  <a:t>𝑚𝑠.</a:t>
                </a:r>
                <a:endParaRPr lang="es-AR" dirty="0"/>
              </a:p>
              <a:p>
                <a:r>
                  <a:rPr lang="es-AR" dirty="0" smtClean="0"/>
                  <a:t>Ventana de </a:t>
                </a:r>
                <a:r>
                  <a:rPr lang="es-AR" i="0" dirty="0" smtClean="0">
                    <a:latin typeface="Cambria Math" panose="02040503050406030204" pitchFamily="18" charset="0"/>
                  </a:rPr>
                  <a:t>4</a:t>
                </a:r>
                <a:r>
                  <a:rPr lang="es-AR" i="0">
                    <a:latin typeface="Cambria Math" panose="02040503050406030204" pitchFamily="18" charset="0"/>
                  </a:rPr>
                  <a:t>00𝑚𝑠</a:t>
                </a:r>
                <a:r>
                  <a:rPr lang="es-AR" dirty="0" smtClean="0"/>
                  <a:t> una performance de media en 80%.</a:t>
                </a:r>
                <a:endParaRPr lang="es-AR" dirty="0"/>
              </a:p>
            </p:txBody>
          </p:sp>
        </mc:Fallback>
      </mc:AlternateContent>
      <p:sp>
        <p:nvSpPr>
          <p:cNvPr id="4" name="Marcador de número de diapositiva 3"/>
          <p:cNvSpPr>
            <a:spLocks noGrp="1"/>
          </p:cNvSpPr>
          <p:nvPr>
            <p:ph type="sldNum" sz="quarter" idx="10"/>
          </p:nvPr>
        </p:nvSpPr>
        <p:spPr/>
        <p:txBody>
          <a:bodyPr/>
          <a:lstStyle/>
          <a:p>
            <a:fld id="{9FB5E7E2-4D05-4641-B8A6-ABD23A001A75}" type="slidenum">
              <a:rPr lang="es-AR" smtClean="0"/>
              <a:t>57</a:t>
            </a:fld>
            <a:endParaRPr lang="es-AR"/>
          </a:p>
        </p:txBody>
      </p:sp>
    </p:spTree>
    <p:extLst>
      <p:ext uri="{BB962C8B-B14F-4D97-AF65-F5344CB8AC3E}">
        <p14:creationId xmlns:p14="http://schemas.microsoft.com/office/powerpoint/2010/main" val="11094952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58</a:t>
            </a:fld>
            <a:endParaRPr lang="es-AR"/>
          </a:p>
        </p:txBody>
      </p:sp>
    </p:spTree>
    <p:extLst>
      <p:ext uri="{BB962C8B-B14F-4D97-AF65-F5344CB8AC3E}">
        <p14:creationId xmlns:p14="http://schemas.microsoft.com/office/powerpoint/2010/main" val="11100292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Marcador de notas 2"/>
              <p:cNvSpPr>
                <a:spLocks noGrp="1"/>
              </p:cNvSpPr>
              <p:nvPr>
                <p:ph type="body" idx="1"/>
              </p:nvPr>
            </p:nvSpPr>
            <p:spPr/>
            <p:txBody>
              <a:bodyPr/>
              <a:lstStyle/>
              <a:p>
                <a:r>
                  <a:rPr lang="es-AR" dirty="0" smtClean="0"/>
                  <a:t>Se observa que no existen diferencias significativas entre los 2 métodos.</a:t>
                </a:r>
              </a:p>
              <a:p>
                <a:endParaRPr lang="es-AR" dirty="0" smtClean="0"/>
              </a:p>
              <a:p>
                <a:r>
                  <a:rPr lang="es-AR" dirty="0" smtClean="0"/>
                  <a:t>Sobre el final (&gt;</a:t>
                </a:r>
                <a14:m>
                  <m:oMath xmlns:m="http://schemas.openxmlformats.org/officeDocument/2006/math">
                    <m:r>
                      <a:rPr lang="es-AR" b="0" i="0" smtClean="0">
                        <a:latin typeface="Cambria Math" panose="02040503050406030204" pitchFamily="18" charset="0"/>
                      </a:rPr>
                      <m:t>150</m:t>
                    </m:r>
                    <m:r>
                      <a:rPr lang="es-AR" i="1">
                        <a:latin typeface="Cambria Math" panose="02040503050406030204" pitchFamily="18" charset="0"/>
                      </a:rPr>
                      <m:t>0</m:t>
                    </m:r>
                    <m:r>
                      <a:rPr lang="es-AR" i="1">
                        <a:latin typeface="Cambria Math" panose="02040503050406030204" pitchFamily="18" charset="0"/>
                      </a:rPr>
                      <m:t>𝑚𝑠</m:t>
                    </m:r>
                  </m:oMath>
                </a14:m>
                <a:r>
                  <a:rPr lang="es-AR" dirty="0" smtClean="0"/>
                  <a:t>) la performance de la ventana que incluye toda la historia es perfecta (</a:t>
                </a:r>
                <a14:m>
                  <m:oMath xmlns:m="http://schemas.openxmlformats.org/officeDocument/2006/math">
                    <m:r>
                      <a:rPr lang="es-AR" b="0" i="1" dirty="0" smtClean="0">
                        <a:latin typeface="Cambria Math" panose="02040503050406030204" pitchFamily="18" charset="0"/>
                      </a:rPr>
                      <m:t>100% ±0</m:t>
                    </m:r>
                  </m:oMath>
                </a14:m>
                <a:r>
                  <a:rPr lang="es-AR" dirty="0" smtClean="0"/>
                  <a:t>).</a:t>
                </a:r>
              </a:p>
              <a:p>
                <a:endParaRPr lang="es-AR" dirty="0" smtClean="0"/>
              </a:p>
              <a:p>
                <a:r>
                  <a:rPr lang="es-AR" dirty="0" smtClean="0"/>
                  <a:t>Se concluye que se puede utilizar una ventana corta, esperando lo necesario para lograr la performance requerida.</a:t>
                </a:r>
                <a:endParaRPr lang="es-AR" dirty="0"/>
              </a:p>
              <a:p>
                <a:endParaRPr lang="es-AR" dirty="0"/>
              </a:p>
            </p:txBody>
          </p:sp>
        </mc:Choice>
        <mc:Fallback xmlns="">
          <p:sp>
            <p:nvSpPr>
              <p:cNvPr id="3" name="Marcador de notas 2"/>
              <p:cNvSpPr>
                <a:spLocks noGrp="1"/>
              </p:cNvSpPr>
              <p:nvPr>
                <p:ph type="body" idx="1"/>
              </p:nvPr>
            </p:nvSpPr>
            <p:spPr/>
            <p:txBody>
              <a:bodyPr/>
              <a:lstStyle/>
              <a:p>
                <a:r>
                  <a:rPr lang="es-AR" dirty="0" smtClean="0"/>
                  <a:t>Se observa que no existen diferencias significativas entre los 2 métodos.</a:t>
                </a:r>
              </a:p>
              <a:p>
                <a:endParaRPr lang="es-AR" dirty="0" smtClean="0"/>
              </a:p>
              <a:p>
                <a:r>
                  <a:rPr lang="es-AR" dirty="0" smtClean="0"/>
                  <a:t>Sobre el final (&gt;</a:t>
                </a:r>
                <a:r>
                  <a:rPr lang="es-AR" b="0" i="0" smtClean="0">
                    <a:latin typeface="Cambria Math" panose="02040503050406030204" pitchFamily="18" charset="0"/>
                  </a:rPr>
                  <a:t>150</a:t>
                </a:r>
                <a:r>
                  <a:rPr lang="es-AR" i="0">
                    <a:latin typeface="Cambria Math" panose="02040503050406030204" pitchFamily="18" charset="0"/>
                  </a:rPr>
                  <a:t>0𝑚𝑠</a:t>
                </a:r>
                <a:r>
                  <a:rPr lang="es-AR" dirty="0" smtClean="0"/>
                  <a:t>) la performance de la ventana que incluye toda la historia es perfecta (</a:t>
                </a:r>
                <a:r>
                  <a:rPr lang="es-AR" b="0" i="0" dirty="0" smtClean="0">
                    <a:latin typeface="Cambria Math" panose="02040503050406030204" pitchFamily="18" charset="0"/>
                  </a:rPr>
                  <a:t>100% ±0</a:t>
                </a:r>
                <a:r>
                  <a:rPr lang="es-AR" dirty="0" smtClean="0"/>
                  <a:t>).</a:t>
                </a:r>
              </a:p>
              <a:p>
                <a:endParaRPr lang="es-AR" dirty="0" smtClean="0"/>
              </a:p>
              <a:p>
                <a:r>
                  <a:rPr lang="es-AR" dirty="0" smtClean="0"/>
                  <a:t>Se concluye que se puede utilizar una ventana corta, esperando lo necesario para lograr la performance requerida.</a:t>
                </a:r>
                <a:endParaRPr lang="es-AR" dirty="0"/>
              </a:p>
              <a:p>
                <a:endParaRPr lang="es-AR" dirty="0"/>
              </a:p>
            </p:txBody>
          </p:sp>
        </mc:Fallback>
      </mc:AlternateContent>
      <p:sp>
        <p:nvSpPr>
          <p:cNvPr id="4" name="Marcador de número de diapositiva 3"/>
          <p:cNvSpPr>
            <a:spLocks noGrp="1"/>
          </p:cNvSpPr>
          <p:nvPr>
            <p:ph type="sldNum" sz="quarter" idx="10"/>
          </p:nvPr>
        </p:nvSpPr>
        <p:spPr/>
        <p:txBody>
          <a:bodyPr/>
          <a:lstStyle/>
          <a:p>
            <a:fld id="{9FB5E7E2-4D05-4641-B8A6-ABD23A001A75}" type="slidenum">
              <a:rPr lang="es-AR" smtClean="0"/>
              <a:t>59</a:t>
            </a:fld>
            <a:endParaRPr lang="es-AR"/>
          </a:p>
        </p:txBody>
      </p:sp>
    </p:spTree>
    <p:extLst>
      <p:ext uri="{BB962C8B-B14F-4D97-AF65-F5344CB8AC3E}">
        <p14:creationId xmlns:p14="http://schemas.microsoft.com/office/powerpoint/2010/main" val="4861981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Marcador de notas 2"/>
              <p:cNvSpPr>
                <a:spLocks noGrp="1"/>
              </p:cNvSpPr>
              <p:nvPr>
                <p:ph type="body" idx="1"/>
              </p:nvPr>
            </p:nvSpPr>
            <p:spPr/>
            <p:txBody>
              <a:bodyPr/>
              <a:lstStyle/>
              <a:p>
                <a:r>
                  <a:rPr lang="es-AR" dirty="0" smtClean="0"/>
                  <a:t>Se quiere recrear que hubiera pasado de poder correr estos algoritmos en el momento del registro de los Spikes.</a:t>
                </a:r>
              </a:p>
              <a:p>
                <a:endParaRPr lang="es-AR" dirty="0" smtClean="0"/>
              </a:p>
              <a:p>
                <a:r>
                  <a:rPr lang="es-AR" dirty="0" smtClean="0"/>
                  <a:t>Se quiere responder a la pregunta si se puede o no predecir el comportamiento del animal antes que suceda la reacción física, observando solamente la actividad neuronal.</a:t>
                </a:r>
              </a:p>
              <a:p>
                <a:endParaRPr lang="es-AR" dirty="0" smtClean="0"/>
              </a:p>
              <a:p>
                <a:r>
                  <a:rPr lang="es-AR" dirty="0"/>
                  <a:t>Agrupamiento de los spikes GOc y NOGOi en una nueva clase L (saca lengua</a:t>
                </a:r>
                <a:r>
                  <a:rPr lang="es-AR" dirty="0" smtClean="0"/>
                  <a:t>).</a:t>
                </a:r>
              </a:p>
              <a:p>
                <a:endParaRPr lang="es-AR" dirty="0" smtClean="0"/>
              </a:p>
              <a:p>
                <a:r>
                  <a:rPr lang="es-AR" dirty="0"/>
                  <a:t>Agrupamiento de los spikes </a:t>
                </a:r>
                <a:r>
                  <a:rPr lang="es-AR" dirty="0" smtClean="0"/>
                  <a:t>GOi </a:t>
                </a:r>
                <a:r>
                  <a:rPr lang="es-AR" dirty="0"/>
                  <a:t>y </a:t>
                </a:r>
                <a:r>
                  <a:rPr lang="es-AR" dirty="0" smtClean="0"/>
                  <a:t>NOGOc </a:t>
                </a:r>
                <a:r>
                  <a:rPr lang="es-AR" dirty="0"/>
                  <a:t>en una nueva clase </a:t>
                </a:r>
                <a:r>
                  <a:rPr lang="es-AR" dirty="0" smtClean="0"/>
                  <a:t>NO-L (no saca </a:t>
                </a:r>
                <a:r>
                  <a:rPr lang="es-AR" dirty="0"/>
                  <a:t>lengua</a:t>
                </a:r>
                <a:r>
                  <a:rPr lang="es-AR" dirty="0" smtClean="0"/>
                  <a:t>).</a:t>
                </a:r>
              </a:p>
              <a:p>
                <a:endParaRPr lang="es-AR" dirty="0" smtClean="0"/>
              </a:p>
              <a:p>
                <a:r>
                  <a:rPr lang="es-AR" dirty="0" smtClean="0"/>
                  <a:t>Análisis sobre VTA (área asociada a la predicción del comportamiento)</a:t>
                </a:r>
              </a:p>
              <a:p>
                <a:endParaRPr lang="es-AR" dirty="0" smtClean="0"/>
              </a:p>
              <a:p>
                <a:r>
                  <a:rPr lang="es-AR" dirty="0" smtClean="0"/>
                  <a:t>Se utiliza solamente la ventana que va de </a:t>
                </a:r>
                <a14:m>
                  <m:oMath xmlns:m="http://schemas.openxmlformats.org/officeDocument/2006/math">
                    <m:r>
                      <a:rPr lang="es-AR" b="0" i="1" smtClean="0">
                        <a:latin typeface="Cambria Math" panose="02040503050406030204" pitchFamily="18" charset="0"/>
                      </a:rPr>
                      <m:t>4000</m:t>
                    </m:r>
                    <m:r>
                      <a:rPr lang="es-AR" i="1">
                        <a:latin typeface="Cambria Math" panose="02040503050406030204" pitchFamily="18" charset="0"/>
                      </a:rPr>
                      <m:t>𝑚𝑠</m:t>
                    </m:r>
                  </m:oMath>
                </a14:m>
                <a:r>
                  <a:rPr lang="es-AR" dirty="0" smtClean="0"/>
                  <a:t> a </a:t>
                </a:r>
                <a14:m>
                  <m:oMath xmlns:m="http://schemas.openxmlformats.org/officeDocument/2006/math">
                    <m:r>
                      <a:rPr lang="es-AR" i="1">
                        <a:latin typeface="Cambria Math" panose="02040503050406030204" pitchFamily="18" charset="0"/>
                      </a:rPr>
                      <m:t>4</m:t>
                    </m:r>
                    <m:r>
                      <a:rPr lang="es-AR" b="0" i="1" smtClean="0">
                        <a:latin typeface="Cambria Math" panose="02040503050406030204" pitchFamily="18" charset="0"/>
                      </a:rPr>
                      <m:t>3</m:t>
                    </m:r>
                    <m:r>
                      <a:rPr lang="es-AR" i="1">
                        <a:latin typeface="Cambria Math" panose="02040503050406030204" pitchFamily="18" charset="0"/>
                      </a:rPr>
                      <m:t>00</m:t>
                    </m:r>
                    <m:r>
                      <a:rPr lang="es-AR" i="1">
                        <a:latin typeface="Cambria Math" panose="02040503050406030204" pitchFamily="18" charset="0"/>
                      </a:rPr>
                      <m:t>𝑚𝑠</m:t>
                    </m:r>
                  </m:oMath>
                </a14:m>
                <a:r>
                  <a:rPr lang="es-AR" dirty="0" smtClean="0"/>
                  <a:t> para asegurar que las ratas aun no hayan respondido.</a:t>
                </a:r>
                <a:endParaRPr lang="es-AR" dirty="0"/>
              </a:p>
              <a:p>
                <a:endParaRPr lang="es-AR" dirty="0"/>
              </a:p>
            </p:txBody>
          </p:sp>
        </mc:Choice>
        <mc:Fallback xmlns="">
          <p:sp>
            <p:nvSpPr>
              <p:cNvPr id="3" name="Marcador de notas 2"/>
              <p:cNvSpPr>
                <a:spLocks noGrp="1"/>
              </p:cNvSpPr>
              <p:nvPr>
                <p:ph type="body" idx="1"/>
              </p:nvPr>
            </p:nvSpPr>
            <p:spPr/>
            <p:txBody>
              <a:bodyPr/>
              <a:lstStyle/>
              <a:p>
                <a:r>
                  <a:rPr lang="es-AR" dirty="0" smtClean="0"/>
                  <a:t>Se quiere recrear que hubiera pasado de poder correr estos algoritmos en el momento del registro de los Spikes.</a:t>
                </a:r>
              </a:p>
              <a:p>
                <a:endParaRPr lang="es-AR" dirty="0" smtClean="0"/>
              </a:p>
              <a:p>
                <a:r>
                  <a:rPr lang="es-AR" dirty="0" smtClean="0"/>
                  <a:t>Se quiere responder a la pregunta si se puede o no predecir el comportamiento del animal antes que suceda la reacción física, observando solamente la actividad neuronal</a:t>
                </a:r>
                <a:r>
                  <a:rPr lang="es-AR" dirty="0" smtClean="0"/>
                  <a:t>.</a:t>
                </a:r>
              </a:p>
              <a:p>
                <a:endParaRPr lang="es-AR" dirty="0" smtClean="0"/>
              </a:p>
              <a:p>
                <a:r>
                  <a:rPr lang="es-AR" dirty="0"/>
                  <a:t>Agrupamiento de los spikes GOc y NOGOi en una nueva clase L (saca lengua</a:t>
                </a:r>
                <a:r>
                  <a:rPr lang="es-AR" dirty="0" smtClean="0"/>
                  <a:t>).</a:t>
                </a:r>
              </a:p>
              <a:p>
                <a:endParaRPr lang="es-AR" dirty="0" smtClean="0"/>
              </a:p>
              <a:p>
                <a:r>
                  <a:rPr lang="es-AR" dirty="0"/>
                  <a:t>Agrupamiento de los spikes </a:t>
                </a:r>
                <a:r>
                  <a:rPr lang="es-AR" dirty="0" smtClean="0"/>
                  <a:t>GOi </a:t>
                </a:r>
                <a:r>
                  <a:rPr lang="es-AR" dirty="0"/>
                  <a:t>y </a:t>
                </a:r>
                <a:r>
                  <a:rPr lang="es-AR" dirty="0" smtClean="0"/>
                  <a:t>NOGOc </a:t>
                </a:r>
                <a:r>
                  <a:rPr lang="es-AR" dirty="0"/>
                  <a:t>en una nueva clase </a:t>
                </a:r>
                <a:r>
                  <a:rPr lang="es-AR" dirty="0" smtClean="0"/>
                  <a:t>NO-L (no saca </a:t>
                </a:r>
                <a:r>
                  <a:rPr lang="es-AR" dirty="0"/>
                  <a:t>lengua</a:t>
                </a:r>
                <a:r>
                  <a:rPr lang="es-AR" dirty="0" smtClean="0"/>
                  <a:t>).</a:t>
                </a:r>
              </a:p>
              <a:p>
                <a:endParaRPr lang="es-AR" dirty="0" smtClean="0"/>
              </a:p>
              <a:p>
                <a:r>
                  <a:rPr lang="es-AR" dirty="0" smtClean="0"/>
                  <a:t>Análisis sobre VTA (área asociada a la predicción del comportamiento</a:t>
                </a:r>
                <a:r>
                  <a:rPr lang="es-AR" dirty="0" smtClean="0"/>
                  <a:t>)</a:t>
                </a:r>
              </a:p>
              <a:p>
                <a:endParaRPr lang="es-AR" dirty="0" smtClean="0"/>
              </a:p>
              <a:p>
                <a:r>
                  <a:rPr lang="es-AR" dirty="0" smtClean="0"/>
                  <a:t>Se utiliza solamente la ventana que va de </a:t>
                </a:r>
                <a:r>
                  <a:rPr lang="es-AR" b="0" i="0" smtClean="0">
                    <a:latin typeface="Cambria Math" panose="02040503050406030204" pitchFamily="18" charset="0"/>
                  </a:rPr>
                  <a:t>4000</a:t>
                </a:r>
                <a:r>
                  <a:rPr lang="es-AR" i="0">
                    <a:latin typeface="Cambria Math" panose="02040503050406030204" pitchFamily="18" charset="0"/>
                  </a:rPr>
                  <a:t>𝑚𝑠</a:t>
                </a:r>
                <a:r>
                  <a:rPr lang="es-AR" dirty="0" smtClean="0"/>
                  <a:t> a </a:t>
                </a:r>
                <a:r>
                  <a:rPr lang="es-AR" i="0">
                    <a:latin typeface="Cambria Math" panose="02040503050406030204" pitchFamily="18" charset="0"/>
                  </a:rPr>
                  <a:t>4</a:t>
                </a:r>
                <a:r>
                  <a:rPr lang="es-AR" b="0" i="0" smtClean="0">
                    <a:latin typeface="Cambria Math" panose="02040503050406030204" pitchFamily="18" charset="0"/>
                  </a:rPr>
                  <a:t>3</a:t>
                </a:r>
                <a:r>
                  <a:rPr lang="es-AR" i="0">
                    <a:latin typeface="Cambria Math" panose="02040503050406030204" pitchFamily="18" charset="0"/>
                  </a:rPr>
                  <a:t>00𝑚𝑠</a:t>
                </a:r>
                <a:r>
                  <a:rPr lang="es-AR" dirty="0" smtClean="0"/>
                  <a:t> para asegurar que las ratas aun no hayan respondido.</a:t>
                </a:r>
                <a:endParaRPr lang="es-AR" dirty="0"/>
              </a:p>
              <a:p>
                <a:endParaRPr lang="es-AR" dirty="0"/>
              </a:p>
            </p:txBody>
          </p:sp>
        </mc:Fallback>
      </mc:AlternateContent>
      <p:sp>
        <p:nvSpPr>
          <p:cNvPr id="4" name="Marcador de número de diapositiva 3"/>
          <p:cNvSpPr>
            <a:spLocks noGrp="1"/>
          </p:cNvSpPr>
          <p:nvPr>
            <p:ph type="sldNum" sz="quarter" idx="10"/>
          </p:nvPr>
        </p:nvSpPr>
        <p:spPr/>
        <p:txBody>
          <a:bodyPr/>
          <a:lstStyle/>
          <a:p>
            <a:fld id="{9FB5E7E2-4D05-4641-B8A6-ABD23A001A75}" type="slidenum">
              <a:rPr lang="es-AR" smtClean="0"/>
              <a:t>61</a:t>
            </a:fld>
            <a:endParaRPr lang="es-AR"/>
          </a:p>
        </p:txBody>
      </p:sp>
    </p:spTree>
    <p:extLst>
      <p:ext uri="{BB962C8B-B14F-4D97-AF65-F5344CB8AC3E}">
        <p14:creationId xmlns:p14="http://schemas.microsoft.com/office/powerpoint/2010/main" val="20780291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62</a:t>
            </a:fld>
            <a:endParaRPr lang="es-AR"/>
          </a:p>
        </p:txBody>
      </p:sp>
    </p:spTree>
    <p:extLst>
      <p:ext uri="{BB962C8B-B14F-4D97-AF65-F5344CB8AC3E}">
        <p14:creationId xmlns:p14="http://schemas.microsoft.com/office/powerpoint/2010/main" val="2129767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3 estructuras, subdivididas en 30 sesiones.</a:t>
            </a:r>
          </a:p>
          <a:p>
            <a:endParaRPr lang="es-AR" dirty="0" smtClean="0"/>
          </a:p>
          <a:p>
            <a:r>
              <a:rPr lang="es-AR" dirty="0" err="1" smtClean="0"/>
              <a:t>dataBEH</a:t>
            </a:r>
            <a:r>
              <a:rPr lang="es-AR" dirty="0" smtClean="0"/>
              <a:t>: 4 vectores para cada sesión. Cada vector asociado a una respuesta. Contienen que trials corresponden a cada respuesta.</a:t>
            </a:r>
          </a:p>
          <a:p>
            <a:endParaRPr lang="es-AR" dirty="0" smtClean="0"/>
          </a:p>
          <a:p>
            <a:r>
              <a:rPr lang="es-AR" dirty="0" err="1" smtClean="0"/>
              <a:t>dataVTA</a:t>
            </a:r>
            <a:r>
              <a:rPr lang="es-AR" dirty="0" smtClean="0"/>
              <a:t> y </a:t>
            </a:r>
            <a:r>
              <a:rPr lang="es-AR" dirty="0" err="1" smtClean="0"/>
              <a:t>dataPFC</a:t>
            </a:r>
            <a:r>
              <a:rPr lang="es-AR" dirty="0" smtClean="0"/>
              <a:t>: una o mas matrices (una por neurona registrada) para cada sesión. Trials como filas, tiempo como columnas. 0 o 1 indicando si en ese momento para ese trial hubo un </a:t>
            </a:r>
            <a:r>
              <a:rPr lang="es-AR" dirty="0" err="1" smtClean="0"/>
              <a:t>spike</a:t>
            </a:r>
            <a:r>
              <a:rPr lang="es-AR" dirty="0" smtClean="0"/>
              <a:t>.</a:t>
            </a:r>
          </a:p>
          <a:p>
            <a:endParaRPr lang="es-AR" dirty="0" smtClean="0"/>
          </a:p>
          <a:p>
            <a:r>
              <a:rPr lang="es-AR" dirty="0" smtClean="0"/>
              <a:t>Distribución de los datos muy despareja (ratas previamente entrenadas):</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6</a:t>
            </a:fld>
            <a:endParaRPr lang="es-AR"/>
          </a:p>
        </p:txBody>
      </p:sp>
    </p:spTree>
    <p:extLst>
      <p:ext uri="{BB962C8B-B14F-4D97-AF65-F5344CB8AC3E}">
        <p14:creationId xmlns:p14="http://schemas.microsoft.com/office/powerpoint/2010/main" val="20857227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63</a:t>
            </a:fld>
            <a:endParaRPr lang="es-AR"/>
          </a:p>
        </p:txBody>
      </p:sp>
    </p:spTree>
    <p:extLst>
      <p:ext uri="{BB962C8B-B14F-4D97-AF65-F5344CB8AC3E}">
        <p14:creationId xmlns:p14="http://schemas.microsoft.com/office/powerpoint/2010/main" val="33349129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Marcador de notas 2"/>
              <p:cNvSpPr>
                <a:spLocks noGrp="1"/>
              </p:cNvSpPr>
              <p:nvPr>
                <p:ph type="body" idx="1"/>
              </p:nvPr>
            </p:nvSpPr>
            <p:spPr/>
            <p:txBody>
              <a:bodyPr/>
              <a:lstStyle/>
              <a:p>
                <a:r>
                  <a:rPr lang="es-AR" dirty="0" smtClean="0"/>
                  <a:t>La performance para los 3 mejores métodos es aproximadamente </a:t>
                </a:r>
                <a14:m>
                  <m:oMath xmlns:m="http://schemas.openxmlformats.org/officeDocument/2006/math">
                    <m:r>
                      <a:rPr lang="es-AR" b="0" i="0" smtClean="0">
                        <a:latin typeface="Cambria Math" panose="02040503050406030204" pitchFamily="18" charset="0"/>
                      </a:rPr>
                      <m:t>0</m:t>
                    </m:r>
                    <m:r>
                      <a:rPr lang="es-AR" b="0" i="1" smtClean="0">
                        <a:latin typeface="Cambria Math" panose="02040503050406030204" pitchFamily="18" charset="0"/>
                      </a:rPr>
                      <m:t>,7±0,1</m:t>
                    </m:r>
                  </m:oMath>
                </a14:m>
                <a:endParaRPr lang="es-AR" dirty="0" smtClean="0"/>
              </a:p>
              <a:p>
                <a:endParaRPr lang="es-AR" dirty="0" smtClean="0"/>
              </a:p>
              <a:p>
                <a:r>
                  <a:rPr lang="es-AR" dirty="0" smtClean="0"/>
                  <a:t>La significancia para estos 3 métodos es aceptable (</a:t>
                </a:r>
                <a14:m>
                  <m:oMath xmlns:m="http://schemas.openxmlformats.org/officeDocument/2006/math">
                    <m:r>
                      <m:rPr>
                        <m:sty m:val="p"/>
                      </m:rPr>
                      <a:rPr lang="es-AR" b="0" i="0" smtClean="0">
                        <a:latin typeface="Cambria Math" panose="02040503050406030204" pitchFamily="18" charset="0"/>
                      </a:rPr>
                      <m:t>p</m:t>
                    </m:r>
                    <m:r>
                      <a:rPr lang="es-AR" b="0" i="0" smtClean="0">
                        <a:latin typeface="Cambria Math" panose="02040503050406030204" pitchFamily="18" charset="0"/>
                      </a:rPr>
                      <m:t>&lt;0</m:t>
                    </m:r>
                    <m:r>
                      <a:rPr lang="es-AR" b="0" i="1" smtClean="0">
                        <a:latin typeface="Cambria Math" panose="02040503050406030204" pitchFamily="18" charset="0"/>
                      </a:rPr>
                      <m:t>,05</m:t>
                    </m:r>
                  </m:oMath>
                </a14:m>
                <a:r>
                  <a:rPr lang="es-AR" dirty="0" smtClean="0"/>
                  <a:t>) demostrando que la performance se aleja del azar</a:t>
                </a:r>
              </a:p>
              <a:p>
                <a:endParaRPr lang="es-AR" dirty="0" smtClean="0"/>
              </a:p>
              <a:p>
                <a:r>
                  <a:rPr lang="es-AR" dirty="0" smtClean="0"/>
                  <a:t>Tener en cuenta que se está “adivinando” que va a hacer el animal con un 70% de probabilidad de acierto</a:t>
                </a:r>
              </a:p>
              <a:p>
                <a:endParaRPr lang="es-AR" dirty="0" smtClean="0"/>
              </a:p>
              <a:p>
                <a:r>
                  <a:rPr lang="es-AR" dirty="0" smtClean="0"/>
                  <a:t>Para los primeros </a:t>
                </a:r>
                <a14:m>
                  <m:oMath xmlns:m="http://schemas.openxmlformats.org/officeDocument/2006/math">
                    <m:r>
                      <a:rPr lang="es-AR" b="0" i="0" smtClean="0">
                        <a:latin typeface="Cambria Math" panose="02040503050406030204" pitchFamily="18" charset="0"/>
                      </a:rPr>
                      <m:t>30</m:t>
                    </m:r>
                    <m:r>
                      <a:rPr lang="es-AR">
                        <a:latin typeface="Cambria Math" panose="02040503050406030204" pitchFamily="18" charset="0"/>
                      </a:rPr>
                      <m:t>0</m:t>
                    </m:r>
                    <m:r>
                      <m:rPr>
                        <m:sty m:val="p"/>
                      </m:rPr>
                      <a:rPr lang="es-AR" b="0" i="0" smtClean="0">
                        <a:latin typeface="Cambria Math" panose="02040503050406030204" pitchFamily="18" charset="0"/>
                      </a:rPr>
                      <m:t>ms</m:t>
                    </m:r>
                  </m:oMath>
                </a14:m>
                <a:r>
                  <a:rPr lang="es-AR" dirty="0" smtClean="0"/>
                  <a:t> da igual utilizar BN, RF y SMV</a:t>
                </a:r>
              </a:p>
              <a:p>
                <a:endParaRPr lang="es-AR" dirty="0"/>
              </a:p>
            </p:txBody>
          </p:sp>
        </mc:Choice>
        <mc:Fallback xmlns="">
          <p:sp>
            <p:nvSpPr>
              <p:cNvPr id="3" name="Marcador de notas 2"/>
              <p:cNvSpPr>
                <a:spLocks noGrp="1"/>
              </p:cNvSpPr>
              <p:nvPr>
                <p:ph type="body" idx="1"/>
              </p:nvPr>
            </p:nvSpPr>
            <p:spPr/>
            <p:txBody>
              <a:bodyPr/>
              <a:lstStyle/>
              <a:p>
                <a:r>
                  <a:rPr lang="es-AR" dirty="0" smtClean="0"/>
                  <a:t>La performance para los 3 mejores métodos es aproximadamente </a:t>
                </a:r>
                <a:r>
                  <a:rPr lang="es-AR" b="0" i="0" smtClean="0">
                    <a:latin typeface="Cambria Math" panose="02040503050406030204" pitchFamily="18" charset="0"/>
                  </a:rPr>
                  <a:t>0,7±0,1</a:t>
                </a:r>
                <a:endParaRPr lang="es-AR" dirty="0" smtClean="0"/>
              </a:p>
              <a:p>
                <a:endParaRPr lang="es-AR" dirty="0" smtClean="0"/>
              </a:p>
              <a:p>
                <a:r>
                  <a:rPr lang="es-AR" dirty="0" smtClean="0"/>
                  <a:t>La significancia para estos 3 métodos es aceptable (</a:t>
                </a:r>
                <a:r>
                  <a:rPr lang="es-AR" b="0" i="0" smtClean="0">
                    <a:latin typeface="Cambria Math" panose="02040503050406030204" pitchFamily="18" charset="0"/>
                  </a:rPr>
                  <a:t>p&lt;0,05</a:t>
                </a:r>
                <a:r>
                  <a:rPr lang="es-AR" dirty="0" smtClean="0"/>
                  <a:t>) demostrando que la performance se aleja del </a:t>
                </a:r>
                <a:r>
                  <a:rPr lang="es-AR" dirty="0" smtClean="0"/>
                  <a:t>azar</a:t>
                </a:r>
              </a:p>
              <a:p>
                <a:endParaRPr lang="es-AR" dirty="0" smtClean="0"/>
              </a:p>
              <a:p>
                <a:r>
                  <a:rPr lang="es-AR" dirty="0" smtClean="0"/>
                  <a:t>Tener en cuenta que se está “adivinando” que va a hacer el animal con un 70% de probabilidad de </a:t>
                </a:r>
                <a:r>
                  <a:rPr lang="es-AR" dirty="0" smtClean="0"/>
                  <a:t>acierto</a:t>
                </a:r>
              </a:p>
              <a:p>
                <a:endParaRPr lang="es-AR" dirty="0" smtClean="0"/>
              </a:p>
              <a:p>
                <a:r>
                  <a:rPr lang="es-AR" dirty="0" smtClean="0"/>
                  <a:t>Para los primeros </a:t>
                </a:r>
                <a:r>
                  <a:rPr lang="es-AR" b="0" i="0" smtClean="0">
                    <a:latin typeface="Cambria Math" panose="02040503050406030204" pitchFamily="18" charset="0"/>
                  </a:rPr>
                  <a:t>30</a:t>
                </a:r>
                <a:r>
                  <a:rPr lang="es-AR" i="0">
                    <a:latin typeface="Cambria Math" panose="02040503050406030204" pitchFamily="18" charset="0"/>
                  </a:rPr>
                  <a:t>0</a:t>
                </a:r>
                <a:r>
                  <a:rPr lang="es-AR" b="0" i="0" smtClean="0">
                    <a:latin typeface="Cambria Math" panose="02040503050406030204" pitchFamily="18" charset="0"/>
                  </a:rPr>
                  <a:t>ms</a:t>
                </a:r>
                <a:r>
                  <a:rPr lang="es-AR" dirty="0" smtClean="0"/>
                  <a:t> da igual utilizar BN, RF y SMV</a:t>
                </a:r>
              </a:p>
              <a:p>
                <a:endParaRPr lang="es-AR" dirty="0"/>
              </a:p>
            </p:txBody>
          </p:sp>
        </mc:Fallback>
      </mc:AlternateContent>
      <p:sp>
        <p:nvSpPr>
          <p:cNvPr id="4" name="Marcador de número de diapositiva 3"/>
          <p:cNvSpPr>
            <a:spLocks noGrp="1"/>
          </p:cNvSpPr>
          <p:nvPr>
            <p:ph type="sldNum" sz="quarter" idx="10"/>
          </p:nvPr>
        </p:nvSpPr>
        <p:spPr/>
        <p:txBody>
          <a:bodyPr/>
          <a:lstStyle/>
          <a:p>
            <a:fld id="{9FB5E7E2-4D05-4641-B8A6-ABD23A001A75}" type="slidenum">
              <a:rPr lang="es-AR" smtClean="0"/>
              <a:t>64</a:t>
            </a:fld>
            <a:endParaRPr lang="es-AR"/>
          </a:p>
        </p:txBody>
      </p:sp>
    </p:spTree>
    <p:extLst>
      <p:ext uri="{BB962C8B-B14F-4D97-AF65-F5344CB8AC3E}">
        <p14:creationId xmlns:p14="http://schemas.microsoft.com/office/powerpoint/2010/main" val="14216012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66</a:t>
            </a:fld>
            <a:endParaRPr lang="es-AR"/>
          </a:p>
        </p:txBody>
      </p:sp>
    </p:spTree>
    <p:extLst>
      <p:ext uri="{BB962C8B-B14F-4D97-AF65-F5344CB8AC3E}">
        <p14:creationId xmlns:p14="http://schemas.microsoft.com/office/powerpoint/2010/main" val="25582821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67</a:t>
            </a:fld>
            <a:endParaRPr lang="es-AR"/>
          </a:p>
        </p:txBody>
      </p:sp>
    </p:spTree>
    <p:extLst>
      <p:ext uri="{BB962C8B-B14F-4D97-AF65-F5344CB8AC3E}">
        <p14:creationId xmlns:p14="http://schemas.microsoft.com/office/powerpoint/2010/main" val="2127158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68</a:t>
            </a:fld>
            <a:endParaRPr lang="es-AR"/>
          </a:p>
        </p:txBody>
      </p:sp>
    </p:spTree>
    <p:extLst>
      <p:ext uri="{BB962C8B-B14F-4D97-AF65-F5344CB8AC3E}">
        <p14:creationId xmlns:p14="http://schemas.microsoft.com/office/powerpoint/2010/main" val="9164752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69</a:t>
            </a:fld>
            <a:endParaRPr lang="es-AR"/>
          </a:p>
        </p:txBody>
      </p:sp>
    </p:spTree>
    <p:extLst>
      <p:ext uri="{BB962C8B-B14F-4D97-AF65-F5344CB8AC3E}">
        <p14:creationId xmlns:p14="http://schemas.microsoft.com/office/powerpoint/2010/main" val="42041653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70</a:t>
            </a:fld>
            <a:endParaRPr lang="es-AR"/>
          </a:p>
        </p:txBody>
      </p:sp>
    </p:spTree>
    <p:extLst>
      <p:ext uri="{BB962C8B-B14F-4D97-AF65-F5344CB8AC3E}">
        <p14:creationId xmlns:p14="http://schemas.microsoft.com/office/powerpoint/2010/main" val="1662235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¿Cómo saber si hay información? ¿Qué determina que haya información?</a:t>
            </a:r>
          </a:p>
          <a:p>
            <a:endParaRPr lang="es-AR" dirty="0" smtClean="0"/>
          </a:p>
          <a:p>
            <a:r>
              <a:rPr lang="es-AR" dirty="0" smtClean="0"/>
              <a:t>Features: ¿Cuáles? ¿De donde se obtienen? </a:t>
            </a:r>
          </a:p>
          <a:p>
            <a:endParaRPr lang="es-AR" dirty="0" smtClean="0"/>
          </a:p>
          <a:p>
            <a:r>
              <a:rPr lang="es-AR" dirty="0" smtClean="0"/>
              <a:t>Que se tiene: (a) Potenciales de acción de 2 áreas; (b) Respuestas de las ratas.</a:t>
            </a:r>
          </a:p>
          <a:p>
            <a:endParaRPr lang="es-AR" dirty="0" smtClean="0"/>
          </a:p>
          <a:p>
            <a:r>
              <a:rPr lang="es-AR" dirty="0" smtClean="0"/>
              <a:t> Si se demuestra que de (a) se puede obtener (b), se demuestra que en (a) hay información sobre (b). ¡Esto es lo que se quiere probar!</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7</a:t>
            </a:fld>
            <a:endParaRPr lang="es-AR"/>
          </a:p>
        </p:txBody>
      </p:sp>
    </p:spTree>
    <p:extLst>
      <p:ext uri="{BB962C8B-B14F-4D97-AF65-F5344CB8AC3E}">
        <p14:creationId xmlns:p14="http://schemas.microsoft.com/office/powerpoint/2010/main" val="2833012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Posible solución: Lograr entrenar algo o alguien que, dado los potenciales de acción para un ensayo cualquiera, indique si la rata sacó o no la lengua. Difícil o imposible para el humano.</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La entrada (los potenciales de acción) y la salida (la respuesta del animal) ya se tienen.</a:t>
            </a:r>
          </a:p>
          <a:p>
            <a:endParaRPr lang="es-AR" dirty="0" smtClean="0"/>
          </a:p>
          <a:p>
            <a:r>
              <a:rPr lang="es-AR" dirty="0" smtClean="0"/>
              <a:t>Para</a:t>
            </a:r>
            <a:r>
              <a:rPr lang="es-AR" baseline="0" dirty="0" smtClean="0"/>
              <a:t> la parte de Features dar ejemplo conmigo y Sergio. Sergio Experto me dice que mirar.</a:t>
            </a:r>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8</a:t>
            </a:fld>
            <a:endParaRPr lang="es-AR"/>
          </a:p>
        </p:txBody>
      </p:sp>
    </p:spTree>
    <p:extLst>
      <p:ext uri="{BB962C8B-B14F-4D97-AF65-F5344CB8AC3E}">
        <p14:creationId xmlns:p14="http://schemas.microsoft.com/office/powerpoint/2010/main" val="2047535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Marcador de notas 2"/>
              <p:cNvSpPr>
                <a:spLocks noGrp="1"/>
              </p:cNvSpPr>
              <p:nvPr>
                <p:ph type="body" idx="1"/>
              </p:nvPr>
            </p:nvSpPr>
            <p:spPr/>
            <p:txBody>
              <a:bodyPr/>
              <a:lstStyle/>
              <a:p>
                <a:r>
                  <a:rPr lang="es-AR" dirty="0" smtClean="0"/>
                  <a:t>La ecuación del vector normal al hiperplano es: </a:t>
                </a:r>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ω</m:t>
                    </m:r>
                    <m:r>
                      <a:rPr lang="es-AR" b="0" i="1" smtClean="0">
                        <a:latin typeface="Cambria Math" panose="02040503050406030204" pitchFamily="18" charset="0"/>
                      </a:rPr>
                      <m:t>=</m:t>
                    </m:r>
                    <m:d>
                      <m:dPr>
                        <m:ctrlPr>
                          <a:rPr lang="es-AR" b="0" i="1" smtClean="0">
                            <a:latin typeface="Cambria Math" panose="02040503050406030204" pitchFamily="18" charset="0"/>
                          </a:rPr>
                        </m:ctrlPr>
                      </m:dPr>
                      <m:e>
                        <m:sSub>
                          <m:sSubPr>
                            <m:ctrlPr>
                              <a:rPr lang="es-AR" b="0" i="1" smtClean="0">
                                <a:latin typeface="Cambria Math" panose="02040503050406030204" pitchFamily="18" charset="0"/>
                              </a:rPr>
                            </m:ctrlPr>
                          </m:sSubPr>
                          <m:e>
                            <m:r>
                              <a:rPr lang="es-AR" b="0" i="1" smtClean="0">
                                <a:latin typeface="Cambria Math" panose="02040503050406030204" pitchFamily="18" charset="0"/>
                                <a:ea typeface="Cambria Math" panose="02040503050406030204" pitchFamily="18" charset="0"/>
                              </a:rPr>
                              <m:t>𝜇</m:t>
                            </m:r>
                          </m:e>
                          <m:sub>
                            <m:r>
                              <a:rPr lang="es-AR" b="0" i="1" smtClean="0">
                                <a:latin typeface="Cambria Math" panose="02040503050406030204" pitchFamily="18" charset="0"/>
                              </a:rPr>
                              <m:t>1</m:t>
                            </m:r>
                          </m:sub>
                        </m:sSub>
                        <m:r>
                          <a:rPr lang="es-AR" b="0" i="1" smtClean="0">
                            <a:latin typeface="Cambria Math" panose="02040503050406030204" pitchFamily="18" charset="0"/>
                          </a:rPr>
                          <m:t>−</m:t>
                        </m:r>
                        <m:sSub>
                          <m:sSubPr>
                            <m:ctrlPr>
                              <a:rPr lang="es-AR" i="1">
                                <a:latin typeface="Cambria Math" panose="02040503050406030204" pitchFamily="18" charset="0"/>
                              </a:rPr>
                            </m:ctrlPr>
                          </m:sSubPr>
                          <m:e>
                            <m:r>
                              <a:rPr lang="es-AR" i="1" smtClean="0">
                                <a:latin typeface="Cambria Math" panose="02040503050406030204" pitchFamily="18" charset="0"/>
                                <a:ea typeface="Cambria Math" panose="02040503050406030204" pitchFamily="18" charset="0"/>
                              </a:rPr>
                              <m:t>𝜇</m:t>
                            </m:r>
                          </m:e>
                          <m:sub>
                            <m:r>
                              <a:rPr lang="es-AR" b="0" i="1" smtClean="0">
                                <a:latin typeface="Cambria Math" panose="02040503050406030204" pitchFamily="18" charset="0"/>
                              </a:rPr>
                              <m:t>2</m:t>
                            </m:r>
                          </m:sub>
                        </m:sSub>
                      </m:e>
                    </m:d>
                    <m:sSup>
                      <m:sSupPr>
                        <m:ctrlPr>
                          <a:rPr lang="es-AR" b="0" i="1" smtClean="0">
                            <a:latin typeface="Cambria Math" panose="02040503050406030204" pitchFamily="18" charset="0"/>
                          </a:rPr>
                        </m:ctrlPr>
                      </m:sSupPr>
                      <m:e>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m:t>
                            </m:r>
                          </m:e>
                          <m:sub>
                            <m:r>
                              <a:rPr lang="es-AR" b="0" i="1" smtClean="0">
                                <a:latin typeface="Cambria Math" panose="02040503050406030204" pitchFamily="18" charset="0"/>
                              </a:rPr>
                              <m:t>1</m:t>
                            </m:r>
                          </m:sub>
                        </m:sSub>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i="1">
                                <a:latin typeface="Cambria Math" panose="02040503050406030204" pitchFamily="18" charset="0"/>
                              </a:rPr>
                              <m:t>∑</m:t>
                            </m:r>
                          </m:e>
                          <m:sub>
                            <m:r>
                              <a:rPr lang="es-AR" b="0" i="1" smtClean="0">
                                <a:latin typeface="Cambria Math" panose="02040503050406030204" pitchFamily="18" charset="0"/>
                              </a:rPr>
                              <m:t>2</m:t>
                            </m:r>
                          </m:sub>
                        </m:sSub>
                        <m:r>
                          <a:rPr lang="es-AR" b="0" i="1" smtClean="0">
                            <a:latin typeface="Cambria Math" panose="02040503050406030204" pitchFamily="18" charset="0"/>
                          </a:rPr>
                          <m:t>)</m:t>
                        </m:r>
                      </m:e>
                      <m:sup>
                        <m:r>
                          <a:rPr lang="es-AR" b="0" i="1" smtClean="0">
                            <a:latin typeface="Cambria Math" panose="02040503050406030204" pitchFamily="18" charset="0"/>
                          </a:rPr>
                          <m:t>−1</m:t>
                        </m:r>
                      </m:sup>
                    </m:sSup>
                  </m:oMath>
                </a14:m>
                <a:endParaRPr lang="es-AR" dirty="0" smtClean="0"/>
              </a:p>
              <a:p>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Cuando el numero de muestras no es lo suficientemente grande (en relación al espacio de features) la suma de las estimaciones de las matrices de covarianza puede no ser invertible o estar mal condicionada =&gt; </a:t>
                </a:r>
                <a:r>
                  <a:rPr lang="es-AR" dirty="0" err="1" smtClean="0"/>
                  <a:t>pseudoinversa</a:t>
                </a:r>
                <a:r>
                  <a:rPr lang="es-AR" dirty="0" smtClean="0"/>
                  <a:t> (SVD).</a:t>
                </a:r>
              </a:p>
              <a:p>
                <a:endParaRPr lang="es-AR" dirty="0"/>
              </a:p>
            </p:txBody>
          </p:sp>
        </mc:Choice>
        <mc:Fallback xmlns="">
          <p:sp>
            <p:nvSpPr>
              <p:cNvPr id="3" name="Marcador de notas 2"/>
              <p:cNvSpPr>
                <a:spLocks noGrp="1"/>
              </p:cNvSpPr>
              <p:nvPr>
                <p:ph type="body" idx="1"/>
              </p:nvPr>
            </p:nvSpPr>
            <p:spPr/>
            <p:txBody>
              <a:bodyPr/>
              <a:lstStyle/>
              <a:p>
                <a:r>
                  <a:rPr lang="es-AR" dirty="0" smtClean="0"/>
                  <a:t>La ecuación del vector normal al hiperplano es: </a:t>
                </a:r>
                <a:r>
                  <a:rPr lang="el-GR" b="0" i="0" smtClean="0">
                    <a:latin typeface="Cambria Math" panose="02040503050406030204" pitchFamily="18" charset="0"/>
                    <a:ea typeface="Cambria Math" panose="02040503050406030204" pitchFamily="18" charset="0"/>
                  </a:rPr>
                  <a:t>ω</a:t>
                </a:r>
                <a:r>
                  <a:rPr lang="es-AR" b="0" i="0" smtClean="0">
                    <a:latin typeface="Cambria Math" panose="02040503050406030204" pitchFamily="18" charset="0"/>
                  </a:rPr>
                  <a:t>=(</a:t>
                </a:r>
                <a:r>
                  <a:rPr lang="es-AR" b="0" i="0" smtClean="0">
                    <a:latin typeface="Cambria Math" panose="02040503050406030204" pitchFamily="18" charset="0"/>
                    <a:ea typeface="Cambria Math" panose="02040503050406030204" pitchFamily="18" charset="0"/>
                  </a:rPr>
                  <a:t>𝜇_</a:t>
                </a:r>
                <a:r>
                  <a:rPr lang="es-AR" b="0" i="0" smtClean="0">
                    <a:latin typeface="Cambria Math" panose="02040503050406030204" pitchFamily="18" charset="0"/>
                  </a:rPr>
                  <a:t>1−</a:t>
                </a:r>
                <a:r>
                  <a:rPr lang="es-AR" i="0" smtClean="0">
                    <a:latin typeface="Cambria Math" panose="02040503050406030204" pitchFamily="18" charset="0"/>
                    <a:ea typeface="Cambria Math" panose="02040503050406030204" pitchFamily="18" charset="0"/>
                  </a:rPr>
                  <a:t>𝜇</a:t>
                </a:r>
                <a:r>
                  <a:rPr lang="es-AR" i="0">
                    <a:latin typeface="Cambria Math" panose="02040503050406030204" pitchFamily="18" charset="0"/>
                    <a:ea typeface="Cambria Math" panose="02040503050406030204" pitchFamily="18" charset="0"/>
                  </a:rPr>
                  <a:t>_</a:t>
                </a:r>
                <a:r>
                  <a:rPr lang="es-AR" b="0" i="0" smtClean="0">
                    <a:latin typeface="Cambria Math" panose="02040503050406030204" pitchFamily="18" charset="0"/>
                  </a:rPr>
                  <a:t>2 ) 〖(∑_1+</a:t>
                </a:r>
                <a:r>
                  <a:rPr lang="es-AR" i="0">
                    <a:latin typeface="Cambria Math" panose="02040503050406030204" pitchFamily="18" charset="0"/>
                  </a:rPr>
                  <a:t>∑</a:t>
                </a:r>
                <a:r>
                  <a:rPr lang="es-AR" b="0" i="0" smtClean="0">
                    <a:latin typeface="Cambria Math" panose="02040503050406030204" pitchFamily="18" charset="0"/>
                  </a:rPr>
                  <a:t>_2)〗^(−1)</a:t>
                </a:r>
                <a:endParaRPr lang="es-AR" dirty="0" smtClean="0"/>
              </a:p>
              <a:p>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Cuando el numero de muestras no es lo suficientemente grande (en relación al espacio de features) la suma de las estimaciones de las matrices de covarianza puede no ser invertible o estar mal condicionada =&gt; </a:t>
                </a:r>
                <a:r>
                  <a:rPr lang="es-AR" dirty="0" err="1" smtClean="0"/>
                  <a:t>pseudoinversa</a:t>
                </a:r>
                <a:r>
                  <a:rPr lang="es-AR" dirty="0" smtClean="0"/>
                  <a:t> (SVD).</a:t>
                </a:r>
              </a:p>
              <a:p>
                <a:endParaRPr lang="es-AR" dirty="0"/>
              </a:p>
            </p:txBody>
          </p:sp>
        </mc:Fallback>
      </mc:AlternateContent>
      <p:sp>
        <p:nvSpPr>
          <p:cNvPr id="4" name="Marcador de número de diapositiva 3"/>
          <p:cNvSpPr>
            <a:spLocks noGrp="1"/>
          </p:cNvSpPr>
          <p:nvPr>
            <p:ph type="sldNum" sz="quarter" idx="10"/>
          </p:nvPr>
        </p:nvSpPr>
        <p:spPr/>
        <p:txBody>
          <a:bodyPr/>
          <a:lstStyle/>
          <a:p>
            <a:fld id="{9FB5E7E2-4D05-4641-B8A6-ABD23A001A75}" type="slidenum">
              <a:rPr lang="es-AR" smtClean="0"/>
              <a:t>10</a:t>
            </a:fld>
            <a:endParaRPr lang="es-AR"/>
          </a:p>
        </p:txBody>
      </p:sp>
    </p:spTree>
    <p:extLst>
      <p:ext uri="{BB962C8B-B14F-4D97-AF65-F5344CB8AC3E}">
        <p14:creationId xmlns:p14="http://schemas.microsoft.com/office/powerpoint/2010/main" val="3021199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Utiliza una función de distribución a priori, el teorema de </a:t>
            </a:r>
            <a:r>
              <a:rPr lang="es-AR" dirty="0" err="1" smtClean="0"/>
              <a:t>Bayes</a:t>
            </a:r>
            <a:r>
              <a:rPr lang="es-AR" dirty="0" smtClean="0"/>
              <a:t> y la suposición previa para poder predecir la función de distribución a posteriori de las variables</a:t>
            </a:r>
          </a:p>
          <a:p>
            <a:endParaRPr lang="es-AR" dirty="0" smtClean="0"/>
          </a:p>
          <a:p>
            <a:r>
              <a:rPr lang="es-AR" dirty="0" smtClean="0"/>
              <a:t>Resulta rápido, incremental y apto para el trabajo con atributos discretos y continuos , tiene excelente performance cuando es aplicado a datos provenientes de variables continuas y normalmente distribuidas. </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12</a:t>
            </a:fld>
            <a:endParaRPr lang="es-AR"/>
          </a:p>
        </p:txBody>
      </p:sp>
    </p:spTree>
    <p:extLst>
      <p:ext uri="{BB962C8B-B14F-4D97-AF65-F5344CB8AC3E}">
        <p14:creationId xmlns:p14="http://schemas.microsoft.com/office/powerpoint/2010/main" val="18394556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15" name="Imagen 14"/>
          <p:cNvPicPr>
            <a:picLocks noChangeAspect="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10800000">
            <a:off x="0" y="-24598"/>
            <a:ext cx="12192000" cy="6882598"/>
          </a:xfrm>
          <a:prstGeom prst="rect">
            <a:avLst/>
          </a:prstGeom>
          <a:ln>
            <a:noFill/>
          </a:ln>
          <a:effectLst>
            <a:softEdge rad="112500"/>
          </a:effectLst>
        </p:spPr>
      </p:pic>
      <p:sp>
        <p:nvSpPr>
          <p:cNvPr id="2" name="Title 1"/>
          <p:cNvSpPr>
            <a:spLocks noGrp="1"/>
          </p:cNvSpPr>
          <p:nvPr>
            <p:ph type="ctrTitle"/>
          </p:nvPr>
        </p:nvSpPr>
        <p:spPr>
          <a:xfrm>
            <a:off x="3207123" y="677735"/>
            <a:ext cx="8574622" cy="2616199"/>
          </a:xfrm>
        </p:spPr>
        <p:txBody>
          <a:bodyPr anchor="b">
            <a:normAutofit/>
          </a:bodyPr>
          <a:lstStyle>
            <a:lvl1pPr algn="r">
              <a:defRPr sz="6000">
                <a:effectLst/>
              </a:defRPr>
            </a:lvl1pPr>
          </a:lstStyle>
          <a:p>
            <a:r>
              <a:rPr lang="es-ES" dirty="0"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2BFF3C3F-29D2-4447-98B4-222F9C3F2305}" type="datetimeFigureOut">
              <a:rPr lang="es-AR" smtClean="0"/>
              <a:t>10/11/2015</a:t>
            </a:fld>
            <a:endParaRPr lang="es-AR"/>
          </a:p>
        </p:txBody>
      </p:sp>
      <p:sp>
        <p:nvSpPr>
          <p:cNvPr id="5" name="Footer Placeholder 4"/>
          <p:cNvSpPr>
            <a:spLocks noGrp="1"/>
          </p:cNvSpPr>
          <p:nvPr>
            <p:ph type="ftr" sz="quarter" idx="11"/>
          </p:nvPr>
        </p:nvSpPr>
        <p:spPr>
          <a:xfrm>
            <a:off x="5332412" y="5883275"/>
            <a:ext cx="4324044" cy="365125"/>
          </a:xfrm>
        </p:spPr>
        <p:txBody>
          <a:bodyPr/>
          <a:lstStyle/>
          <a:p>
            <a:endParaRPr lang="es-AR" dirty="0"/>
          </a:p>
        </p:txBody>
      </p:sp>
      <p:sp>
        <p:nvSpPr>
          <p:cNvPr id="6" name="Slide Number Placeholder 5"/>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2599840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BFF3C3F-29D2-4447-98B4-222F9C3F2305}" type="datetimeFigureOut">
              <a:rPr lang="es-AR" smtClean="0"/>
              <a:t>10/11/2015</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3647443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BFF3C3F-29D2-4447-98B4-222F9C3F2305}" type="datetimeFigureOut">
              <a:rPr lang="es-AR" smtClean="0"/>
              <a:t>10/11/2015</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906381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BFF3C3F-29D2-4447-98B4-222F9C3F2305}" type="datetimeFigureOut">
              <a:rPr lang="es-AR" smtClean="0"/>
              <a:t>10/11/2015</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1579876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BFF3C3F-29D2-4447-98B4-222F9C3F2305}" type="datetimeFigureOut">
              <a:rPr lang="es-AR" smtClean="0"/>
              <a:t>10/11/2015</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1790760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BFF3C3F-29D2-4447-98B4-222F9C3F2305}" type="datetimeFigureOut">
              <a:rPr lang="es-AR" smtClean="0"/>
              <a:t>10/11/2015</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1071870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BFF3C3F-29D2-4447-98B4-222F9C3F2305}" type="datetimeFigureOut">
              <a:rPr lang="es-AR" smtClean="0"/>
              <a:t>10/11/2015</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782850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BFF3C3F-29D2-4447-98B4-222F9C3F2305}" type="datetimeFigureOut">
              <a:rPr lang="es-AR" smtClean="0"/>
              <a:t>10/11/2015</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18822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BFF3C3F-29D2-4447-98B4-222F9C3F2305}" type="datetimeFigureOut">
              <a:rPr lang="es-AR" smtClean="0"/>
              <a:t>10/11/2015</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125169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BFF3C3F-29D2-4447-98B4-222F9C3F2305}" type="datetimeFigureOut">
              <a:rPr lang="es-AR" smtClean="0"/>
              <a:t>10/11/2015</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a:xfrm>
            <a:off x="10951856" y="5867131"/>
            <a:ext cx="551167" cy="365125"/>
          </a:xfrm>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4200461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BFF3C3F-29D2-4447-98B4-222F9C3F2305}" type="datetimeFigureOut">
              <a:rPr lang="es-AR" smtClean="0"/>
              <a:t>10/11/2015</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2322034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BFF3C3F-29D2-4447-98B4-222F9C3F2305}" type="datetimeFigureOut">
              <a:rPr lang="es-AR" smtClean="0"/>
              <a:t>10/11/2015</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3235283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BFF3C3F-29D2-4447-98B4-222F9C3F2305}" type="datetimeFigureOut">
              <a:rPr lang="es-AR" smtClean="0"/>
              <a:t>10/11/2015</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4244705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BFF3C3F-29D2-4447-98B4-222F9C3F2305}" type="datetimeFigureOut">
              <a:rPr lang="es-AR" smtClean="0"/>
              <a:t>10/11/2015</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676316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FF3C3F-29D2-4447-98B4-222F9C3F2305}" type="datetimeFigureOut">
              <a:rPr lang="es-AR" smtClean="0"/>
              <a:t>10/11/2015</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3089992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BFF3C3F-29D2-4447-98B4-222F9C3F2305}" type="datetimeFigureOut">
              <a:rPr lang="es-AR" smtClean="0"/>
              <a:t>10/11/2015</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2615969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BFF3C3F-29D2-4447-98B4-222F9C3F2305}" type="datetimeFigureOut">
              <a:rPr lang="es-AR" smtClean="0"/>
              <a:t>10/11/2015</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2831390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0000">
              <a:srgbClr val="F0F0F0"/>
            </a:gs>
            <a:gs pos="47388">
              <a:srgbClr val="F7F7F7"/>
            </a:gs>
            <a:gs pos="24776">
              <a:srgbClr val="F1F1F1"/>
            </a:gs>
            <a:gs pos="93000">
              <a:srgbClr val="E6E6E6"/>
            </a:gs>
            <a:gs pos="0">
              <a:srgbClr val="EEEEEE"/>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FF3C3F-29D2-4447-98B4-222F9C3F2305}" type="datetimeFigureOut">
              <a:rPr lang="es-AR" smtClean="0"/>
              <a:t>10/11/2015</a:t>
            </a:fld>
            <a:endParaRPr lang="es-A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A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9D23FAC-3A3E-4657-BA1F-71A7E4AF3E9C}" type="slidenum">
              <a:rPr lang="es-AR" smtClean="0"/>
              <a:t>‹Nº›</a:t>
            </a:fld>
            <a:endParaRPr lang="es-AR"/>
          </a:p>
        </p:txBody>
      </p:sp>
      <p:pic>
        <p:nvPicPr>
          <p:cNvPr id="14" name="Marcador de contenido 3"/>
          <p:cNvPicPr>
            <a:picLocks noChangeAspect="1"/>
          </p:cNvPicPr>
          <p:nvPr userDrawn="1"/>
        </p:nvPicPr>
        <p:blipFill rotWithShape="1">
          <a:blip r:embed="rId19">
            <a:duotone>
              <a:schemeClr val="bg2">
                <a:shade val="45000"/>
                <a:satMod val="135000"/>
              </a:schemeClr>
              <a:prstClr val="white"/>
            </a:duotone>
            <a:extLst>
              <a:ext uri="{28A0092B-C50C-407E-A947-70E740481C1C}">
                <a14:useLocalDpi xmlns:a14="http://schemas.microsoft.com/office/drawing/2010/main" val="0"/>
              </a:ext>
            </a:extLst>
          </a:blip>
          <a:srcRect t="1" r="9899" b="68559"/>
          <a:stretch/>
        </p:blipFill>
        <p:spPr>
          <a:xfrm rot="5400000">
            <a:off x="-2789443" y="2789444"/>
            <a:ext cx="6864626" cy="1285738"/>
          </a:xfrm>
          <a:prstGeom prst="rect">
            <a:avLst/>
          </a:prstGeom>
          <a:ln>
            <a:noFill/>
          </a:ln>
          <a:effectLst>
            <a:softEdge rad="112500"/>
          </a:effectLst>
        </p:spPr>
      </p:pic>
    </p:spTree>
    <p:extLst>
      <p:ext uri="{BB962C8B-B14F-4D97-AF65-F5344CB8AC3E}">
        <p14:creationId xmlns:p14="http://schemas.microsoft.com/office/powerpoint/2010/main" val="3611459584"/>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 id="214748386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 Id="rId9"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3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package" Target="../embeddings/Microsoft_Excel_Worksheet1.xlsx"/></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0"/>
            <a:ext cx="12191999" cy="6857999"/>
          </a:xfrm>
          <a:solidFill>
            <a:schemeClr val="bg1">
              <a:lumMod val="95000"/>
              <a:alpha val="30000"/>
            </a:schemeClr>
          </a:solidFill>
        </p:spPr>
        <p:txBody>
          <a:bodyPr anchor="ctr">
            <a:noAutofit/>
          </a:bodyPr>
          <a:lstStyle/>
          <a:p>
            <a:pPr algn="ctr"/>
            <a:r>
              <a:rPr lang="es-AR" sz="5400" b="1" dirty="0" smtClean="0"/>
              <a:t>Métodos de Aprendizaje</a:t>
            </a:r>
            <a:br>
              <a:rPr lang="es-AR" sz="5400" b="1" dirty="0" smtClean="0"/>
            </a:br>
            <a:r>
              <a:rPr lang="es-AR" sz="5400" b="1" dirty="0" smtClean="0"/>
              <a:t>Automático para decodificar</a:t>
            </a:r>
            <a:br>
              <a:rPr lang="es-AR" sz="5400" b="1" dirty="0" smtClean="0"/>
            </a:br>
            <a:r>
              <a:rPr lang="es-AR" sz="5400" b="1" dirty="0" smtClean="0"/>
              <a:t>información contenida en</a:t>
            </a:r>
            <a:br>
              <a:rPr lang="es-AR" sz="5400" b="1" dirty="0" smtClean="0"/>
            </a:br>
            <a:r>
              <a:rPr lang="es-AR" sz="5400" b="1" dirty="0" smtClean="0"/>
              <a:t>potenciales de acción neuronales</a:t>
            </a:r>
            <a:endParaRPr lang="es-AR" sz="5400" b="1" dirty="0"/>
          </a:p>
        </p:txBody>
      </p:sp>
      <p:sp>
        <p:nvSpPr>
          <p:cNvPr id="3" name="CuadroTexto 2"/>
          <p:cNvSpPr txBox="1"/>
          <p:nvPr/>
        </p:nvSpPr>
        <p:spPr>
          <a:xfrm>
            <a:off x="9585434" y="5864772"/>
            <a:ext cx="2606565" cy="369332"/>
          </a:xfrm>
          <a:prstGeom prst="rect">
            <a:avLst/>
          </a:prstGeom>
          <a:noFill/>
        </p:spPr>
        <p:txBody>
          <a:bodyPr wrap="square" rtlCol="0">
            <a:spAutoFit/>
          </a:bodyPr>
          <a:lstStyle/>
          <a:p>
            <a:r>
              <a:rPr lang="es-ES_tradnl" dirty="0" smtClean="0"/>
              <a:t>Numero de diapositiva</a:t>
            </a:r>
            <a:endParaRPr lang="es-AR" dirty="0"/>
          </a:p>
        </p:txBody>
      </p:sp>
    </p:spTree>
    <p:extLst>
      <p:ext uri="{BB962C8B-B14F-4D97-AF65-F5344CB8AC3E}">
        <p14:creationId xmlns:p14="http://schemas.microsoft.com/office/powerpoint/2010/main" val="23650836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89111" y="0"/>
            <a:ext cx="10018713" cy="1752599"/>
          </a:xfrm>
        </p:spPr>
        <p:txBody>
          <a:bodyPr/>
          <a:lstStyle/>
          <a:p>
            <a:r>
              <a:rPr lang="es-AR" dirty="0" smtClean="0"/>
              <a:t>Discriminante Lineal</a:t>
            </a:r>
            <a:endParaRPr lang="es-AR"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1604064" y="1368992"/>
                <a:ext cx="10388806" cy="5170955"/>
              </a:xfrm>
            </p:spPr>
            <p:txBody>
              <a:bodyPr>
                <a:noAutofit/>
              </a:bodyPr>
              <a:lstStyle/>
              <a:p>
                <a:pPr>
                  <a:spcBef>
                    <a:spcPts val="876"/>
                  </a:spcBef>
                </a:pPr>
                <a:r>
                  <a:rPr lang="es-AR" dirty="0" smtClean="0"/>
                  <a:t>Generalización del método original de Fischer</a:t>
                </a:r>
              </a:p>
              <a:p>
                <a:pPr>
                  <a:spcBef>
                    <a:spcPts val="876"/>
                  </a:spcBef>
                </a:pPr>
                <a:r>
                  <a:rPr lang="es-AR" dirty="0" smtClean="0"/>
                  <a:t>Permite encontrar el hiperplano que mejor separa dos clases</a:t>
                </a:r>
              </a:p>
              <a:p>
                <a:pPr>
                  <a:spcBef>
                    <a:spcPts val="876"/>
                  </a:spcBef>
                </a:pPr>
                <a14:m>
                  <m:oMath xmlns:m="http://schemas.openxmlformats.org/officeDocument/2006/math">
                    <m:r>
                      <m:rPr>
                        <m:sty m:val="p"/>
                      </m:rPr>
                      <a:rPr lang="el-GR" i="1">
                        <a:latin typeface="Cambria Math" panose="02040503050406030204" pitchFamily="18" charset="0"/>
                        <a:ea typeface="Cambria Math" panose="02040503050406030204" pitchFamily="18" charset="0"/>
                      </a:rPr>
                      <m:t>ω</m:t>
                    </m:r>
                    <m:r>
                      <a:rPr lang="es-AR" i="1">
                        <a:latin typeface="Cambria Math" panose="02040503050406030204" pitchFamily="18" charset="0"/>
                      </a:rPr>
                      <m:t>=</m:t>
                    </m:r>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ea typeface="Cambria Math" panose="02040503050406030204" pitchFamily="18" charset="0"/>
                              </a:rPr>
                              <m:t>𝜇</m:t>
                            </m:r>
                          </m:e>
                          <m:sub>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ea typeface="Cambria Math" panose="02040503050406030204" pitchFamily="18" charset="0"/>
                              </a:rPr>
                              <m:t>𝜇</m:t>
                            </m:r>
                          </m:e>
                          <m:sub>
                            <m:r>
                              <a:rPr lang="es-AR" i="1">
                                <a:latin typeface="Cambria Math" panose="02040503050406030204" pitchFamily="18" charset="0"/>
                              </a:rPr>
                              <m:t>2</m:t>
                            </m:r>
                          </m:sub>
                        </m:sSub>
                      </m:e>
                    </m:d>
                    <m:sSup>
                      <m:sSupPr>
                        <m:ctrlPr>
                          <a:rPr lang="es-AR" i="1">
                            <a:latin typeface="Cambria Math" panose="02040503050406030204" pitchFamily="18" charset="0"/>
                          </a:rPr>
                        </m:ctrlPr>
                      </m:sSupPr>
                      <m:e>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m:t>
                            </m:r>
                          </m:e>
                          <m:sub>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m:t>
                            </m:r>
                          </m:e>
                          <m:sub>
                            <m:r>
                              <a:rPr lang="es-AR" i="1">
                                <a:latin typeface="Cambria Math" panose="02040503050406030204" pitchFamily="18" charset="0"/>
                              </a:rPr>
                              <m:t>2</m:t>
                            </m:r>
                          </m:sub>
                        </m:sSub>
                        <m:r>
                          <a:rPr lang="es-AR" i="1">
                            <a:latin typeface="Cambria Math" panose="02040503050406030204" pitchFamily="18" charset="0"/>
                          </a:rPr>
                          <m:t>)</m:t>
                        </m:r>
                      </m:e>
                      <m:sup>
                        <m:r>
                          <a:rPr lang="es-AR" i="1">
                            <a:latin typeface="Cambria Math" panose="02040503050406030204" pitchFamily="18" charset="0"/>
                          </a:rPr>
                          <m:t>−1</m:t>
                        </m:r>
                      </m:sup>
                    </m:sSup>
                  </m:oMath>
                </a14:m>
                <a:endParaRPr lang="es-AR" dirty="0" smtClean="0"/>
              </a:p>
              <a:p>
                <a:pPr>
                  <a:spcBef>
                    <a:spcPts val="876"/>
                  </a:spcBef>
                </a:pPr>
                <a:r>
                  <a:rPr lang="es-AR" dirty="0" smtClean="0"/>
                  <a:t>Es posible generalizarlo para mas de 2 clases.</a:t>
                </a:r>
              </a:p>
              <a:p>
                <a:pPr>
                  <a:spcBef>
                    <a:spcPts val="876"/>
                  </a:spcBef>
                </a:pPr>
                <a:r>
                  <a:rPr lang="es-AR" dirty="0" smtClean="0"/>
                  <a:t>Matriz mal condicionada =&gt; </a:t>
                </a:r>
                <a:r>
                  <a:rPr lang="es-AR" dirty="0" err="1" smtClean="0"/>
                  <a:t>pseudoinversa</a:t>
                </a:r>
                <a:r>
                  <a:rPr lang="es-AR" dirty="0" smtClean="0"/>
                  <a:t> (SVD).</a:t>
                </a:r>
              </a:p>
              <a:p>
                <a:pPr>
                  <a:spcBef>
                    <a:spcPts val="876"/>
                  </a:spcBef>
                </a:pPr>
                <a:endParaRPr lang="es-AR" dirty="0" smtClean="0"/>
              </a:p>
              <a:p>
                <a:pPr>
                  <a:spcBef>
                    <a:spcPts val="876"/>
                  </a:spcBef>
                </a:pPr>
                <a:r>
                  <a:rPr lang="es-AR" dirty="0" smtClean="0"/>
                  <a:t>Ventajas: Velocidad y Memoria</a:t>
                </a:r>
              </a:p>
              <a:p>
                <a:pPr>
                  <a:spcBef>
                    <a:spcPts val="876"/>
                  </a:spcBef>
                </a:pPr>
                <a:r>
                  <a:rPr lang="es-AR" dirty="0" smtClean="0"/>
                  <a:t>Desventajas: Performance de Clasificación.</a:t>
                </a: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1604064" y="1368992"/>
                <a:ext cx="10388806" cy="5170955"/>
              </a:xfrm>
              <a:blipFill rotWithShape="0">
                <a:blip r:embed="rId3"/>
                <a:stretch>
                  <a:fillRect l="-1467"/>
                </a:stretch>
              </a:blipFill>
            </p:spPr>
            <p:txBody>
              <a:bodyPr/>
              <a:lstStyle/>
              <a:p>
                <a:r>
                  <a:rPr lang="es-AR">
                    <a:noFill/>
                  </a:rPr>
                  <a:t> </a:t>
                </a:r>
              </a:p>
            </p:txBody>
          </p:sp>
        </mc:Fallback>
      </mc:AlternateContent>
    </p:spTree>
    <p:extLst>
      <p:ext uri="{BB962C8B-B14F-4D97-AF65-F5344CB8AC3E}">
        <p14:creationId xmlns:p14="http://schemas.microsoft.com/office/powerpoint/2010/main" val="25421435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9478" y="148046"/>
            <a:ext cx="10018713" cy="1045029"/>
          </a:xfrm>
        </p:spPr>
        <p:txBody>
          <a:bodyPr/>
          <a:lstStyle/>
          <a:p>
            <a:r>
              <a:rPr lang="es-AR" dirty="0" smtClean="0"/>
              <a:t>Ejemplo</a:t>
            </a:r>
            <a:endParaRPr lang="es-AR" dirty="0"/>
          </a:p>
        </p:txBody>
      </p:sp>
      <p:sp>
        <p:nvSpPr>
          <p:cNvPr id="33" name="Marcador de contenido 2"/>
          <p:cNvSpPr>
            <a:spLocks noGrp="1"/>
          </p:cNvSpPr>
          <p:nvPr>
            <p:ph idx="1"/>
          </p:nvPr>
        </p:nvSpPr>
        <p:spPr>
          <a:xfrm>
            <a:off x="8650988" y="1959797"/>
            <a:ext cx="1378859" cy="510945"/>
          </a:xfrm>
        </p:spPr>
        <p:txBody>
          <a:bodyPr>
            <a:normAutofit/>
          </a:bodyPr>
          <a:lstStyle/>
          <a:p>
            <a:pPr marL="0" indent="0">
              <a:buNone/>
            </a:pPr>
            <a:r>
              <a:rPr lang="es-AR" dirty="0" smtClean="0"/>
              <a:t>Mujeres</a:t>
            </a:r>
          </a:p>
        </p:txBody>
      </p:sp>
      <p:cxnSp>
        <p:nvCxnSpPr>
          <p:cNvPr id="11" name="Conector recto 10"/>
          <p:cNvCxnSpPr/>
          <p:nvPr/>
        </p:nvCxnSpPr>
        <p:spPr>
          <a:xfrm flipV="1">
            <a:off x="3324247" y="4914955"/>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12" name="Conector recto 11"/>
          <p:cNvCxnSpPr/>
          <p:nvPr/>
        </p:nvCxnSpPr>
        <p:spPr>
          <a:xfrm flipV="1">
            <a:off x="3324247" y="4575321"/>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18" name="Conector recto 17"/>
          <p:cNvCxnSpPr/>
          <p:nvPr/>
        </p:nvCxnSpPr>
        <p:spPr>
          <a:xfrm flipV="1">
            <a:off x="3324247" y="4240041"/>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19" name="Conector recto 18"/>
          <p:cNvCxnSpPr/>
          <p:nvPr/>
        </p:nvCxnSpPr>
        <p:spPr>
          <a:xfrm flipV="1">
            <a:off x="3324247" y="3900407"/>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5" name="Conector recto 4"/>
          <p:cNvCxnSpPr/>
          <p:nvPr/>
        </p:nvCxnSpPr>
        <p:spPr>
          <a:xfrm>
            <a:off x="3463584" y="1840828"/>
            <a:ext cx="0" cy="3492137"/>
          </a:xfrm>
          <a:prstGeom prst="line">
            <a:avLst/>
          </a:prstGeom>
          <a:ln>
            <a:headEnd type="triangle" w="med" len="med"/>
            <a:tailEnd type="none"/>
          </a:ln>
        </p:spPr>
        <p:style>
          <a:lnRef idx="2">
            <a:schemeClr val="dk1"/>
          </a:lnRef>
          <a:fillRef idx="0">
            <a:schemeClr val="dk1"/>
          </a:fillRef>
          <a:effectRef idx="1">
            <a:schemeClr val="dk1"/>
          </a:effectRef>
          <a:fontRef idx="minor">
            <a:schemeClr val="tx1"/>
          </a:fontRef>
        </p:style>
      </p:cxnSp>
      <p:cxnSp>
        <p:nvCxnSpPr>
          <p:cNvPr id="21" name="Conector recto 20"/>
          <p:cNvCxnSpPr/>
          <p:nvPr/>
        </p:nvCxnSpPr>
        <p:spPr>
          <a:xfrm flipV="1">
            <a:off x="3324247" y="3602138"/>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2" name="Conector recto 21"/>
          <p:cNvCxnSpPr/>
          <p:nvPr/>
        </p:nvCxnSpPr>
        <p:spPr>
          <a:xfrm flipV="1">
            <a:off x="3324247" y="3262504"/>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3" name="Conector recto 22"/>
          <p:cNvCxnSpPr/>
          <p:nvPr/>
        </p:nvCxnSpPr>
        <p:spPr>
          <a:xfrm flipV="1">
            <a:off x="3324247" y="2927224"/>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4" name="Conector recto 23"/>
          <p:cNvCxnSpPr/>
          <p:nvPr/>
        </p:nvCxnSpPr>
        <p:spPr>
          <a:xfrm flipV="1">
            <a:off x="3324247" y="2587590"/>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5" name="Conector recto 24"/>
          <p:cNvCxnSpPr/>
          <p:nvPr/>
        </p:nvCxnSpPr>
        <p:spPr>
          <a:xfrm rot="5400000" flipV="1">
            <a:off x="3680211" y="5328611"/>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6" name="Conector recto 25"/>
          <p:cNvCxnSpPr/>
          <p:nvPr/>
        </p:nvCxnSpPr>
        <p:spPr>
          <a:xfrm rot="5400000" flipV="1">
            <a:off x="4019845" y="5328611"/>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7" name="Conector recto 26"/>
          <p:cNvCxnSpPr/>
          <p:nvPr/>
        </p:nvCxnSpPr>
        <p:spPr>
          <a:xfrm rot="5400000" flipV="1">
            <a:off x="4355125" y="5328611"/>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8" name="Conector recto 27"/>
          <p:cNvCxnSpPr/>
          <p:nvPr/>
        </p:nvCxnSpPr>
        <p:spPr>
          <a:xfrm rot="5400000" flipV="1">
            <a:off x="4694759" y="5328611"/>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9" name="Conector recto 28"/>
          <p:cNvCxnSpPr/>
          <p:nvPr/>
        </p:nvCxnSpPr>
        <p:spPr>
          <a:xfrm rot="5400000" flipV="1">
            <a:off x="4993028" y="5328611"/>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30" name="Conector recto 29"/>
          <p:cNvCxnSpPr/>
          <p:nvPr/>
        </p:nvCxnSpPr>
        <p:spPr>
          <a:xfrm rot="5400000" flipV="1">
            <a:off x="5332662" y="5328611"/>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31" name="Conector recto 30"/>
          <p:cNvCxnSpPr/>
          <p:nvPr/>
        </p:nvCxnSpPr>
        <p:spPr>
          <a:xfrm rot="5400000" flipV="1">
            <a:off x="5667942" y="5328611"/>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32" name="Conector recto 31"/>
          <p:cNvCxnSpPr/>
          <p:nvPr/>
        </p:nvCxnSpPr>
        <p:spPr>
          <a:xfrm rot="5400000" flipV="1">
            <a:off x="6007576" y="5328611"/>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34" name="Conector recto 33"/>
          <p:cNvCxnSpPr/>
          <p:nvPr/>
        </p:nvCxnSpPr>
        <p:spPr>
          <a:xfrm rot="5400000" flipV="1">
            <a:off x="6347210" y="5328612"/>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6" name="Conector recto 5"/>
          <p:cNvCxnSpPr/>
          <p:nvPr/>
        </p:nvCxnSpPr>
        <p:spPr>
          <a:xfrm flipH="1">
            <a:off x="3463586" y="5332965"/>
            <a:ext cx="3692431" cy="1"/>
          </a:xfrm>
          <a:prstGeom prst="line">
            <a:avLst/>
          </a:prstGeom>
          <a:ln>
            <a:headEnd type="triangle" w="med" len="med"/>
          </a:ln>
        </p:spPr>
        <p:style>
          <a:lnRef idx="2">
            <a:schemeClr val="dk1"/>
          </a:lnRef>
          <a:fillRef idx="0">
            <a:schemeClr val="dk1"/>
          </a:fillRef>
          <a:effectRef idx="1">
            <a:schemeClr val="dk1"/>
          </a:effectRef>
          <a:fontRef idx="minor">
            <a:schemeClr val="tx1"/>
          </a:fontRef>
        </p:style>
      </p:cxnSp>
      <p:cxnSp>
        <p:nvCxnSpPr>
          <p:cNvPr id="49" name="Conector recto 48"/>
          <p:cNvCxnSpPr>
            <a:endCxn id="46" idx="2"/>
          </p:cNvCxnSpPr>
          <p:nvPr/>
        </p:nvCxnSpPr>
        <p:spPr>
          <a:xfrm flipV="1">
            <a:off x="3620034" y="4226146"/>
            <a:ext cx="825335" cy="7341"/>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4" name="Conector recto 53"/>
          <p:cNvCxnSpPr/>
          <p:nvPr/>
        </p:nvCxnSpPr>
        <p:spPr>
          <a:xfrm>
            <a:off x="4486933" y="4263981"/>
            <a:ext cx="4273" cy="910598"/>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46" name="Elipse 45"/>
          <p:cNvSpPr/>
          <p:nvPr/>
        </p:nvSpPr>
        <p:spPr>
          <a:xfrm>
            <a:off x="4445369" y="4188310"/>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64" name="Conector recto 63"/>
          <p:cNvCxnSpPr>
            <a:endCxn id="47" idx="2"/>
          </p:cNvCxnSpPr>
          <p:nvPr/>
        </p:nvCxnSpPr>
        <p:spPr>
          <a:xfrm flipV="1">
            <a:off x="3619375" y="3561304"/>
            <a:ext cx="2444411" cy="38243"/>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65" name="Conector recto 64"/>
          <p:cNvCxnSpPr/>
          <p:nvPr/>
        </p:nvCxnSpPr>
        <p:spPr>
          <a:xfrm>
            <a:off x="6105350" y="3599139"/>
            <a:ext cx="36415" cy="1575440"/>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47" name="Elipse 46"/>
          <p:cNvSpPr/>
          <p:nvPr/>
        </p:nvSpPr>
        <p:spPr>
          <a:xfrm>
            <a:off x="6063786" y="3523468"/>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7" name="Elipse 36"/>
          <p:cNvSpPr/>
          <p:nvPr/>
        </p:nvSpPr>
        <p:spPr>
          <a:xfrm>
            <a:off x="8432715" y="2190750"/>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8" name="Elipse 37"/>
          <p:cNvSpPr/>
          <p:nvPr/>
        </p:nvSpPr>
        <p:spPr>
          <a:xfrm>
            <a:off x="8440700" y="2798166"/>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9" name="Marcador de contenido 2"/>
          <p:cNvSpPr txBox="1">
            <a:spLocks/>
          </p:cNvSpPr>
          <p:nvPr/>
        </p:nvSpPr>
        <p:spPr>
          <a:xfrm>
            <a:off x="8658249" y="2620203"/>
            <a:ext cx="1371598" cy="446356"/>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s-AR" dirty="0" smtClean="0"/>
              <a:t>Hombres</a:t>
            </a:r>
          </a:p>
        </p:txBody>
      </p:sp>
      <p:sp>
        <p:nvSpPr>
          <p:cNvPr id="40" name="Marcador de contenido 2"/>
          <p:cNvSpPr txBox="1">
            <a:spLocks/>
          </p:cNvSpPr>
          <p:nvPr/>
        </p:nvSpPr>
        <p:spPr>
          <a:xfrm>
            <a:off x="6842514" y="5426386"/>
            <a:ext cx="1371598" cy="446356"/>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s-AR" dirty="0" smtClean="0"/>
              <a:t>Peso (kg)</a:t>
            </a:r>
          </a:p>
        </p:txBody>
      </p:sp>
      <p:sp>
        <p:nvSpPr>
          <p:cNvPr id="45" name="Marcador de contenido 2"/>
          <p:cNvSpPr txBox="1">
            <a:spLocks/>
          </p:cNvSpPr>
          <p:nvPr/>
        </p:nvSpPr>
        <p:spPr>
          <a:xfrm>
            <a:off x="1919367" y="1747407"/>
            <a:ext cx="1544215" cy="500546"/>
          </a:xfrm>
          <a:prstGeom prst="rect">
            <a:avLst/>
          </a:prstGeom>
        </p:spPr>
        <p:txBody>
          <a:bodyPr vert="horz" lIns="91440" tIns="45720" rIns="91440" bIns="45720" rtlCol="0" anchor="ctr">
            <a:normAutofit fontScale="925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s-AR" dirty="0" smtClean="0"/>
              <a:t>Altura (cm)</a:t>
            </a:r>
          </a:p>
        </p:txBody>
      </p:sp>
      <p:sp>
        <p:nvSpPr>
          <p:cNvPr id="48" name="Marcador de contenido 2"/>
          <p:cNvSpPr txBox="1">
            <a:spLocks/>
          </p:cNvSpPr>
          <p:nvPr/>
        </p:nvSpPr>
        <p:spPr>
          <a:xfrm>
            <a:off x="3463582" y="5407755"/>
            <a:ext cx="4287879" cy="44635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s-AR" sz="1800" dirty="0" smtClean="0"/>
              <a:t>   30   40   50  60  70  80  90  100 110</a:t>
            </a:r>
          </a:p>
        </p:txBody>
      </p:sp>
      <p:sp>
        <p:nvSpPr>
          <p:cNvPr id="50" name="Marcador de contenido 2"/>
          <p:cNvSpPr txBox="1">
            <a:spLocks/>
          </p:cNvSpPr>
          <p:nvPr/>
        </p:nvSpPr>
        <p:spPr>
          <a:xfrm>
            <a:off x="2871721" y="2430736"/>
            <a:ext cx="653913" cy="299565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nSpc>
                <a:spcPts val="1900"/>
              </a:lnSpc>
              <a:spcBef>
                <a:spcPts val="300"/>
              </a:spcBef>
              <a:spcAft>
                <a:spcPts val="400"/>
              </a:spcAft>
              <a:buFont typeface="Arial"/>
              <a:buNone/>
            </a:pPr>
            <a:r>
              <a:rPr lang="es-AR" sz="1800" dirty="0" smtClean="0"/>
              <a:t>210</a:t>
            </a:r>
          </a:p>
          <a:p>
            <a:pPr marL="0" indent="0">
              <a:lnSpc>
                <a:spcPts val="1900"/>
              </a:lnSpc>
              <a:spcBef>
                <a:spcPts val="300"/>
              </a:spcBef>
              <a:spcAft>
                <a:spcPts val="400"/>
              </a:spcAft>
              <a:buFont typeface="Arial"/>
              <a:buNone/>
            </a:pPr>
            <a:r>
              <a:rPr lang="es-AR" sz="1800" dirty="0" smtClean="0"/>
              <a:t>200</a:t>
            </a:r>
          </a:p>
          <a:p>
            <a:pPr marL="0" indent="0">
              <a:lnSpc>
                <a:spcPts val="1900"/>
              </a:lnSpc>
              <a:spcBef>
                <a:spcPts val="300"/>
              </a:spcBef>
              <a:spcAft>
                <a:spcPts val="400"/>
              </a:spcAft>
              <a:buFont typeface="Arial"/>
              <a:buNone/>
            </a:pPr>
            <a:r>
              <a:rPr lang="es-AR" sz="1800" dirty="0" smtClean="0"/>
              <a:t>190</a:t>
            </a:r>
          </a:p>
          <a:p>
            <a:pPr marL="0" indent="0">
              <a:lnSpc>
                <a:spcPts val="1900"/>
              </a:lnSpc>
              <a:spcBef>
                <a:spcPts val="300"/>
              </a:spcBef>
              <a:spcAft>
                <a:spcPts val="400"/>
              </a:spcAft>
              <a:buFont typeface="Arial"/>
              <a:buNone/>
            </a:pPr>
            <a:r>
              <a:rPr lang="es-AR" sz="1800" dirty="0" smtClean="0"/>
              <a:t>180</a:t>
            </a:r>
          </a:p>
          <a:p>
            <a:pPr marL="0" indent="0">
              <a:lnSpc>
                <a:spcPts val="1900"/>
              </a:lnSpc>
              <a:spcBef>
                <a:spcPts val="300"/>
              </a:spcBef>
              <a:spcAft>
                <a:spcPts val="400"/>
              </a:spcAft>
              <a:buFont typeface="Arial"/>
              <a:buNone/>
            </a:pPr>
            <a:r>
              <a:rPr lang="es-AR" sz="1800" dirty="0" smtClean="0"/>
              <a:t>170</a:t>
            </a:r>
          </a:p>
          <a:p>
            <a:pPr marL="0" indent="0">
              <a:lnSpc>
                <a:spcPts val="1900"/>
              </a:lnSpc>
              <a:spcBef>
                <a:spcPts val="300"/>
              </a:spcBef>
              <a:spcAft>
                <a:spcPts val="400"/>
              </a:spcAft>
              <a:buFont typeface="Arial"/>
              <a:buNone/>
            </a:pPr>
            <a:r>
              <a:rPr lang="es-AR" sz="1800" dirty="0" smtClean="0"/>
              <a:t>160</a:t>
            </a:r>
          </a:p>
          <a:p>
            <a:pPr marL="0" indent="0">
              <a:lnSpc>
                <a:spcPts val="1900"/>
              </a:lnSpc>
              <a:spcBef>
                <a:spcPts val="300"/>
              </a:spcBef>
              <a:spcAft>
                <a:spcPts val="400"/>
              </a:spcAft>
              <a:buFont typeface="Arial"/>
              <a:buNone/>
            </a:pPr>
            <a:r>
              <a:rPr lang="es-AR" sz="1800" dirty="0" smtClean="0"/>
              <a:t>150</a:t>
            </a:r>
          </a:p>
          <a:p>
            <a:pPr marL="0" indent="0">
              <a:lnSpc>
                <a:spcPts val="1900"/>
              </a:lnSpc>
              <a:spcBef>
                <a:spcPts val="300"/>
              </a:spcBef>
              <a:spcAft>
                <a:spcPts val="400"/>
              </a:spcAft>
              <a:buFont typeface="Arial"/>
              <a:buNone/>
            </a:pPr>
            <a:r>
              <a:rPr lang="es-AR" sz="1800" dirty="0" smtClean="0"/>
              <a:t>140</a:t>
            </a:r>
          </a:p>
          <a:p>
            <a:pPr marL="0" indent="0">
              <a:buFont typeface="Arial"/>
              <a:buNone/>
            </a:pPr>
            <a:endParaRPr lang="es-AR" sz="1800" dirty="0" smtClean="0"/>
          </a:p>
        </p:txBody>
      </p:sp>
      <p:sp>
        <p:nvSpPr>
          <p:cNvPr id="52" name="Elipse 51"/>
          <p:cNvSpPr/>
          <p:nvPr/>
        </p:nvSpPr>
        <p:spPr>
          <a:xfrm>
            <a:off x="4332677" y="4410798"/>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3" name="Elipse 52"/>
          <p:cNvSpPr/>
          <p:nvPr/>
        </p:nvSpPr>
        <p:spPr>
          <a:xfrm>
            <a:off x="4024078" y="3980531"/>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5" name="Elipse 54"/>
          <p:cNvSpPr/>
          <p:nvPr/>
        </p:nvSpPr>
        <p:spPr>
          <a:xfrm>
            <a:off x="4784588" y="4772853"/>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6" name="Elipse 55"/>
          <p:cNvSpPr/>
          <p:nvPr/>
        </p:nvSpPr>
        <p:spPr>
          <a:xfrm>
            <a:off x="4559380" y="4478154"/>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7" name="Elipse 56"/>
          <p:cNvSpPr/>
          <p:nvPr/>
        </p:nvSpPr>
        <p:spPr>
          <a:xfrm>
            <a:off x="4834096" y="3883897"/>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8" name="Elipse 57"/>
          <p:cNvSpPr/>
          <p:nvPr/>
        </p:nvSpPr>
        <p:spPr>
          <a:xfrm>
            <a:off x="4031106" y="3708493"/>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9" name="Elipse 58"/>
          <p:cNvSpPr/>
          <p:nvPr/>
        </p:nvSpPr>
        <p:spPr>
          <a:xfrm>
            <a:off x="4098119" y="4629473"/>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0" name="Elipse 59"/>
          <p:cNvSpPr/>
          <p:nvPr/>
        </p:nvSpPr>
        <p:spPr>
          <a:xfrm>
            <a:off x="4723903" y="4619229"/>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1" name="Elipse 60"/>
          <p:cNvSpPr/>
          <p:nvPr/>
        </p:nvSpPr>
        <p:spPr>
          <a:xfrm>
            <a:off x="4081399" y="4410309"/>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2" name="Elipse 61"/>
          <p:cNvSpPr/>
          <p:nvPr/>
        </p:nvSpPr>
        <p:spPr>
          <a:xfrm>
            <a:off x="4616935" y="4277185"/>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3" name="Elipse 62"/>
          <p:cNvSpPr/>
          <p:nvPr/>
        </p:nvSpPr>
        <p:spPr>
          <a:xfrm>
            <a:off x="4215364" y="3715442"/>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6" name="Elipse 65"/>
          <p:cNvSpPr/>
          <p:nvPr/>
        </p:nvSpPr>
        <p:spPr>
          <a:xfrm>
            <a:off x="4373930" y="3517439"/>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7" name="Elipse 66"/>
          <p:cNvSpPr/>
          <p:nvPr/>
        </p:nvSpPr>
        <p:spPr>
          <a:xfrm>
            <a:off x="4588309" y="4929933"/>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8" name="Elipse 67"/>
          <p:cNvSpPr/>
          <p:nvPr/>
        </p:nvSpPr>
        <p:spPr>
          <a:xfrm>
            <a:off x="3816421" y="4150746"/>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9" name="Elipse 68"/>
          <p:cNvSpPr/>
          <p:nvPr/>
        </p:nvSpPr>
        <p:spPr>
          <a:xfrm>
            <a:off x="4920840" y="4240341"/>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0" name="Elipse 69"/>
          <p:cNvSpPr/>
          <p:nvPr/>
        </p:nvSpPr>
        <p:spPr>
          <a:xfrm>
            <a:off x="4287654" y="4678243"/>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1" name="Elipse 70"/>
          <p:cNvSpPr/>
          <p:nvPr/>
        </p:nvSpPr>
        <p:spPr>
          <a:xfrm>
            <a:off x="4273464" y="4028398"/>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2" name="Elipse 71"/>
          <p:cNvSpPr/>
          <p:nvPr/>
        </p:nvSpPr>
        <p:spPr>
          <a:xfrm>
            <a:off x="3713662" y="4640407"/>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3" name="Elipse 72"/>
          <p:cNvSpPr/>
          <p:nvPr/>
        </p:nvSpPr>
        <p:spPr>
          <a:xfrm>
            <a:off x="5775349" y="4835313"/>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4" name="Elipse 73"/>
          <p:cNvSpPr/>
          <p:nvPr/>
        </p:nvSpPr>
        <p:spPr>
          <a:xfrm>
            <a:off x="5148229" y="4902449"/>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5" name="Elipse 74"/>
          <p:cNvSpPr/>
          <p:nvPr/>
        </p:nvSpPr>
        <p:spPr>
          <a:xfrm>
            <a:off x="4690609" y="3168774"/>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6" name="Elipse 75"/>
          <p:cNvSpPr/>
          <p:nvPr/>
        </p:nvSpPr>
        <p:spPr>
          <a:xfrm>
            <a:off x="4843009" y="3321174"/>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7" name="Elipse 76"/>
          <p:cNvSpPr/>
          <p:nvPr/>
        </p:nvSpPr>
        <p:spPr>
          <a:xfrm>
            <a:off x="4995409" y="3473574"/>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8" name="Elipse 77"/>
          <p:cNvSpPr/>
          <p:nvPr/>
        </p:nvSpPr>
        <p:spPr>
          <a:xfrm>
            <a:off x="5443751" y="4000385"/>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9" name="Elipse 78"/>
          <p:cNvSpPr/>
          <p:nvPr/>
        </p:nvSpPr>
        <p:spPr>
          <a:xfrm>
            <a:off x="5596151" y="4152785"/>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0" name="Elipse 79"/>
          <p:cNvSpPr/>
          <p:nvPr/>
        </p:nvSpPr>
        <p:spPr>
          <a:xfrm>
            <a:off x="5344532" y="3109243"/>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1" name="Elipse 80"/>
          <p:cNvSpPr/>
          <p:nvPr/>
        </p:nvSpPr>
        <p:spPr>
          <a:xfrm>
            <a:off x="5496932" y="3261643"/>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9" name="Elipse 88"/>
          <p:cNvSpPr/>
          <p:nvPr/>
        </p:nvSpPr>
        <p:spPr>
          <a:xfrm>
            <a:off x="4690608" y="2934458"/>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0" name="Elipse 89"/>
          <p:cNvSpPr/>
          <p:nvPr/>
        </p:nvSpPr>
        <p:spPr>
          <a:xfrm>
            <a:off x="4843008" y="3086858"/>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1" name="Elipse 90"/>
          <p:cNvSpPr/>
          <p:nvPr/>
        </p:nvSpPr>
        <p:spPr>
          <a:xfrm>
            <a:off x="5660354" y="3562944"/>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2" name="Elipse 91"/>
          <p:cNvSpPr/>
          <p:nvPr/>
        </p:nvSpPr>
        <p:spPr>
          <a:xfrm>
            <a:off x="5147808" y="3391658"/>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3" name="Elipse 92"/>
          <p:cNvSpPr/>
          <p:nvPr/>
        </p:nvSpPr>
        <p:spPr>
          <a:xfrm>
            <a:off x="5581528" y="3700466"/>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4" name="Elipse 93"/>
          <p:cNvSpPr/>
          <p:nvPr/>
        </p:nvSpPr>
        <p:spPr>
          <a:xfrm>
            <a:off x="5748550" y="4070869"/>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5" name="Elipse 94"/>
          <p:cNvSpPr/>
          <p:nvPr/>
        </p:nvSpPr>
        <p:spPr>
          <a:xfrm>
            <a:off x="5496931" y="3027327"/>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6" name="Elipse 95"/>
          <p:cNvSpPr/>
          <p:nvPr/>
        </p:nvSpPr>
        <p:spPr>
          <a:xfrm>
            <a:off x="5649331" y="3179727"/>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7" name="Elipse 96"/>
          <p:cNvSpPr/>
          <p:nvPr/>
        </p:nvSpPr>
        <p:spPr>
          <a:xfrm>
            <a:off x="6127426" y="3748767"/>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8" name="Elipse 97"/>
          <p:cNvSpPr/>
          <p:nvPr/>
        </p:nvSpPr>
        <p:spPr>
          <a:xfrm>
            <a:off x="6279826" y="3901167"/>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2" name="Elipse 101"/>
          <p:cNvSpPr/>
          <p:nvPr/>
        </p:nvSpPr>
        <p:spPr>
          <a:xfrm>
            <a:off x="5858476" y="2946370"/>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3" name="Elipse 102"/>
          <p:cNvSpPr/>
          <p:nvPr/>
        </p:nvSpPr>
        <p:spPr>
          <a:xfrm>
            <a:off x="6010876" y="3098770"/>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4" name="Elipse 103"/>
          <p:cNvSpPr/>
          <p:nvPr/>
        </p:nvSpPr>
        <p:spPr>
          <a:xfrm>
            <a:off x="4633865" y="3418579"/>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5" name="Elipse 104"/>
          <p:cNvSpPr/>
          <p:nvPr/>
        </p:nvSpPr>
        <p:spPr>
          <a:xfrm>
            <a:off x="5346251" y="3432264"/>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6" name="Elipse 105"/>
          <p:cNvSpPr/>
          <p:nvPr/>
        </p:nvSpPr>
        <p:spPr>
          <a:xfrm>
            <a:off x="5812533" y="3695306"/>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7" name="Elipse 106"/>
          <p:cNvSpPr/>
          <p:nvPr/>
        </p:nvSpPr>
        <p:spPr>
          <a:xfrm>
            <a:off x="4998631" y="3425689"/>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8" name="Elipse 107"/>
          <p:cNvSpPr/>
          <p:nvPr/>
        </p:nvSpPr>
        <p:spPr>
          <a:xfrm>
            <a:off x="5151031" y="3578089"/>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9" name="Elipse 108"/>
          <p:cNvSpPr/>
          <p:nvPr/>
        </p:nvSpPr>
        <p:spPr>
          <a:xfrm>
            <a:off x="5303431" y="3730489"/>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0" name="Elipse 109"/>
          <p:cNvSpPr/>
          <p:nvPr/>
        </p:nvSpPr>
        <p:spPr>
          <a:xfrm>
            <a:off x="5765883" y="3928088"/>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1" name="Elipse 110"/>
          <p:cNvSpPr/>
          <p:nvPr/>
        </p:nvSpPr>
        <p:spPr>
          <a:xfrm>
            <a:off x="5918283" y="4080488"/>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2" name="Elipse 111"/>
          <p:cNvSpPr/>
          <p:nvPr/>
        </p:nvSpPr>
        <p:spPr>
          <a:xfrm>
            <a:off x="6070683" y="4232888"/>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44" name="Conector recto 43"/>
          <p:cNvCxnSpPr/>
          <p:nvPr/>
        </p:nvCxnSpPr>
        <p:spPr>
          <a:xfrm>
            <a:off x="3660056" y="2753152"/>
            <a:ext cx="2830846" cy="2347944"/>
          </a:xfrm>
          <a:prstGeom prst="line">
            <a:avLst/>
          </a:prstGeom>
          <a:ln w="2222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0090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9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0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10"/>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1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1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9"/>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0"/>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70"/>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7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74"/>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2"/>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1"/>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8"/>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5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1"/>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58"/>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63"/>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66"/>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75"/>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76"/>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77"/>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80"/>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81"/>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89"/>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90"/>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91"/>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92"/>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95"/>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96"/>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104"/>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05"/>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107"/>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08"/>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02"/>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03"/>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uild="p"/>
      <p:bldP spid="46" grpId="0" animBg="1"/>
      <p:bldP spid="47" grpId="0" animBg="1"/>
      <p:bldP spid="37" grpId="0" animBg="1"/>
      <p:bldP spid="38" grpId="0" animBg="1"/>
      <p:bldP spid="39" grpId="0"/>
      <p:bldP spid="40" grpId="0"/>
      <p:bldP spid="45" grpId="0"/>
      <p:bldP spid="48" grpId="0"/>
      <p:bldP spid="50" grpId="0"/>
      <p:bldP spid="52" grpId="0" animBg="1"/>
      <p:bldP spid="53" grpId="0" animBg="1"/>
      <p:bldP spid="55" grpId="0" animBg="1"/>
      <p:bldP spid="56" grpId="0" animBg="1"/>
      <p:bldP spid="57" grpId="0" animBg="1"/>
      <p:bldP spid="58" grpId="0" animBg="1"/>
      <p:bldP spid="59" grpId="0" animBg="1"/>
      <p:bldP spid="60" grpId="0" animBg="1"/>
      <p:bldP spid="61" grpId="0" animBg="1"/>
      <p:bldP spid="62" grpId="0" animBg="1"/>
      <p:bldP spid="63"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1"/>
            <a:ext cx="10018713" cy="751114"/>
          </a:xfrm>
        </p:spPr>
        <p:txBody>
          <a:bodyPr/>
          <a:lstStyle/>
          <a:p>
            <a:r>
              <a:rPr lang="es-AR" dirty="0" err="1" smtClean="0"/>
              <a:t>Bayes</a:t>
            </a:r>
            <a:r>
              <a:rPr lang="es-AR" dirty="0" smtClean="0"/>
              <a:t> </a:t>
            </a:r>
            <a:r>
              <a:rPr lang="es-AR" dirty="0" err="1" smtClean="0"/>
              <a:t>Naive</a:t>
            </a:r>
            <a:endParaRPr lang="es-AR" dirty="0"/>
          </a:p>
        </p:txBody>
      </p:sp>
      <p:sp>
        <p:nvSpPr>
          <p:cNvPr id="3" name="Marcador de contenido 2"/>
          <p:cNvSpPr>
            <a:spLocks noGrp="1"/>
          </p:cNvSpPr>
          <p:nvPr>
            <p:ph idx="1"/>
          </p:nvPr>
        </p:nvSpPr>
        <p:spPr>
          <a:xfrm>
            <a:off x="1484310" y="1520688"/>
            <a:ext cx="10018713" cy="5148470"/>
          </a:xfrm>
        </p:spPr>
        <p:txBody>
          <a:bodyPr>
            <a:normAutofit/>
          </a:bodyPr>
          <a:lstStyle/>
          <a:p>
            <a:pPr>
              <a:lnSpc>
                <a:spcPct val="150000"/>
              </a:lnSpc>
            </a:pPr>
            <a:r>
              <a:rPr lang="es-AR" dirty="0"/>
              <a:t>S</a:t>
            </a:r>
            <a:r>
              <a:rPr lang="es-AR" dirty="0" smtClean="0"/>
              <a:t>e </a:t>
            </a:r>
            <a:r>
              <a:rPr lang="es-AR" dirty="0"/>
              <a:t>asume que las variables (features) son </a:t>
            </a:r>
            <a:r>
              <a:rPr lang="es-AR" dirty="0" smtClean="0"/>
              <a:t>independientes entre sí (ingenuo)</a:t>
            </a:r>
          </a:p>
          <a:p>
            <a:pPr>
              <a:lnSpc>
                <a:spcPct val="150000"/>
              </a:lnSpc>
            </a:pPr>
            <a:r>
              <a:rPr lang="es-AR" dirty="0" smtClean="0"/>
              <a:t>Distribución </a:t>
            </a:r>
            <a:r>
              <a:rPr lang="es-AR" dirty="0"/>
              <a:t>a </a:t>
            </a:r>
            <a:r>
              <a:rPr lang="es-AR" dirty="0" smtClean="0"/>
              <a:t>priori + </a:t>
            </a:r>
            <a:r>
              <a:rPr lang="es-AR" dirty="0" err="1" smtClean="0"/>
              <a:t>Bayes</a:t>
            </a:r>
            <a:r>
              <a:rPr lang="es-AR" dirty="0" smtClean="0"/>
              <a:t> + Independencia =&gt; </a:t>
            </a:r>
            <a:r>
              <a:rPr lang="es-AR" dirty="0"/>
              <a:t>D</a:t>
            </a:r>
            <a:r>
              <a:rPr lang="es-AR" dirty="0" smtClean="0"/>
              <a:t>istribución </a:t>
            </a:r>
            <a:r>
              <a:rPr lang="es-AR" dirty="0"/>
              <a:t>a </a:t>
            </a:r>
            <a:r>
              <a:rPr lang="es-AR" dirty="0" smtClean="0"/>
              <a:t>posteriori</a:t>
            </a:r>
          </a:p>
          <a:p>
            <a:pPr>
              <a:lnSpc>
                <a:spcPct val="150000"/>
              </a:lnSpc>
            </a:pPr>
            <a:r>
              <a:rPr lang="es-AR" dirty="0" smtClean="0"/>
              <a:t>Apto tanto para variables discretas como continuas</a:t>
            </a:r>
          </a:p>
          <a:p>
            <a:pPr>
              <a:lnSpc>
                <a:spcPct val="150000"/>
              </a:lnSpc>
            </a:pPr>
            <a:r>
              <a:rPr lang="es-AR" dirty="0" smtClean="0"/>
              <a:t>Excelente </a:t>
            </a:r>
            <a:r>
              <a:rPr lang="es-AR" dirty="0"/>
              <a:t>performance </a:t>
            </a:r>
            <a:r>
              <a:rPr lang="es-AR" dirty="0" smtClean="0"/>
              <a:t>con variables continuas y normalmente distribuidas</a:t>
            </a:r>
          </a:p>
          <a:p>
            <a:pPr>
              <a:lnSpc>
                <a:spcPct val="150000"/>
              </a:lnSpc>
            </a:pPr>
            <a:endParaRPr lang="es-AR" dirty="0" smtClean="0"/>
          </a:p>
          <a:p>
            <a:pPr>
              <a:lnSpc>
                <a:spcPct val="150000"/>
              </a:lnSpc>
            </a:pPr>
            <a:r>
              <a:rPr lang="es-AR" dirty="0" smtClean="0"/>
              <a:t>Ventajas</a:t>
            </a:r>
            <a:r>
              <a:rPr lang="es-AR" dirty="0"/>
              <a:t>: Velocidad y Memoria</a:t>
            </a:r>
          </a:p>
          <a:p>
            <a:pPr>
              <a:lnSpc>
                <a:spcPct val="150000"/>
              </a:lnSpc>
            </a:pPr>
            <a:r>
              <a:rPr lang="es-AR" dirty="0"/>
              <a:t>Desventajas</a:t>
            </a:r>
            <a:r>
              <a:rPr lang="es-AR" dirty="0" smtClean="0"/>
              <a:t>: Bajo rendimiento con variables dependientes entre si</a:t>
            </a:r>
            <a:endParaRPr lang="es-AR" dirty="0"/>
          </a:p>
        </p:txBody>
      </p:sp>
    </p:spTree>
    <p:extLst>
      <p:ext uri="{BB962C8B-B14F-4D97-AF65-F5344CB8AC3E}">
        <p14:creationId xmlns:p14="http://schemas.microsoft.com/office/powerpoint/2010/main" val="14113687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34238" y="0"/>
            <a:ext cx="10018713" cy="1045029"/>
          </a:xfrm>
        </p:spPr>
        <p:txBody>
          <a:bodyPr/>
          <a:lstStyle/>
          <a:p>
            <a:r>
              <a:rPr lang="es-AR" dirty="0" smtClean="0"/>
              <a:t>Ejemplo</a:t>
            </a:r>
            <a:endParaRPr lang="es-AR" dirty="0"/>
          </a:p>
        </p:txBody>
      </p:sp>
      <p:sp>
        <p:nvSpPr>
          <p:cNvPr id="4" name="Extracto 3"/>
          <p:cNvSpPr/>
          <p:nvPr/>
        </p:nvSpPr>
        <p:spPr>
          <a:xfrm>
            <a:off x="4046220" y="2595601"/>
            <a:ext cx="3421380" cy="2811780"/>
          </a:xfrm>
          <a:prstGeom prst="flowChartExtra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AR"/>
          </a:p>
        </p:txBody>
      </p:sp>
      <p:sp>
        <p:nvSpPr>
          <p:cNvPr id="163" name="Marcador de contenido 2"/>
          <p:cNvSpPr txBox="1">
            <a:spLocks/>
          </p:cNvSpPr>
          <p:nvPr/>
        </p:nvSpPr>
        <p:spPr>
          <a:xfrm>
            <a:off x="5231416" y="2087435"/>
            <a:ext cx="1544215" cy="50054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s-AR" dirty="0" smtClean="0"/>
              <a:t>Terror</a:t>
            </a:r>
          </a:p>
        </p:txBody>
      </p:sp>
      <p:sp>
        <p:nvSpPr>
          <p:cNvPr id="189" name="Marcador de contenido 2"/>
          <p:cNvSpPr txBox="1">
            <a:spLocks/>
          </p:cNvSpPr>
          <p:nvPr/>
        </p:nvSpPr>
        <p:spPr>
          <a:xfrm>
            <a:off x="3250216" y="5356415"/>
            <a:ext cx="1544215" cy="50054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s-AR" dirty="0" smtClean="0"/>
              <a:t>Acción</a:t>
            </a:r>
          </a:p>
        </p:txBody>
      </p:sp>
      <p:sp>
        <p:nvSpPr>
          <p:cNvPr id="190" name="Marcador de contenido 2"/>
          <p:cNvSpPr txBox="1">
            <a:spLocks/>
          </p:cNvSpPr>
          <p:nvPr/>
        </p:nvSpPr>
        <p:spPr>
          <a:xfrm>
            <a:off x="6877336" y="5333555"/>
            <a:ext cx="1544215" cy="50054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s-AR" dirty="0" smtClean="0"/>
              <a:t>Comedia</a:t>
            </a:r>
          </a:p>
        </p:txBody>
      </p:sp>
      <p:sp>
        <p:nvSpPr>
          <p:cNvPr id="191" name="Elipse 190"/>
          <p:cNvSpPr/>
          <p:nvPr/>
        </p:nvSpPr>
        <p:spPr>
          <a:xfrm>
            <a:off x="5148289" y="4691114"/>
            <a:ext cx="83127" cy="75671"/>
          </a:xfrm>
          <a:prstGeom prst="ellipse">
            <a:avLst/>
          </a:prstGeom>
          <a:solidFill>
            <a:schemeClr val="accent1"/>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2" name="Marcador de contenido 2"/>
          <p:cNvSpPr txBox="1">
            <a:spLocks/>
          </p:cNvSpPr>
          <p:nvPr/>
        </p:nvSpPr>
        <p:spPr>
          <a:xfrm>
            <a:off x="1893856" y="815413"/>
            <a:ext cx="3013424" cy="50054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s-AR" dirty="0" smtClean="0"/>
              <a:t>Feature 1 =  Cuchillo</a:t>
            </a:r>
          </a:p>
        </p:txBody>
      </p:sp>
      <p:sp>
        <p:nvSpPr>
          <p:cNvPr id="193" name="Marcador de contenido 2"/>
          <p:cNvSpPr txBox="1">
            <a:spLocks/>
          </p:cNvSpPr>
          <p:nvPr/>
        </p:nvSpPr>
        <p:spPr>
          <a:xfrm>
            <a:off x="1893856" y="1204961"/>
            <a:ext cx="3013424" cy="50054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s-AR" dirty="0" smtClean="0"/>
              <a:t>Feature 2 =  Broma</a:t>
            </a:r>
          </a:p>
        </p:txBody>
      </p:sp>
      <p:sp>
        <p:nvSpPr>
          <p:cNvPr id="7" name="Elipse 6"/>
          <p:cNvSpPr/>
          <p:nvPr/>
        </p:nvSpPr>
        <p:spPr>
          <a:xfrm>
            <a:off x="6720840" y="5407381"/>
            <a:ext cx="1700711" cy="426720"/>
          </a:xfrm>
          <a:prstGeom prst="ellipse">
            <a:avLst/>
          </a:prstGeom>
          <a:solidFill>
            <a:schemeClr val="accent4">
              <a:lumMod val="20000"/>
              <a:lumOff val="80000"/>
              <a:alpha val="32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412659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fade">
                                      <p:cBhvr>
                                        <p:cTn id="7" dur="500"/>
                                        <p:tgtEl>
                                          <p:spTgt spid="1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2"/>
                                        </p:tgtEl>
                                        <p:attrNameLst>
                                          <p:attrName>style.visibility</p:attrName>
                                        </p:attrNameLst>
                                      </p:cBhvr>
                                      <p:to>
                                        <p:strVal val="visible"/>
                                      </p:to>
                                    </p:set>
                                    <p:animEffect transition="in" filter="fade">
                                      <p:cBhvr>
                                        <p:cTn id="12" dur="500"/>
                                        <p:tgtEl>
                                          <p:spTgt spid="192"/>
                                        </p:tgtEl>
                                      </p:cBhvr>
                                    </p:animEffect>
                                  </p:childTnLst>
                                </p:cTn>
                              </p:par>
                            </p:childTnLst>
                          </p:cTn>
                        </p:par>
                        <p:par>
                          <p:cTn id="13" fill="hold">
                            <p:stCondLst>
                              <p:cond delay="500"/>
                            </p:stCondLst>
                            <p:childTnLst>
                              <p:par>
                                <p:cTn id="14" presetID="42" presetClass="path" presetSubtype="0" accel="50000" decel="50000" fill="hold" grpId="0" nodeType="afterEffect">
                                  <p:stCondLst>
                                    <p:cond delay="0"/>
                                  </p:stCondLst>
                                  <p:childTnLst>
                                    <p:animMotion origin="layout" path="M -1.04167E-6 -3.33333E-6 L 0.02748 -0.13912 " pathEditMode="relative" rAng="0" ptsTypes="AA">
                                      <p:cBhvr>
                                        <p:cTn id="15" dur="2000" fill="hold"/>
                                        <p:tgtEl>
                                          <p:spTgt spid="191"/>
                                        </p:tgtEl>
                                        <p:attrNameLst>
                                          <p:attrName>ppt_x</p:attrName>
                                          <p:attrName>ppt_y</p:attrName>
                                        </p:attrNameLst>
                                      </p:cBhvr>
                                      <p:rCtr x="1367" y="-6968"/>
                                    </p:animMotion>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93"/>
                                        </p:tgtEl>
                                        <p:attrNameLst>
                                          <p:attrName>style.visibility</p:attrName>
                                        </p:attrNameLst>
                                      </p:cBhvr>
                                      <p:to>
                                        <p:strVal val="visible"/>
                                      </p:to>
                                    </p:set>
                                    <p:animEffect transition="in" filter="fade">
                                      <p:cBhvr>
                                        <p:cTn id="20" dur="500"/>
                                        <p:tgtEl>
                                          <p:spTgt spid="193"/>
                                        </p:tgtEl>
                                      </p:cBhvr>
                                    </p:animEffect>
                                  </p:childTnLst>
                                </p:cTn>
                              </p:par>
                            </p:childTnLst>
                          </p:cTn>
                        </p:par>
                        <p:par>
                          <p:cTn id="21" fill="hold">
                            <p:stCondLst>
                              <p:cond delay="500"/>
                            </p:stCondLst>
                            <p:childTnLst>
                              <p:par>
                                <p:cTn id="22" presetID="42" presetClass="path" presetSubtype="0" accel="50000" decel="50000" fill="hold" grpId="2" nodeType="afterEffect">
                                  <p:stCondLst>
                                    <p:cond delay="0"/>
                                  </p:stCondLst>
                                  <p:childTnLst>
                                    <p:animMotion origin="layout" path="M 0.02748 -0.13912 L 0.12565 -0.00555 " pathEditMode="relative" rAng="0" ptsTypes="AA">
                                      <p:cBhvr>
                                        <p:cTn id="23" dur="2000" fill="hold"/>
                                        <p:tgtEl>
                                          <p:spTgt spid="191"/>
                                        </p:tgtEl>
                                        <p:attrNameLst>
                                          <p:attrName>ppt_x</p:attrName>
                                          <p:attrName>ppt_y</p:attrName>
                                        </p:attrNameLst>
                                      </p:cBhvr>
                                      <p:rCtr x="4909" y="6667"/>
                                    </p:animMotion>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animBg="1"/>
      <p:bldP spid="191" grpId="1" animBg="1"/>
      <p:bldP spid="191" grpId="2" animBg="1"/>
      <p:bldP spid="192" grpId="0"/>
      <p:bldP spid="193" grpId="0"/>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76200"/>
            <a:ext cx="10018713" cy="1752599"/>
          </a:xfrm>
        </p:spPr>
        <p:txBody>
          <a:bodyPr/>
          <a:lstStyle/>
          <a:p>
            <a:r>
              <a:rPr lang="es-AR" dirty="0" err="1" smtClean="0"/>
              <a:t>Support</a:t>
            </a:r>
            <a:r>
              <a:rPr lang="es-AR" dirty="0" smtClean="0"/>
              <a:t> Vector Machine</a:t>
            </a:r>
            <a:endParaRPr lang="es-AR" dirty="0"/>
          </a:p>
        </p:txBody>
      </p:sp>
      <p:sp>
        <p:nvSpPr>
          <p:cNvPr id="3" name="Marcador de contenido 2"/>
          <p:cNvSpPr>
            <a:spLocks noGrp="1"/>
          </p:cNvSpPr>
          <p:nvPr>
            <p:ph idx="1"/>
          </p:nvPr>
        </p:nvSpPr>
        <p:spPr>
          <a:xfrm>
            <a:off x="1484311" y="1526407"/>
            <a:ext cx="10258511" cy="5162628"/>
          </a:xfrm>
        </p:spPr>
        <p:txBody>
          <a:bodyPr>
            <a:normAutofit/>
          </a:bodyPr>
          <a:lstStyle/>
          <a:p>
            <a:pPr>
              <a:lnSpc>
                <a:spcPct val="150000"/>
              </a:lnSpc>
            </a:pPr>
            <a:r>
              <a:rPr lang="es-AR" dirty="0" smtClean="0"/>
              <a:t>Proyectar los datos </a:t>
            </a:r>
            <a:r>
              <a:rPr lang="es-AR" dirty="0"/>
              <a:t>en un espacio dimensional </a:t>
            </a:r>
            <a:r>
              <a:rPr lang="es-AR" dirty="0" smtClean="0"/>
              <a:t>mayor</a:t>
            </a:r>
          </a:p>
          <a:p>
            <a:pPr>
              <a:lnSpc>
                <a:spcPct val="150000"/>
              </a:lnSpc>
            </a:pPr>
            <a:r>
              <a:rPr lang="es-AR" dirty="0"/>
              <a:t>F</a:t>
            </a:r>
            <a:r>
              <a:rPr lang="es-AR" dirty="0" smtClean="0"/>
              <a:t>unciones </a:t>
            </a:r>
            <a:r>
              <a:rPr lang="es-AR" dirty="0"/>
              <a:t>de </a:t>
            </a:r>
            <a:r>
              <a:rPr lang="es-AR" dirty="0" err="1" smtClean="0"/>
              <a:t>Kernel</a:t>
            </a:r>
            <a:r>
              <a:rPr lang="es-AR" dirty="0" smtClean="0"/>
              <a:t> =&gt; Bajo costo computacional</a:t>
            </a:r>
          </a:p>
          <a:p>
            <a:pPr>
              <a:lnSpc>
                <a:spcPct val="150000"/>
              </a:lnSpc>
            </a:pPr>
            <a:r>
              <a:rPr lang="es-AR" dirty="0" smtClean="0"/>
              <a:t>Margen que </a:t>
            </a:r>
            <a:r>
              <a:rPr lang="es-AR" dirty="0"/>
              <a:t>maximice </a:t>
            </a:r>
            <a:r>
              <a:rPr lang="es-AR" dirty="0" smtClean="0"/>
              <a:t>el espacio </a:t>
            </a:r>
            <a:r>
              <a:rPr lang="es-AR" dirty="0"/>
              <a:t>entre las </a:t>
            </a:r>
            <a:r>
              <a:rPr lang="es-AR" dirty="0" smtClean="0"/>
              <a:t>clases =&gt; </a:t>
            </a:r>
            <a:r>
              <a:rPr lang="es-AR" dirty="0" err="1"/>
              <a:t>support</a:t>
            </a:r>
            <a:r>
              <a:rPr lang="es-AR" dirty="0"/>
              <a:t> </a:t>
            </a:r>
            <a:r>
              <a:rPr lang="es-AR" dirty="0" err="1" smtClean="0"/>
              <a:t>vectors</a:t>
            </a:r>
            <a:endParaRPr lang="es-AR" dirty="0" smtClean="0"/>
          </a:p>
          <a:p>
            <a:pPr>
              <a:lnSpc>
                <a:spcPct val="150000"/>
              </a:lnSpc>
            </a:pPr>
            <a:r>
              <a:rPr lang="es-AR" dirty="0" smtClean="0"/>
              <a:t>Margen “</a:t>
            </a:r>
            <a:r>
              <a:rPr lang="es-AR" dirty="0" err="1" smtClean="0"/>
              <a:t>Soft</a:t>
            </a:r>
            <a:r>
              <a:rPr lang="es-AR" dirty="0" smtClean="0"/>
              <a:t> </a:t>
            </a:r>
            <a:r>
              <a:rPr lang="es-AR" dirty="0" err="1" smtClean="0"/>
              <a:t>margin</a:t>
            </a:r>
            <a:r>
              <a:rPr lang="es-AR" dirty="0" smtClean="0"/>
              <a:t>” (“relajados” </a:t>
            </a:r>
            <a:r>
              <a:rPr lang="es-AR" u="sng" dirty="0" smtClean="0"/>
              <a:t>permiten errores</a:t>
            </a:r>
            <a:r>
              <a:rPr lang="es-AR" dirty="0" smtClean="0"/>
              <a:t>).</a:t>
            </a:r>
          </a:p>
          <a:p>
            <a:pPr>
              <a:lnSpc>
                <a:spcPct val="150000"/>
              </a:lnSpc>
            </a:pPr>
            <a:endParaRPr lang="es-AR" dirty="0" smtClean="0"/>
          </a:p>
          <a:p>
            <a:pPr>
              <a:lnSpc>
                <a:spcPct val="150000"/>
              </a:lnSpc>
            </a:pPr>
            <a:r>
              <a:rPr lang="es-AR" dirty="0"/>
              <a:t>Ventajas: </a:t>
            </a:r>
            <a:r>
              <a:rPr lang="es-AR" dirty="0" smtClean="0"/>
              <a:t>Memoria, Performance de Clasificación</a:t>
            </a:r>
            <a:endParaRPr lang="es-AR" dirty="0"/>
          </a:p>
          <a:p>
            <a:pPr>
              <a:lnSpc>
                <a:spcPct val="150000"/>
              </a:lnSpc>
            </a:pPr>
            <a:r>
              <a:rPr lang="es-AR" dirty="0"/>
              <a:t>Desventajas</a:t>
            </a:r>
            <a:r>
              <a:rPr lang="es-AR" dirty="0" smtClean="0"/>
              <a:t>: Velocidad</a:t>
            </a:r>
          </a:p>
        </p:txBody>
      </p:sp>
    </p:spTree>
    <p:extLst>
      <p:ext uri="{BB962C8B-B14F-4D97-AF65-F5344CB8AC3E}">
        <p14:creationId xmlns:p14="http://schemas.microsoft.com/office/powerpoint/2010/main" val="23925466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9478" y="148046"/>
            <a:ext cx="10018713" cy="1045029"/>
          </a:xfrm>
        </p:spPr>
        <p:txBody>
          <a:bodyPr/>
          <a:lstStyle/>
          <a:p>
            <a:r>
              <a:rPr lang="es-AR" dirty="0" smtClean="0"/>
              <a:t>Ejemplo</a:t>
            </a:r>
            <a:endParaRPr lang="es-AR" dirty="0"/>
          </a:p>
        </p:txBody>
      </p:sp>
      <p:sp>
        <p:nvSpPr>
          <p:cNvPr id="33" name="Marcador de contenido 2"/>
          <p:cNvSpPr>
            <a:spLocks noGrp="1"/>
          </p:cNvSpPr>
          <p:nvPr>
            <p:ph idx="1"/>
          </p:nvPr>
        </p:nvSpPr>
        <p:spPr>
          <a:xfrm>
            <a:off x="8929646" y="1475573"/>
            <a:ext cx="1378859" cy="510945"/>
          </a:xfrm>
        </p:spPr>
        <p:txBody>
          <a:bodyPr>
            <a:normAutofit/>
          </a:bodyPr>
          <a:lstStyle/>
          <a:p>
            <a:pPr marL="0" indent="0">
              <a:buNone/>
            </a:pPr>
            <a:r>
              <a:rPr lang="es-AR" dirty="0" smtClean="0"/>
              <a:t>Mujeres</a:t>
            </a:r>
          </a:p>
        </p:txBody>
      </p:sp>
      <p:cxnSp>
        <p:nvCxnSpPr>
          <p:cNvPr id="11" name="Conector recto 10"/>
          <p:cNvCxnSpPr/>
          <p:nvPr/>
        </p:nvCxnSpPr>
        <p:spPr>
          <a:xfrm flipV="1">
            <a:off x="3632466" y="4705899"/>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12" name="Conector recto 11"/>
          <p:cNvCxnSpPr/>
          <p:nvPr/>
        </p:nvCxnSpPr>
        <p:spPr>
          <a:xfrm flipV="1">
            <a:off x="3632466" y="4366265"/>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18" name="Conector recto 17"/>
          <p:cNvCxnSpPr/>
          <p:nvPr/>
        </p:nvCxnSpPr>
        <p:spPr>
          <a:xfrm flipV="1">
            <a:off x="3632466" y="4030985"/>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19" name="Conector recto 18"/>
          <p:cNvCxnSpPr/>
          <p:nvPr/>
        </p:nvCxnSpPr>
        <p:spPr>
          <a:xfrm flipV="1">
            <a:off x="3632466" y="3691351"/>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5" name="Conector recto 4"/>
          <p:cNvCxnSpPr/>
          <p:nvPr/>
        </p:nvCxnSpPr>
        <p:spPr>
          <a:xfrm>
            <a:off x="3771803" y="1631772"/>
            <a:ext cx="0" cy="3492137"/>
          </a:xfrm>
          <a:prstGeom prst="line">
            <a:avLst/>
          </a:prstGeom>
          <a:ln>
            <a:headEnd type="triangle" w="med" len="med"/>
            <a:tailEnd type="none"/>
          </a:ln>
        </p:spPr>
        <p:style>
          <a:lnRef idx="2">
            <a:schemeClr val="dk1"/>
          </a:lnRef>
          <a:fillRef idx="0">
            <a:schemeClr val="dk1"/>
          </a:fillRef>
          <a:effectRef idx="1">
            <a:schemeClr val="dk1"/>
          </a:effectRef>
          <a:fontRef idx="minor">
            <a:schemeClr val="tx1"/>
          </a:fontRef>
        </p:style>
      </p:cxnSp>
      <p:cxnSp>
        <p:nvCxnSpPr>
          <p:cNvPr id="21" name="Conector recto 20"/>
          <p:cNvCxnSpPr/>
          <p:nvPr/>
        </p:nvCxnSpPr>
        <p:spPr>
          <a:xfrm flipV="1">
            <a:off x="3632466" y="3393082"/>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2" name="Conector recto 21"/>
          <p:cNvCxnSpPr/>
          <p:nvPr/>
        </p:nvCxnSpPr>
        <p:spPr>
          <a:xfrm flipV="1">
            <a:off x="3632466" y="3053448"/>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3" name="Conector recto 22"/>
          <p:cNvCxnSpPr/>
          <p:nvPr/>
        </p:nvCxnSpPr>
        <p:spPr>
          <a:xfrm flipV="1">
            <a:off x="3632466" y="2718168"/>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4" name="Conector recto 23"/>
          <p:cNvCxnSpPr/>
          <p:nvPr/>
        </p:nvCxnSpPr>
        <p:spPr>
          <a:xfrm flipV="1">
            <a:off x="3632466" y="2378534"/>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5" name="Conector recto 24"/>
          <p:cNvCxnSpPr/>
          <p:nvPr/>
        </p:nvCxnSpPr>
        <p:spPr>
          <a:xfrm rot="5400000" flipV="1">
            <a:off x="3988430" y="5119555"/>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6" name="Conector recto 25"/>
          <p:cNvCxnSpPr/>
          <p:nvPr/>
        </p:nvCxnSpPr>
        <p:spPr>
          <a:xfrm rot="5400000" flipV="1">
            <a:off x="4328064" y="5119555"/>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7" name="Conector recto 26"/>
          <p:cNvCxnSpPr/>
          <p:nvPr/>
        </p:nvCxnSpPr>
        <p:spPr>
          <a:xfrm rot="5400000" flipV="1">
            <a:off x="4663344" y="5119555"/>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8" name="Conector recto 27"/>
          <p:cNvCxnSpPr/>
          <p:nvPr/>
        </p:nvCxnSpPr>
        <p:spPr>
          <a:xfrm rot="5400000" flipV="1">
            <a:off x="5002978" y="5119555"/>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9" name="Conector recto 28"/>
          <p:cNvCxnSpPr/>
          <p:nvPr/>
        </p:nvCxnSpPr>
        <p:spPr>
          <a:xfrm rot="5400000" flipV="1">
            <a:off x="5301247" y="5119555"/>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30" name="Conector recto 29"/>
          <p:cNvCxnSpPr/>
          <p:nvPr/>
        </p:nvCxnSpPr>
        <p:spPr>
          <a:xfrm rot="5400000" flipV="1">
            <a:off x="5640881" y="5119555"/>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31" name="Conector recto 30"/>
          <p:cNvCxnSpPr/>
          <p:nvPr/>
        </p:nvCxnSpPr>
        <p:spPr>
          <a:xfrm rot="5400000" flipV="1">
            <a:off x="5976161" y="5119555"/>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32" name="Conector recto 31"/>
          <p:cNvCxnSpPr/>
          <p:nvPr/>
        </p:nvCxnSpPr>
        <p:spPr>
          <a:xfrm rot="5400000" flipV="1">
            <a:off x="6315795" y="5119555"/>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34" name="Conector recto 33"/>
          <p:cNvCxnSpPr/>
          <p:nvPr/>
        </p:nvCxnSpPr>
        <p:spPr>
          <a:xfrm rot="5400000" flipV="1">
            <a:off x="6655429" y="5119556"/>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6" name="Conector recto 5"/>
          <p:cNvCxnSpPr/>
          <p:nvPr/>
        </p:nvCxnSpPr>
        <p:spPr>
          <a:xfrm flipH="1">
            <a:off x="3771805" y="5123909"/>
            <a:ext cx="3692431" cy="1"/>
          </a:xfrm>
          <a:prstGeom prst="line">
            <a:avLst/>
          </a:prstGeom>
          <a:ln>
            <a:headEnd type="triangle" w="med" len="med"/>
          </a:ln>
        </p:spPr>
        <p:style>
          <a:lnRef idx="2">
            <a:schemeClr val="dk1"/>
          </a:lnRef>
          <a:fillRef idx="0">
            <a:schemeClr val="dk1"/>
          </a:fillRef>
          <a:effectRef idx="1">
            <a:schemeClr val="dk1"/>
          </a:effectRef>
          <a:fontRef idx="minor">
            <a:schemeClr val="tx1"/>
          </a:fontRef>
        </p:style>
      </p:cxnSp>
      <p:sp>
        <p:nvSpPr>
          <p:cNvPr id="46" name="Elipse 45"/>
          <p:cNvSpPr/>
          <p:nvPr/>
        </p:nvSpPr>
        <p:spPr>
          <a:xfrm>
            <a:off x="4753588" y="3979254"/>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7" name="Elipse 46"/>
          <p:cNvSpPr/>
          <p:nvPr/>
        </p:nvSpPr>
        <p:spPr>
          <a:xfrm>
            <a:off x="6486305" y="3207732"/>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7" name="Elipse 36"/>
          <p:cNvSpPr/>
          <p:nvPr/>
        </p:nvSpPr>
        <p:spPr>
          <a:xfrm>
            <a:off x="8711373" y="1706526"/>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8" name="Elipse 37"/>
          <p:cNvSpPr/>
          <p:nvPr/>
        </p:nvSpPr>
        <p:spPr>
          <a:xfrm>
            <a:off x="8719358" y="2024382"/>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9" name="Marcador de contenido 2"/>
          <p:cNvSpPr txBox="1">
            <a:spLocks/>
          </p:cNvSpPr>
          <p:nvPr/>
        </p:nvSpPr>
        <p:spPr>
          <a:xfrm>
            <a:off x="8936907" y="1846419"/>
            <a:ext cx="1371598" cy="446356"/>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s-AR" dirty="0" smtClean="0"/>
              <a:t>Hombres</a:t>
            </a:r>
          </a:p>
        </p:txBody>
      </p:sp>
      <p:sp>
        <p:nvSpPr>
          <p:cNvPr id="40" name="Marcador de contenido 2"/>
          <p:cNvSpPr txBox="1">
            <a:spLocks/>
          </p:cNvSpPr>
          <p:nvPr/>
        </p:nvSpPr>
        <p:spPr>
          <a:xfrm>
            <a:off x="6288615" y="5575940"/>
            <a:ext cx="1371598" cy="446356"/>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s-AR" dirty="0" smtClean="0"/>
              <a:t>Peso (kg)</a:t>
            </a:r>
          </a:p>
        </p:txBody>
      </p:sp>
      <p:sp>
        <p:nvSpPr>
          <p:cNvPr id="45" name="Marcador de contenido 2"/>
          <p:cNvSpPr txBox="1">
            <a:spLocks/>
          </p:cNvSpPr>
          <p:nvPr/>
        </p:nvSpPr>
        <p:spPr>
          <a:xfrm>
            <a:off x="3751475" y="1561011"/>
            <a:ext cx="1544215" cy="500546"/>
          </a:xfrm>
          <a:prstGeom prst="rect">
            <a:avLst/>
          </a:prstGeom>
        </p:spPr>
        <p:txBody>
          <a:bodyPr vert="horz" lIns="91440" tIns="45720" rIns="91440" bIns="45720" rtlCol="0" anchor="ctr">
            <a:normAutofit fontScale="925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s-AR" dirty="0" smtClean="0"/>
              <a:t>Altura (cm)</a:t>
            </a:r>
          </a:p>
        </p:txBody>
      </p:sp>
      <p:sp>
        <p:nvSpPr>
          <p:cNvPr id="48" name="Marcador de contenido 2"/>
          <p:cNvSpPr txBox="1">
            <a:spLocks/>
          </p:cNvSpPr>
          <p:nvPr/>
        </p:nvSpPr>
        <p:spPr>
          <a:xfrm>
            <a:off x="3771801" y="5198699"/>
            <a:ext cx="4287879" cy="44635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s-AR" sz="1800" dirty="0" smtClean="0"/>
              <a:t>   30   40   50  60  70  80  90  100 110</a:t>
            </a:r>
          </a:p>
        </p:txBody>
      </p:sp>
      <p:sp>
        <p:nvSpPr>
          <p:cNvPr id="50" name="Marcador de contenido 2"/>
          <p:cNvSpPr txBox="1">
            <a:spLocks/>
          </p:cNvSpPr>
          <p:nvPr/>
        </p:nvSpPr>
        <p:spPr>
          <a:xfrm>
            <a:off x="3179940" y="2221680"/>
            <a:ext cx="653913" cy="299565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nSpc>
                <a:spcPts val="1900"/>
              </a:lnSpc>
              <a:spcBef>
                <a:spcPts val="300"/>
              </a:spcBef>
              <a:spcAft>
                <a:spcPts val="400"/>
              </a:spcAft>
              <a:buFont typeface="Arial"/>
              <a:buNone/>
            </a:pPr>
            <a:r>
              <a:rPr lang="es-AR" sz="1800" dirty="0" smtClean="0"/>
              <a:t>210</a:t>
            </a:r>
          </a:p>
          <a:p>
            <a:pPr marL="0" indent="0">
              <a:lnSpc>
                <a:spcPts val="1900"/>
              </a:lnSpc>
              <a:spcBef>
                <a:spcPts val="300"/>
              </a:spcBef>
              <a:spcAft>
                <a:spcPts val="400"/>
              </a:spcAft>
              <a:buFont typeface="Arial"/>
              <a:buNone/>
            </a:pPr>
            <a:r>
              <a:rPr lang="es-AR" sz="1800" dirty="0" smtClean="0"/>
              <a:t>200</a:t>
            </a:r>
          </a:p>
          <a:p>
            <a:pPr marL="0" indent="0">
              <a:lnSpc>
                <a:spcPts val="1900"/>
              </a:lnSpc>
              <a:spcBef>
                <a:spcPts val="300"/>
              </a:spcBef>
              <a:spcAft>
                <a:spcPts val="400"/>
              </a:spcAft>
              <a:buFont typeface="Arial"/>
              <a:buNone/>
            </a:pPr>
            <a:r>
              <a:rPr lang="es-AR" sz="1800" dirty="0" smtClean="0"/>
              <a:t>190</a:t>
            </a:r>
          </a:p>
          <a:p>
            <a:pPr marL="0" indent="0">
              <a:lnSpc>
                <a:spcPts val="1900"/>
              </a:lnSpc>
              <a:spcBef>
                <a:spcPts val="300"/>
              </a:spcBef>
              <a:spcAft>
                <a:spcPts val="400"/>
              </a:spcAft>
              <a:buFont typeface="Arial"/>
              <a:buNone/>
            </a:pPr>
            <a:r>
              <a:rPr lang="es-AR" sz="1800" dirty="0" smtClean="0"/>
              <a:t>180</a:t>
            </a:r>
          </a:p>
          <a:p>
            <a:pPr marL="0" indent="0">
              <a:lnSpc>
                <a:spcPts val="1900"/>
              </a:lnSpc>
              <a:spcBef>
                <a:spcPts val="300"/>
              </a:spcBef>
              <a:spcAft>
                <a:spcPts val="400"/>
              </a:spcAft>
              <a:buFont typeface="Arial"/>
              <a:buNone/>
            </a:pPr>
            <a:r>
              <a:rPr lang="es-AR" sz="1800" dirty="0" smtClean="0"/>
              <a:t>170</a:t>
            </a:r>
          </a:p>
          <a:p>
            <a:pPr marL="0" indent="0">
              <a:lnSpc>
                <a:spcPts val="1900"/>
              </a:lnSpc>
              <a:spcBef>
                <a:spcPts val="300"/>
              </a:spcBef>
              <a:spcAft>
                <a:spcPts val="400"/>
              </a:spcAft>
              <a:buFont typeface="Arial"/>
              <a:buNone/>
            </a:pPr>
            <a:r>
              <a:rPr lang="es-AR" sz="1800" dirty="0" smtClean="0"/>
              <a:t>160</a:t>
            </a:r>
          </a:p>
          <a:p>
            <a:pPr marL="0" indent="0">
              <a:lnSpc>
                <a:spcPts val="1900"/>
              </a:lnSpc>
              <a:spcBef>
                <a:spcPts val="300"/>
              </a:spcBef>
              <a:spcAft>
                <a:spcPts val="400"/>
              </a:spcAft>
              <a:buFont typeface="Arial"/>
              <a:buNone/>
            </a:pPr>
            <a:r>
              <a:rPr lang="es-AR" sz="1800" dirty="0" smtClean="0"/>
              <a:t>150</a:t>
            </a:r>
          </a:p>
          <a:p>
            <a:pPr marL="0" indent="0">
              <a:lnSpc>
                <a:spcPts val="1900"/>
              </a:lnSpc>
              <a:spcBef>
                <a:spcPts val="300"/>
              </a:spcBef>
              <a:spcAft>
                <a:spcPts val="400"/>
              </a:spcAft>
              <a:buFont typeface="Arial"/>
              <a:buNone/>
            </a:pPr>
            <a:r>
              <a:rPr lang="es-AR" sz="1800" dirty="0" smtClean="0"/>
              <a:t>140</a:t>
            </a:r>
          </a:p>
          <a:p>
            <a:pPr marL="0" indent="0">
              <a:buFont typeface="Arial"/>
              <a:buNone/>
            </a:pPr>
            <a:endParaRPr lang="es-AR" sz="1800" dirty="0" smtClean="0"/>
          </a:p>
        </p:txBody>
      </p:sp>
      <p:sp>
        <p:nvSpPr>
          <p:cNvPr id="51" name="Elipse 50"/>
          <p:cNvSpPr/>
          <p:nvPr/>
        </p:nvSpPr>
        <p:spPr>
          <a:xfrm>
            <a:off x="4531456" y="3979526"/>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2" name="Elipse 51"/>
          <p:cNvSpPr/>
          <p:nvPr/>
        </p:nvSpPr>
        <p:spPr>
          <a:xfrm>
            <a:off x="4640896" y="4201742"/>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3" name="Elipse 52"/>
          <p:cNvSpPr/>
          <p:nvPr/>
        </p:nvSpPr>
        <p:spPr>
          <a:xfrm>
            <a:off x="4332297" y="3771475"/>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5" name="Elipse 54"/>
          <p:cNvSpPr/>
          <p:nvPr/>
        </p:nvSpPr>
        <p:spPr>
          <a:xfrm>
            <a:off x="5092807" y="4563797"/>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6" name="Elipse 55"/>
          <p:cNvSpPr/>
          <p:nvPr/>
        </p:nvSpPr>
        <p:spPr>
          <a:xfrm>
            <a:off x="4867599" y="4269098"/>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7" name="Elipse 56"/>
          <p:cNvSpPr/>
          <p:nvPr/>
        </p:nvSpPr>
        <p:spPr>
          <a:xfrm>
            <a:off x="4539358" y="3671881"/>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8" name="Elipse 57"/>
          <p:cNvSpPr/>
          <p:nvPr/>
        </p:nvSpPr>
        <p:spPr>
          <a:xfrm>
            <a:off x="4339325" y="3499437"/>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9" name="Elipse 58"/>
          <p:cNvSpPr/>
          <p:nvPr/>
        </p:nvSpPr>
        <p:spPr>
          <a:xfrm>
            <a:off x="4406338" y="4420417"/>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0" name="Elipse 59"/>
          <p:cNvSpPr/>
          <p:nvPr/>
        </p:nvSpPr>
        <p:spPr>
          <a:xfrm>
            <a:off x="5032122" y="4410173"/>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1" name="Elipse 60"/>
          <p:cNvSpPr/>
          <p:nvPr/>
        </p:nvSpPr>
        <p:spPr>
          <a:xfrm>
            <a:off x="4389618" y="4201253"/>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2" name="Elipse 61"/>
          <p:cNvSpPr/>
          <p:nvPr/>
        </p:nvSpPr>
        <p:spPr>
          <a:xfrm>
            <a:off x="4925154" y="4068129"/>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3" name="Elipse 62"/>
          <p:cNvSpPr/>
          <p:nvPr/>
        </p:nvSpPr>
        <p:spPr>
          <a:xfrm>
            <a:off x="4523583" y="3506386"/>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6" name="Elipse 65"/>
          <p:cNvSpPr/>
          <p:nvPr/>
        </p:nvSpPr>
        <p:spPr>
          <a:xfrm>
            <a:off x="4850581" y="3804404"/>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7" name="Elipse 66"/>
          <p:cNvSpPr/>
          <p:nvPr/>
        </p:nvSpPr>
        <p:spPr>
          <a:xfrm>
            <a:off x="4896528" y="4720877"/>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8" name="Elipse 67"/>
          <p:cNvSpPr/>
          <p:nvPr/>
        </p:nvSpPr>
        <p:spPr>
          <a:xfrm>
            <a:off x="4124640" y="3941690"/>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9" name="Elipse 68"/>
          <p:cNvSpPr/>
          <p:nvPr/>
        </p:nvSpPr>
        <p:spPr>
          <a:xfrm>
            <a:off x="5229059" y="4031285"/>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0" name="Elipse 69"/>
          <p:cNvSpPr/>
          <p:nvPr/>
        </p:nvSpPr>
        <p:spPr>
          <a:xfrm>
            <a:off x="4595873" y="4469187"/>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1" name="Elipse 70"/>
          <p:cNvSpPr/>
          <p:nvPr/>
        </p:nvSpPr>
        <p:spPr>
          <a:xfrm>
            <a:off x="4581683" y="3819342"/>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2" name="Elipse 71"/>
          <p:cNvSpPr/>
          <p:nvPr/>
        </p:nvSpPr>
        <p:spPr>
          <a:xfrm>
            <a:off x="4021881" y="4431351"/>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3" name="Elipse 72"/>
          <p:cNvSpPr/>
          <p:nvPr/>
        </p:nvSpPr>
        <p:spPr>
          <a:xfrm>
            <a:off x="6237284" y="4077636"/>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4" name="Elipse 73"/>
          <p:cNvSpPr/>
          <p:nvPr/>
        </p:nvSpPr>
        <p:spPr>
          <a:xfrm>
            <a:off x="5456448" y="4693393"/>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5" name="Elipse 74"/>
          <p:cNvSpPr/>
          <p:nvPr/>
        </p:nvSpPr>
        <p:spPr>
          <a:xfrm>
            <a:off x="5430415" y="2973051"/>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6" name="Elipse 75"/>
          <p:cNvSpPr/>
          <p:nvPr/>
        </p:nvSpPr>
        <p:spPr>
          <a:xfrm>
            <a:off x="5151228" y="3112118"/>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7" name="Elipse 76"/>
          <p:cNvSpPr/>
          <p:nvPr/>
        </p:nvSpPr>
        <p:spPr>
          <a:xfrm>
            <a:off x="5303628" y="3264518"/>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8" name="Elipse 77"/>
          <p:cNvSpPr/>
          <p:nvPr/>
        </p:nvSpPr>
        <p:spPr>
          <a:xfrm>
            <a:off x="5866270" y="3684649"/>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9" name="Elipse 78"/>
          <p:cNvSpPr/>
          <p:nvPr/>
        </p:nvSpPr>
        <p:spPr>
          <a:xfrm>
            <a:off x="6018670" y="3837049"/>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0" name="Elipse 79"/>
          <p:cNvSpPr/>
          <p:nvPr/>
        </p:nvSpPr>
        <p:spPr>
          <a:xfrm>
            <a:off x="5767051" y="2793507"/>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1" name="Elipse 80"/>
          <p:cNvSpPr/>
          <p:nvPr/>
        </p:nvSpPr>
        <p:spPr>
          <a:xfrm>
            <a:off x="5919451" y="2945907"/>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0" name="Elipse 89"/>
          <p:cNvSpPr/>
          <p:nvPr/>
        </p:nvSpPr>
        <p:spPr>
          <a:xfrm>
            <a:off x="5151227" y="2877802"/>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1" name="Elipse 90"/>
          <p:cNvSpPr/>
          <p:nvPr/>
        </p:nvSpPr>
        <p:spPr>
          <a:xfrm>
            <a:off x="6082873" y="3247208"/>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2" name="Elipse 91"/>
          <p:cNvSpPr/>
          <p:nvPr/>
        </p:nvSpPr>
        <p:spPr>
          <a:xfrm>
            <a:off x="5456027" y="3182602"/>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3" name="Elipse 92"/>
          <p:cNvSpPr/>
          <p:nvPr/>
        </p:nvSpPr>
        <p:spPr>
          <a:xfrm>
            <a:off x="6004047" y="3384730"/>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4" name="Elipse 93"/>
          <p:cNvSpPr/>
          <p:nvPr/>
        </p:nvSpPr>
        <p:spPr>
          <a:xfrm>
            <a:off x="6171069" y="3755133"/>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5" name="Elipse 94"/>
          <p:cNvSpPr/>
          <p:nvPr/>
        </p:nvSpPr>
        <p:spPr>
          <a:xfrm>
            <a:off x="5919450" y="2711591"/>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6" name="Elipse 95"/>
          <p:cNvSpPr/>
          <p:nvPr/>
        </p:nvSpPr>
        <p:spPr>
          <a:xfrm>
            <a:off x="6071850" y="2863991"/>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7" name="Elipse 96"/>
          <p:cNvSpPr/>
          <p:nvPr/>
        </p:nvSpPr>
        <p:spPr>
          <a:xfrm>
            <a:off x="6549945" y="3433031"/>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8" name="Elipse 97"/>
          <p:cNvSpPr/>
          <p:nvPr/>
        </p:nvSpPr>
        <p:spPr>
          <a:xfrm>
            <a:off x="6702345" y="3585431"/>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2" name="Elipse 101"/>
          <p:cNvSpPr/>
          <p:nvPr/>
        </p:nvSpPr>
        <p:spPr>
          <a:xfrm>
            <a:off x="6280995" y="2630634"/>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3" name="Elipse 102"/>
          <p:cNvSpPr/>
          <p:nvPr/>
        </p:nvSpPr>
        <p:spPr>
          <a:xfrm>
            <a:off x="6433395" y="2783034"/>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4" name="Elipse 103"/>
          <p:cNvSpPr/>
          <p:nvPr/>
        </p:nvSpPr>
        <p:spPr>
          <a:xfrm>
            <a:off x="4088905" y="3042524"/>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5" name="Elipse 104"/>
          <p:cNvSpPr/>
          <p:nvPr/>
        </p:nvSpPr>
        <p:spPr>
          <a:xfrm>
            <a:off x="5768770" y="3116528"/>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6" name="Elipse 105"/>
          <p:cNvSpPr/>
          <p:nvPr/>
        </p:nvSpPr>
        <p:spPr>
          <a:xfrm>
            <a:off x="6235052" y="3379570"/>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7" name="Elipse 106"/>
          <p:cNvSpPr/>
          <p:nvPr/>
        </p:nvSpPr>
        <p:spPr>
          <a:xfrm>
            <a:off x="5306850" y="3216633"/>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8" name="Elipse 107"/>
          <p:cNvSpPr/>
          <p:nvPr/>
        </p:nvSpPr>
        <p:spPr>
          <a:xfrm>
            <a:off x="5459250" y="3369033"/>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9" name="Elipse 108"/>
          <p:cNvSpPr/>
          <p:nvPr/>
        </p:nvSpPr>
        <p:spPr>
          <a:xfrm>
            <a:off x="5725950" y="3414753"/>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0" name="Elipse 109"/>
          <p:cNvSpPr/>
          <p:nvPr/>
        </p:nvSpPr>
        <p:spPr>
          <a:xfrm>
            <a:off x="6188402" y="3612352"/>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1" name="Elipse 110"/>
          <p:cNvSpPr/>
          <p:nvPr/>
        </p:nvSpPr>
        <p:spPr>
          <a:xfrm>
            <a:off x="6340802" y="3764752"/>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2" name="Elipse 111"/>
          <p:cNvSpPr/>
          <p:nvPr/>
        </p:nvSpPr>
        <p:spPr>
          <a:xfrm>
            <a:off x="6493202" y="3917152"/>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44" name="Conector recto 43"/>
          <p:cNvCxnSpPr/>
          <p:nvPr/>
        </p:nvCxnSpPr>
        <p:spPr>
          <a:xfrm>
            <a:off x="3881268" y="3028262"/>
            <a:ext cx="2930862" cy="1253147"/>
          </a:xfrm>
          <a:prstGeom prst="line">
            <a:avLst/>
          </a:prstGeom>
          <a:ln w="22225"/>
        </p:spPr>
        <p:style>
          <a:lnRef idx="1">
            <a:schemeClr val="dk1"/>
          </a:lnRef>
          <a:fillRef idx="0">
            <a:schemeClr val="dk1"/>
          </a:fillRef>
          <a:effectRef idx="0">
            <a:schemeClr val="dk1"/>
          </a:effectRef>
          <a:fontRef idx="minor">
            <a:schemeClr val="tx1"/>
          </a:fontRef>
        </p:style>
      </p:cxnSp>
      <p:sp>
        <p:nvSpPr>
          <p:cNvPr id="188" name="Elipse 187"/>
          <p:cNvSpPr/>
          <p:nvPr/>
        </p:nvSpPr>
        <p:spPr>
          <a:xfrm>
            <a:off x="6458398" y="3024034"/>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89" name="Conector recto 188"/>
          <p:cNvCxnSpPr/>
          <p:nvPr/>
        </p:nvCxnSpPr>
        <p:spPr>
          <a:xfrm>
            <a:off x="3991221" y="2642051"/>
            <a:ext cx="2820396" cy="2248933"/>
          </a:xfrm>
          <a:prstGeom prst="line">
            <a:avLst/>
          </a:prstGeom>
          <a:ln w="22225"/>
        </p:spPr>
        <p:style>
          <a:lnRef idx="1">
            <a:schemeClr val="dk1"/>
          </a:lnRef>
          <a:fillRef idx="0">
            <a:schemeClr val="dk1"/>
          </a:fillRef>
          <a:effectRef idx="0">
            <a:schemeClr val="dk1"/>
          </a:effectRef>
          <a:fontRef idx="minor">
            <a:schemeClr val="tx1"/>
          </a:fontRef>
        </p:style>
      </p:cxnSp>
      <p:cxnSp>
        <p:nvCxnSpPr>
          <p:cNvPr id="190" name="Conector recto 189"/>
          <p:cNvCxnSpPr/>
          <p:nvPr/>
        </p:nvCxnSpPr>
        <p:spPr>
          <a:xfrm>
            <a:off x="3953820" y="2998807"/>
            <a:ext cx="2604853" cy="2075311"/>
          </a:xfrm>
          <a:prstGeom prst="line">
            <a:avLst/>
          </a:prstGeom>
          <a:ln w="9525">
            <a:solidFill>
              <a:schemeClr val="bg2">
                <a:lumMod val="75000"/>
              </a:schemeClr>
            </a:solidFill>
          </a:ln>
        </p:spPr>
        <p:style>
          <a:lnRef idx="1">
            <a:schemeClr val="dk1"/>
          </a:lnRef>
          <a:fillRef idx="0">
            <a:schemeClr val="dk1"/>
          </a:fillRef>
          <a:effectRef idx="0">
            <a:schemeClr val="dk1"/>
          </a:effectRef>
          <a:fontRef idx="minor">
            <a:schemeClr val="tx1"/>
          </a:fontRef>
        </p:style>
      </p:cxnSp>
      <p:cxnSp>
        <p:nvCxnSpPr>
          <p:cNvPr id="191" name="Conector recto 190"/>
          <p:cNvCxnSpPr/>
          <p:nvPr/>
        </p:nvCxnSpPr>
        <p:spPr>
          <a:xfrm>
            <a:off x="4289100" y="2488267"/>
            <a:ext cx="2604853" cy="2075311"/>
          </a:xfrm>
          <a:prstGeom prst="line">
            <a:avLst/>
          </a:prstGeom>
          <a:ln w="9525">
            <a:solidFill>
              <a:schemeClr val="bg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8766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44"/>
                                        </p:tgtEl>
                                      </p:cBhvr>
                                    </p:animEffect>
                                    <p:set>
                                      <p:cBhvr>
                                        <p:cTn id="11" dur="1" fill="hold">
                                          <p:stCondLst>
                                            <p:cond delay="499"/>
                                          </p:stCondLst>
                                        </p:cTn>
                                        <p:tgtEl>
                                          <p:spTgt spid="44"/>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90"/>
                                        </p:tgtEl>
                                        <p:attrNameLst>
                                          <p:attrName>style.visibility</p:attrName>
                                        </p:attrNameLst>
                                      </p:cBhvr>
                                      <p:to>
                                        <p:strVal val="visible"/>
                                      </p:to>
                                    </p:set>
                                    <p:animEffect transition="in" filter="fade">
                                      <p:cBhvr>
                                        <p:cTn id="16" dur="500"/>
                                        <p:tgtEl>
                                          <p:spTgt spid="190"/>
                                        </p:tgtEl>
                                      </p:cBhvr>
                                    </p:animEffect>
                                  </p:childTnLst>
                                </p:cTn>
                              </p:par>
                              <p:par>
                                <p:cTn id="17" presetID="10" presetClass="entr" presetSubtype="0" fill="hold" nodeType="withEffect">
                                  <p:stCondLst>
                                    <p:cond delay="0"/>
                                  </p:stCondLst>
                                  <p:childTnLst>
                                    <p:set>
                                      <p:cBhvr>
                                        <p:cTn id="18" dur="1" fill="hold">
                                          <p:stCondLst>
                                            <p:cond delay="0"/>
                                          </p:stCondLst>
                                        </p:cTn>
                                        <p:tgtEl>
                                          <p:spTgt spid="191"/>
                                        </p:tgtEl>
                                        <p:attrNameLst>
                                          <p:attrName>style.visibility</p:attrName>
                                        </p:attrNameLst>
                                      </p:cBhvr>
                                      <p:to>
                                        <p:strVal val="visible"/>
                                      </p:to>
                                    </p:set>
                                    <p:animEffect transition="in" filter="fade">
                                      <p:cBhvr>
                                        <p:cTn id="19" dur="500"/>
                                        <p:tgtEl>
                                          <p:spTgt spid="19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89"/>
                                        </p:tgtEl>
                                        <p:attrNameLst>
                                          <p:attrName>style.visibility</p:attrName>
                                        </p:attrNameLst>
                                      </p:cBhvr>
                                      <p:to>
                                        <p:strVal val="visible"/>
                                      </p:to>
                                    </p:set>
                                    <p:animEffect transition="in" filter="fade">
                                      <p:cBhvr>
                                        <p:cTn id="24" dur="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89111" y="1"/>
            <a:ext cx="10018713" cy="1192696"/>
          </a:xfrm>
        </p:spPr>
        <p:txBody>
          <a:bodyPr/>
          <a:lstStyle/>
          <a:p>
            <a:r>
              <a:rPr lang="es-AR" dirty="0" err="1" smtClean="0"/>
              <a:t>Random</a:t>
            </a:r>
            <a:r>
              <a:rPr lang="es-AR" dirty="0" smtClean="0"/>
              <a:t> </a:t>
            </a:r>
            <a:r>
              <a:rPr lang="es-AR" dirty="0" err="1" smtClean="0"/>
              <a:t>Forest</a:t>
            </a:r>
            <a:endParaRPr lang="es-AR" dirty="0"/>
          </a:p>
        </p:txBody>
      </p:sp>
      <p:sp>
        <p:nvSpPr>
          <p:cNvPr id="3" name="Marcador de contenido 2"/>
          <p:cNvSpPr>
            <a:spLocks noGrp="1"/>
          </p:cNvSpPr>
          <p:nvPr>
            <p:ph idx="1"/>
          </p:nvPr>
        </p:nvSpPr>
        <p:spPr>
          <a:xfrm>
            <a:off x="1498394" y="1033670"/>
            <a:ext cx="10018713" cy="5536095"/>
          </a:xfrm>
        </p:spPr>
        <p:txBody>
          <a:bodyPr>
            <a:normAutofit lnSpcReduction="10000"/>
          </a:bodyPr>
          <a:lstStyle/>
          <a:p>
            <a:pPr>
              <a:lnSpc>
                <a:spcPct val="160000"/>
              </a:lnSpc>
            </a:pPr>
            <a:r>
              <a:rPr lang="es-AR" dirty="0" smtClean="0"/>
              <a:t>Ensamble de árboles de decisión.</a:t>
            </a:r>
          </a:p>
          <a:p>
            <a:pPr>
              <a:lnSpc>
                <a:spcPct val="160000"/>
              </a:lnSpc>
            </a:pPr>
            <a:r>
              <a:rPr lang="es-AR" dirty="0"/>
              <a:t>Arboles de decisión =&gt; Sin sesgo, alta varianza =&gt; </a:t>
            </a:r>
            <a:r>
              <a:rPr lang="es-AR" dirty="0" err="1"/>
              <a:t>overfitting</a:t>
            </a:r>
            <a:r>
              <a:rPr lang="es-AR" dirty="0"/>
              <a:t>; ruido </a:t>
            </a:r>
            <a:endParaRPr lang="es-AR" dirty="0" smtClean="0"/>
          </a:p>
          <a:p>
            <a:pPr>
              <a:lnSpc>
                <a:spcPct val="160000"/>
              </a:lnSpc>
            </a:pPr>
            <a:r>
              <a:rPr lang="es-AR" dirty="0" smtClean="0"/>
              <a:t>Para entrenar cada árbol: </a:t>
            </a:r>
          </a:p>
          <a:p>
            <a:pPr lvl="1"/>
            <a:r>
              <a:rPr lang="es-AR" dirty="0"/>
              <a:t>S</a:t>
            </a:r>
            <a:r>
              <a:rPr lang="es-AR" dirty="0" smtClean="0"/>
              <a:t>ubconjunto de datos</a:t>
            </a:r>
          </a:p>
          <a:p>
            <a:pPr lvl="1"/>
            <a:r>
              <a:rPr lang="es-AR" dirty="0" smtClean="0"/>
              <a:t>Subconjunto de variables.</a:t>
            </a:r>
          </a:p>
          <a:p>
            <a:pPr>
              <a:lnSpc>
                <a:spcPct val="150000"/>
              </a:lnSpc>
            </a:pPr>
            <a:r>
              <a:rPr lang="es-AR" dirty="0" smtClean="0"/>
              <a:t>Promedio, </a:t>
            </a:r>
            <a:r>
              <a:rPr lang="es-AR" dirty="0" err="1" smtClean="0"/>
              <a:t>Bagging</a:t>
            </a:r>
            <a:r>
              <a:rPr lang="es-AR" dirty="0" smtClean="0"/>
              <a:t>. Sistema de votos.</a:t>
            </a:r>
          </a:p>
          <a:p>
            <a:pPr>
              <a:lnSpc>
                <a:spcPct val="150000"/>
              </a:lnSpc>
            </a:pPr>
            <a:endParaRPr lang="es-AR" dirty="0" smtClean="0"/>
          </a:p>
          <a:p>
            <a:pPr>
              <a:lnSpc>
                <a:spcPct val="150000"/>
              </a:lnSpc>
            </a:pPr>
            <a:r>
              <a:rPr lang="es-AR" dirty="0" smtClean="0"/>
              <a:t>Ventajas: Performance de clasificación, Features mas relevantes</a:t>
            </a:r>
          </a:p>
          <a:p>
            <a:pPr>
              <a:lnSpc>
                <a:spcPct val="150000"/>
              </a:lnSpc>
            </a:pPr>
            <a:r>
              <a:rPr lang="es-AR" dirty="0" smtClean="0"/>
              <a:t>Desventajas: </a:t>
            </a:r>
            <a:r>
              <a:rPr lang="es-AR" dirty="0"/>
              <a:t>Velocidad y Memoria</a:t>
            </a:r>
            <a:endParaRPr lang="es-AR" dirty="0" smtClean="0"/>
          </a:p>
        </p:txBody>
      </p:sp>
    </p:spTree>
    <p:extLst>
      <p:ext uri="{BB962C8B-B14F-4D97-AF65-F5344CB8AC3E}">
        <p14:creationId xmlns:p14="http://schemas.microsoft.com/office/powerpoint/2010/main" val="38934707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64795" y="22457"/>
            <a:ext cx="2839123" cy="500057"/>
          </a:xfrm>
        </p:spPr>
        <p:txBody>
          <a:bodyPr>
            <a:noAutofit/>
          </a:bodyPr>
          <a:lstStyle/>
          <a:p>
            <a:r>
              <a:rPr lang="es-AR" dirty="0" smtClean="0"/>
              <a:t>Ejemplo</a:t>
            </a:r>
            <a:endParaRPr lang="es-AR" dirty="0"/>
          </a:p>
        </p:txBody>
      </p:sp>
      <p:sp>
        <p:nvSpPr>
          <p:cNvPr id="18" name="Título 1"/>
          <p:cNvSpPr txBox="1">
            <a:spLocks/>
          </p:cNvSpPr>
          <p:nvPr/>
        </p:nvSpPr>
        <p:spPr>
          <a:xfrm>
            <a:off x="8392963" y="16163"/>
            <a:ext cx="3049246" cy="101270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AR" sz="3600" dirty="0" smtClean="0"/>
              <a:t>Clasificación</a:t>
            </a:r>
            <a:endParaRPr lang="es-AR" sz="3600" dirty="0"/>
          </a:p>
        </p:txBody>
      </p:sp>
      <p:sp>
        <p:nvSpPr>
          <p:cNvPr id="19" name="Título 1"/>
          <p:cNvSpPr txBox="1">
            <a:spLocks/>
          </p:cNvSpPr>
          <p:nvPr/>
        </p:nvSpPr>
        <p:spPr>
          <a:xfrm>
            <a:off x="4983078" y="355738"/>
            <a:ext cx="2910931" cy="104502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AR" sz="3600" dirty="0"/>
              <a:t>C</a:t>
            </a:r>
            <a:r>
              <a:rPr lang="es-AR" sz="3600" dirty="0" smtClean="0"/>
              <a:t>onstrucción</a:t>
            </a:r>
            <a:endParaRPr lang="es-AR" sz="3600" dirty="0"/>
          </a:p>
        </p:txBody>
      </p:sp>
      <p:cxnSp>
        <p:nvCxnSpPr>
          <p:cNvPr id="20" name="Conector recto 19"/>
          <p:cNvCxnSpPr/>
          <p:nvPr/>
        </p:nvCxnSpPr>
        <p:spPr>
          <a:xfrm>
            <a:off x="8100858" y="272485"/>
            <a:ext cx="107542" cy="6585515"/>
          </a:xfrm>
          <a:prstGeom prst="line">
            <a:avLst/>
          </a:prstGeom>
          <a:ln w="349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4" name="Tabla 23"/>
          <p:cNvGraphicFramePr>
            <a:graphicFrameLocks noGrp="1"/>
          </p:cNvGraphicFramePr>
          <p:nvPr>
            <p:extLst>
              <p:ext uri="{D42A27DB-BD31-4B8C-83A1-F6EECF244321}">
                <p14:modId xmlns:p14="http://schemas.microsoft.com/office/powerpoint/2010/main" val="2491944847"/>
              </p:ext>
            </p:extLst>
          </p:nvPr>
        </p:nvGraphicFramePr>
        <p:xfrm>
          <a:off x="8800185" y="1126523"/>
          <a:ext cx="2379980" cy="629920"/>
        </p:xfrm>
        <a:graphic>
          <a:graphicData uri="http://schemas.openxmlformats.org/drawingml/2006/table">
            <a:tbl>
              <a:tblPr firstRow="1" bandRow="1">
                <a:tableStyleId>{93296810-A885-4BE3-A3E7-6D5BEEA58F35}</a:tableStyleId>
              </a:tblPr>
              <a:tblGrid>
                <a:gridCol w="711200"/>
                <a:gridCol w="777240"/>
                <a:gridCol w="891540"/>
              </a:tblGrid>
              <a:tr h="370840">
                <a:tc>
                  <a:txBody>
                    <a:bodyPr/>
                    <a:lstStyle/>
                    <a:p>
                      <a:r>
                        <a:rPr lang="es-AR" sz="1100" dirty="0" smtClean="0"/>
                        <a:t>Clima</a:t>
                      </a:r>
                      <a:endParaRPr lang="es-AR" sz="1100" dirty="0"/>
                    </a:p>
                  </a:txBody>
                  <a:tcPr/>
                </a:tc>
                <a:tc>
                  <a:txBody>
                    <a:bodyPr/>
                    <a:lstStyle/>
                    <a:p>
                      <a:r>
                        <a:rPr lang="es-AR" sz="1100" dirty="0" smtClean="0"/>
                        <a:t>Humedad</a:t>
                      </a:r>
                      <a:endParaRPr lang="es-AR" sz="1100" dirty="0"/>
                    </a:p>
                  </a:txBody>
                  <a:tcPr/>
                </a:tc>
                <a:tc>
                  <a:txBody>
                    <a:bodyPr/>
                    <a:lstStyle/>
                    <a:p>
                      <a:r>
                        <a:rPr lang="es-AR" sz="1100" dirty="0" smtClean="0"/>
                        <a:t>Viento</a:t>
                      </a:r>
                      <a:endParaRPr lang="es-AR" sz="1100" dirty="0"/>
                    </a:p>
                  </a:txBody>
                  <a:tcPr/>
                </a:tc>
              </a:tr>
              <a:tr h="185420">
                <a:tc>
                  <a:txBody>
                    <a:bodyPr/>
                    <a:lstStyle/>
                    <a:p>
                      <a:r>
                        <a:rPr lang="es-AR" sz="1100" dirty="0" smtClean="0"/>
                        <a:t>Soleado</a:t>
                      </a:r>
                      <a:endParaRPr lang="es-AR" sz="1100" dirty="0"/>
                    </a:p>
                  </a:txBody>
                  <a:tcPr/>
                </a:tc>
                <a:tc>
                  <a:txBody>
                    <a:bodyPr/>
                    <a:lstStyle/>
                    <a:p>
                      <a:r>
                        <a:rPr lang="es-AR" sz="1100" dirty="0" smtClean="0"/>
                        <a:t>35%</a:t>
                      </a:r>
                      <a:endParaRPr lang="es-AR" sz="1100" dirty="0"/>
                    </a:p>
                  </a:txBody>
                  <a:tcPr/>
                </a:tc>
                <a:tc>
                  <a:txBody>
                    <a:bodyPr/>
                    <a:lstStyle/>
                    <a:p>
                      <a:r>
                        <a:rPr lang="es-AR" sz="1100" dirty="0" smtClean="0"/>
                        <a:t>Leve</a:t>
                      </a:r>
                      <a:endParaRPr lang="es-AR" sz="1100" dirty="0"/>
                    </a:p>
                  </a:txBody>
                  <a:tcPr/>
                </a:tc>
              </a:tr>
            </a:tbl>
          </a:graphicData>
        </a:graphic>
      </p:graphicFrame>
      <p:graphicFrame>
        <p:nvGraphicFramePr>
          <p:cNvPr id="32" name="Tabla 31"/>
          <p:cNvGraphicFramePr>
            <a:graphicFrameLocks noGrp="1"/>
          </p:cNvGraphicFramePr>
          <p:nvPr>
            <p:extLst>
              <p:ext uri="{D42A27DB-BD31-4B8C-83A1-F6EECF244321}">
                <p14:modId xmlns:p14="http://schemas.microsoft.com/office/powerpoint/2010/main" val="248041895"/>
              </p:ext>
            </p:extLst>
          </p:nvPr>
        </p:nvGraphicFramePr>
        <p:xfrm>
          <a:off x="8798731" y="2258968"/>
          <a:ext cx="2355671" cy="1810325"/>
        </p:xfrm>
        <a:graphic>
          <a:graphicData uri="http://schemas.openxmlformats.org/drawingml/2006/table">
            <a:tbl>
              <a:tblPr firstRow="1" bandRow="1">
                <a:tableStyleId>{7DF18680-E054-41AD-8BC1-D1AEF772440D}</a:tableStyleId>
              </a:tblPr>
              <a:tblGrid>
                <a:gridCol w="1171805"/>
                <a:gridCol w="1183866"/>
              </a:tblGrid>
              <a:tr h="666962">
                <a:tc>
                  <a:txBody>
                    <a:bodyPr/>
                    <a:lstStyle/>
                    <a:p>
                      <a:pPr algn="ctr"/>
                      <a:r>
                        <a:rPr lang="es-AR" sz="1800" dirty="0" smtClean="0"/>
                        <a:t>Árbol</a:t>
                      </a:r>
                      <a:endParaRPr lang="es-AR" sz="1800" dirty="0"/>
                    </a:p>
                  </a:txBody>
                  <a:tcPr/>
                </a:tc>
                <a:tc>
                  <a:txBody>
                    <a:bodyPr/>
                    <a:lstStyle/>
                    <a:p>
                      <a:pPr algn="ctr"/>
                      <a:r>
                        <a:rPr lang="es-AR" sz="1800" dirty="0" smtClean="0"/>
                        <a:t>Se Juega</a:t>
                      </a:r>
                      <a:endParaRPr lang="es-AR" sz="1800" dirty="0"/>
                    </a:p>
                  </a:txBody>
                  <a:tcPr/>
                </a:tc>
              </a:tr>
              <a:tr h="381121">
                <a:tc>
                  <a:txBody>
                    <a:bodyPr/>
                    <a:lstStyle/>
                    <a:p>
                      <a:pPr algn="ctr"/>
                      <a:r>
                        <a:rPr lang="es-AR" sz="1800" dirty="0" smtClean="0"/>
                        <a:t>1</a:t>
                      </a:r>
                      <a:endParaRPr lang="es-AR" sz="1800" dirty="0"/>
                    </a:p>
                  </a:txBody>
                  <a:tcPr/>
                </a:tc>
                <a:tc>
                  <a:txBody>
                    <a:bodyPr/>
                    <a:lstStyle/>
                    <a:p>
                      <a:pPr algn="ctr"/>
                      <a:r>
                        <a:rPr lang="es-AR" sz="1800" dirty="0" smtClean="0"/>
                        <a:t>Si</a:t>
                      </a:r>
                      <a:endParaRPr lang="es-AR" sz="1800" dirty="0"/>
                    </a:p>
                  </a:txBody>
                  <a:tcPr/>
                </a:tc>
              </a:tr>
              <a:tr h="381121">
                <a:tc>
                  <a:txBody>
                    <a:bodyPr/>
                    <a:lstStyle/>
                    <a:p>
                      <a:pPr algn="ctr"/>
                      <a:r>
                        <a:rPr lang="es-AR" sz="1800" dirty="0" smtClean="0"/>
                        <a:t>2</a:t>
                      </a:r>
                      <a:endParaRPr lang="es-AR" sz="1800" dirty="0"/>
                    </a:p>
                  </a:txBody>
                  <a:tcPr/>
                </a:tc>
                <a:tc>
                  <a:txBody>
                    <a:bodyPr/>
                    <a:lstStyle/>
                    <a:p>
                      <a:pPr algn="ctr"/>
                      <a:r>
                        <a:rPr lang="es-AR" sz="1800" dirty="0" smtClean="0"/>
                        <a:t>No</a:t>
                      </a:r>
                      <a:endParaRPr lang="es-AR" sz="1800" dirty="0"/>
                    </a:p>
                  </a:txBody>
                  <a:tcPr/>
                </a:tc>
              </a:tr>
              <a:tr h="381121">
                <a:tc>
                  <a:txBody>
                    <a:bodyPr/>
                    <a:lstStyle/>
                    <a:p>
                      <a:pPr algn="ctr"/>
                      <a:r>
                        <a:rPr lang="es-AR" sz="1800" dirty="0" smtClean="0"/>
                        <a:t>3</a:t>
                      </a:r>
                      <a:endParaRPr lang="es-AR" sz="1800" dirty="0"/>
                    </a:p>
                  </a:txBody>
                  <a:tcPr/>
                </a:tc>
                <a:tc>
                  <a:txBody>
                    <a:bodyPr/>
                    <a:lstStyle/>
                    <a:p>
                      <a:pPr algn="ctr"/>
                      <a:r>
                        <a:rPr lang="es-AR" sz="1800" dirty="0" smtClean="0"/>
                        <a:t>Si</a:t>
                      </a:r>
                      <a:endParaRPr lang="es-AR" sz="1800" dirty="0"/>
                    </a:p>
                  </a:txBody>
                  <a:tcPr/>
                </a:tc>
              </a:tr>
            </a:tbl>
          </a:graphicData>
        </a:graphic>
      </p:graphicFrame>
      <p:sp>
        <p:nvSpPr>
          <p:cNvPr id="34" name="Flecha derecha 33"/>
          <p:cNvSpPr/>
          <p:nvPr/>
        </p:nvSpPr>
        <p:spPr>
          <a:xfrm rot="5400000">
            <a:off x="9460862" y="4559749"/>
            <a:ext cx="1058626" cy="3429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AR"/>
          </a:p>
        </p:txBody>
      </p:sp>
      <p:graphicFrame>
        <p:nvGraphicFramePr>
          <p:cNvPr id="35" name="Tabla 34"/>
          <p:cNvGraphicFramePr>
            <a:graphicFrameLocks noGrp="1"/>
          </p:cNvGraphicFramePr>
          <p:nvPr>
            <p:extLst>
              <p:ext uri="{D42A27DB-BD31-4B8C-83A1-F6EECF244321}">
                <p14:modId xmlns:p14="http://schemas.microsoft.com/office/powerpoint/2010/main" val="2886602081"/>
              </p:ext>
            </p:extLst>
          </p:nvPr>
        </p:nvGraphicFramePr>
        <p:xfrm>
          <a:off x="8510861" y="5402545"/>
          <a:ext cx="2966720" cy="685800"/>
        </p:xfrm>
        <a:graphic>
          <a:graphicData uri="http://schemas.openxmlformats.org/drawingml/2006/table">
            <a:tbl>
              <a:tblPr firstRow="1" bandRow="1">
                <a:tableStyleId>{7DF18680-E054-41AD-8BC1-D1AEF772440D}</a:tableStyleId>
              </a:tblPr>
              <a:tblGrid>
                <a:gridCol w="711200"/>
                <a:gridCol w="777240"/>
                <a:gridCol w="891540"/>
                <a:gridCol w="586740"/>
              </a:tblGrid>
              <a:tr h="378229">
                <a:tc>
                  <a:txBody>
                    <a:bodyPr/>
                    <a:lstStyle/>
                    <a:p>
                      <a:r>
                        <a:rPr lang="es-AR" sz="1100" dirty="0" smtClean="0"/>
                        <a:t>Clima</a:t>
                      </a:r>
                      <a:endParaRPr lang="es-AR" sz="1100" dirty="0"/>
                    </a:p>
                  </a:txBody>
                  <a:tcPr/>
                </a:tc>
                <a:tc>
                  <a:txBody>
                    <a:bodyPr/>
                    <a:lstStyle/>
                    <a:p>
                      <a:r>
                        <a:rPr lang="es-AR" sz="1100" dirty="0" smtClean="0"/>
                        <a:t>Humedad</a:t>
                      </a:r>
                      <a:endParaRPr lang="es-AR" sz="1100" dirty="0"/>
                    </a:p>
                  </a:txBody>
                  <a:tcPr/>
                </a:tc>
                <a:tc>
                  <a:txBody>
                    <a:bodyPr/>
                    <a:lstStyle/>
                    <a:p>
                      <a:r>
                        <a:rPr lang="es-AR" sz="1100" dirty="0" smtClean="0"/>
                        <a:t>Viento</a:t>
                      </a:r>
                      <a:endParaRPr lang="es-AR" sz="1100" dirty="0"/>
                    </a:p>
                  </a:txBody>
                  <a:tcPr/>
                </a:tc>
                <a:tc>
                  <a:txBody>
                    <a:bodyPr/>
                    <a:lstStyle/>
                    <a:p>
                      <a:r>
                        <a:rPr lang="es-AR" sz="1100" dirty="0" smtClean="0"/>
                        <a:t>Se Juega</a:t>
                      </a:r>
                      <a:endParaRPr lang="es-AR" sz="1100" dirty="0"/>
                    </a:p>
                  </a:txBody>
                  <a:tcPr/>
                </a:tc>
              </a:tr>
              <a:tr h="185420">
                <a:tc>
                  <a:txBody>
                    <a:bodyPr/>
                    <a:lstStyle/>
                    <a:p>
                      <a:r>
                        <a:rPr lang="es-AR" sz="1100" dirty="0" smtClean="0"/>
                        <a:t>Soleado</a:t>
                      </a:r>
                      <a:endParaRPr lang="es-AR" sz="1100" dirty="0"/>
                    </a:p>
                  </a:txBody>
                  <a:tcPr/>
                </a:tc>
                <a:tc>
                  <a:txBody>
                    <a:bodyPr/>
                    <a:lstStyle/>
                    <a:p>
                      <a:r>
                        <a:rPr lang="es-AR" sz="1100" dirty="0" smtClean="0"/>
                        <a:t>35%</a:t>
                      </a:r>
                      <a:endParaRPr lang="es-AR" sz="1100" dirty="0"/>
                    </a:p>
                  </a:txBody>
                  <a:tcPr/>
                </a:tc>
                <a:tc>
                  <a:txBody>
                    <a:bodyPr/>
                    <a:lstStyle/>
                    <a:p>
                      <a:r>
                        <a:rPr lang="es-AR" sz="1100" dirty="0" smtClean="0"/>
                        <a:t>Leve</a:t>
                      </a:r>
                      <a:endParaRPr lang="es-AR" sz="1100" dirty="0"/>
                    </a:p>
                  </a:txBody>
                  <a:tcPr/>
                </a:tc>
                <a:tc>
                  <a:txBody>
                    <a:bodyPr/>
                    <a:lstStyle/>
                    <a:p>
                      <a:r>
                        <a:rPr lang="es-AR" sz="1100" dirty="0" smtClean="0"/>
                        <a:t>Si</a:t>
                      </a:r>
                      <a:endParaRPr lang="es-AR" sz="1100" dirty="0"/>
                    </a:p>
                  </a:txBody>
                  <a:tcPr/>
                </a:tc>
              </a:tr>
            </a:tbl>
          </a:graphicData>
        </a:graphic>
      </p:graphicFrame>
      <p:grpSp>
        <p:nvGrpSpPr>
          <p:cNvPr id="33" name="Grupo 32"/>
          <p:cNvGrpSpPr/>
          <p:nvPr/>
        </p:nvGrpSpPr>
        <p:grpSpPr>
          <a:xfrm>
            <a:off x="2198784" y="1195405"/>
            <a:ext cx="8047195" cy="5552460"/>
            <a:chOff x="85898" y="985952"/>
            <a:chExt cx="8047195" cy="5552460"/>
          </a:xfrm>
        </p:grpSpPr>
        <p:sp>
          <p:nvSpPr>
            <p:cNvPr id="11" name="Flecha derecha 10"/>
            <p:cNvSpPr/>
            <p:nvPr/>
          </p:nvSpPr>
          <p:spPr>
            <a:xfrm rot="2624160">
              <a:off x="3025900" y="4977094"/>
              <a:ext cx="980208" cy="34290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AR"/>
            </a:p>
          </p:txBody>
        </p:sp>
        <p:sp>
          <p:nvSpPr>
            <p:cNvPr id="15" name="Flecha derecha 14"/>
            <p:cNvSpPr/>
            <p:nvPr/>
          </p:nvSpPr>
          <p:spPr>
            <a:xfrm>
              <a:off x="3152759" y="3684727"/>
              <a:ext cx="731409" cy="34290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AR"/>
            </a:p>
          </p:txBody>
        </p:sp>
        <p:pic>
          <p:nvPicPr>
            <p:cNvPr id="10" name="Imagen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2234" y="1440584"/>
              <a:ext cx="1440582" cy="1038225"/>
            </a:xfrm>
            <a:prstGeom prst="rect">
              <a:avLst/>
            </a:prstGeom>
          </p:spPr>
        </p:pic>
        <p:sp>
          <p:nvSpPr>
            <p:cNvPr id="25" name="Título 1"/>
            <p:cNvSpPr txBox="1">
              <a:spLocks/>
            </p:cNvSpPr>
            <p:nvPr/>
          </p:nvSpPr>
          <p:spPr>
            <a:xfrm>
              <a:off x="6302363" y="985952"/>
              <a:ext cx="1766750" cy="527351"/>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AR" sz="2000" dirty="0" smtClean="0"/>
                <a:t>Árbol 1</a:t>
              </a:r>
              <a:endParaRPr lang="es-AR" sz="2000" dirty="0"/>
            </a:p>
          </p:txBody>
        </p:sp>
        <p:pic>
          <p:nvPicPr>
            <p:cNvPr id="14" name="Imagen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38761" y="3497671"/>
              <a:ext cx="1410939" cy="952885"/>
            </a:xfrm>
            <a:prstGeom prst="rect">
              <a:avLst/>
            </a:prstGeom>
          </p:spPr>
        </p:pic>
        <p:sp>
          <p:nvSpPr>
            <p:cNvPr id="26" name="Título 1"/>
            <p:cNvSpPr txBox="1">
              <a:spLocks/>
            </p:cNvSpPr>
            <p:nvPr/>
          </p:nvSpPr>
          <p:spPr>
            <a:xfrm>
              <a:off x="6316354" y="2988154"/>
              <a:ext cx="1766750" cy="527351"/>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AR" sz="2000" dirty="0" smtClean="0"/>
                <a:t>Árbol 2</a:t>
              </a:r>
              <a:endParaRPr lang="es-AR" sz="2000" dirty="0"/>
            </a:p>
          </p:txBody>
        </p:sp>
        <p:pic>
          <p:nvPicPr>
            <p:cNvPr id="12" name="Imagen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60137" y="5444115"/>
              <a:ext cx="1440582" cy="972905"/>
            </a:xfrm>
            <a:prstGeom prst="rect">
              <a:avLst/>
            </a:prstGeom>
          </p:spPr>
        </p:pic>
        <p:sp>
          <p:nvSpPr>
            <p:cNvPr id="27" name="Título 1"/>
            <p:cNvSpPr txBox="1">
              <a:spLocks/>
            </p:cNvSpPr>
            <p:nvPr/>
          </p:nvSpPr>
          <p:spPr>
            <a:xfrm>
              <a:off x="6366343" y="4941831"/>
              <a:ext cx="1766750" cy="527351"/>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AR" sz="2000" dirty="0" smtClean="0"/>
                <a:t>Árbol 3</a:t>
              </a:r>
              <a:endParaRPr lang="es-AR" sz="2000" dirty="0"/>
            </a:p>
          </p:txBody>
        </p:sp>
        <p:sp>
          <p:nvSpPr>
            <p:cNvPr id="28" name="Flecha derecha 27"/>
            <p:cNvSpPr/>
            <p:nvPr/>
          </p:nvSpPr>
          <p:spPr>
            <a:xfrm rot="18598118">
              <a:off x="2911221" y="2287141"/>
              <a:ext cx="1258009" cy="34290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AR"/>
            </a:p>
          </p:txBody>
        </p:sp>
        <p:pic>
          <p:nvPicPr>
            <p:cNvPr id="22" name="Imagen 21"/>
            <p:cNvPicPr>
              <a:picLocks noChangeAspect="1"/>
            </p:cNvPicPr>
            <p:nvPr/>
          </p:nvPicPr>
          <p:blipFill>
            <a:blip r:embed="rId6"/>
            <a:stretch>
              <a:fillRect/>
            </a:stretch>
          </p:blipFill>
          <p:spPr>
            <a:xfrm>
              <a:off x="85898" y="2614505"/>
              <a:ext cx="3005588" cy="2548349"/>
            </a:xfrm>
            <a:prstGeom prst="rect">
              <a:avLst/>
            </a:prstGeom>
          </p:spPr>
        </p:pic>
        <p:pic>
          <p:nvPicPr>
            <p:cNvPr id="23" name="Imagen 22"/>
            <p:cNvPicPr>
              <a:picLocks noChangeAspect="1"/>
            </p:cNvPicPr>
            <p:nvPr/>
          </p:nvPicPr>
          <p:blipFill>
            <a:blip r:embed="rId7"/>
            <a:stretch>
              <a:fillRect/>
            </a:stretch>
          </p:blipFill>
          <p:spPr>
            <a:xfrm>
              <a:off x="4035326" y="3068828"/>
              <a:ext cx="2225233" cy="1511939"/>
            </a:xfrm>
            <a:prstGeom prst="rect">
              <a:avLst/>
            </a:prstGeom>
          </p:spPr>
        </p:pic>
        <p:pic>
          <p:nvPicPr>
            <p:cNvPr id="29" name="Imagen 28"/>
            <p:cNvPicPr>
              <a:picLocks noChangeAspect="1"/>
            </p:cNvPicPr>
            <p:nvPr/>
          </p:nvPicPr>
          <p:blipFill>
            <a:blip r:embed="rId8"/>
            <a:stretch>
              <a:fillRect/>
            </a:stretch>
          </p:blipFill>
          <p:spPr>
            <a:xfrm>
              <a:off x="4154926" y="1102566"/>
              <a:ext cx="2115495" cy="1511939"/>
            </a:xfrm>
            <a:prstGeom prst="rect">
              <a:avLst/>
            </a:prstGeom>
          </p:spPr>
        </p:pic>
        <p:pic>
          <p:nvPicPr>
            <p:cNvPr id="30" name="Imagen 29"/>
            <p:cNvPicPr>
              <a:picLocks noChangeAspect="1"/>
            </p:cNvPicPr>
            <p:nvPr/>
          </p:nvPicPr>
          <p:blipFill>
            <a:blip r:embed="rId9"/>
            <a:stretch>
              <a:fillRect/>
            </a:stretch>
          </p:blipFill>
          <p:spPr>
            <a:xfrm>
              <a:off x="3992312" y="5026473"/>
              <a:ext cx="2292295" cy="1511939"/>
            </a:xfrm>
            <a:prstGeom prst="rect">
              <a:avLst/>
            </a:prstGeom>
          </p:spPr>
        </p:pic>
      </p:grpSp>
    </p:spTree>
    <p:extLst>
      <p:ext uri="{BB962C8B-B14F-4D97-AF65-F5344CB8AC3E}">
        <p14:creationId xmlns:p14="http://schemas.microsoft.com/office/powerpoint/2010/main" val="2461801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5E-6 7.40741E-7 L -0.23972 -0.05185 " pathEditMode="relative" rAng="0" ptsTypes="AA">
                                      <p:cBhvr>
                                        <p:cTn id="6" dur="2000" fill="hold"/>
                                        <p:tgtEl>
                                          <p:spTgt spid="19"/>
                                        </p:tgtEl>
                                        <p:attrNameLst>
                                          <p:attrName>ppt_x</p:attrName>
                                          <p:attrName>ppt_y</p:attrName>
                                        </p:attrNameLst>
                                      </p:cBhvr>
                                      <p:rCtr x="-11992" y="-2593"/>
                                    </p:animMotion>
                                  </p:childTnLst>
                                </p:cTn>
                              </p:par>
                              <p:par>
                                <p:cTn id="7" presetID="35" presetClass="path" presetSubtype="0" accel="50000" decel="50000" fill="hold" nodeType="withEffect">
                                  <p:stCondLst>
                                    <p:cond delay="0"/>
                                  </p:stCondLst>
                                  <p:childTnLst>
                                    <p:animMotion origin="layout" path="M 3.54167E-6 3.33333E-6 L -0.17175 -0.02523 " pathEditMode="relative" rAng="0" ptsTypes="AA">
                                      <p:cBhvr>
                                        <p:cTn id="8" dur="2000" fill="hold"/>
                                        <p:tgtEl>
                                          <p:spTgt spid="33"/>
                                        </p:tgtEl>
                                        <p:attrNameLst>
                                          <p:attrName>ppt_x</p:attrName>
                                          <p:attrName>ppt_y</p:attrName>
                                        </p:attrNameLst>
                                      </p:cBhvr>
                                      <p:rCtr x="-8594" y="-1273"/>
                                    </p:animMotion>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3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0"/>
            <a:ext cx="10018713" cy="1303420"/>
          </a:xfrm>
        </p:spPr>
        <p:txBody>
          <a:bodyPr/>
          <a:lstStyle/>
          <a:p>
            <a:r>
              <a:rPr lang="es-AR" dirty="0" smtClean="0"/>
              <a:t>Uso de los clasificadores</a:t>
            </a:r>
            <a:endParaRPr lang="es-AR" dirty="0"/>
          </a:p>
        </p:txBody>
      </p:sp>
      <p:sp>
        <p:nvSpPr>
          <p:cNvPr id="4" name="Marcador de contenido 3"/>
          <p:cNvSpPr>
            <a:spLocks noGrp="1"/>
          </p:cNvSpPr>
          <p:nvPr>
            <p:ph idx="1"/>
          </p:nvPr>
        </p:nvSpPr>
        <p:spPr>
          <a:xfrm>
            <a:off x="1702021" y="1260850"/>
            <a:ext cx="10018713" cy="682179"/>
          </a:xfrm>
        </p:spPr>
        <p:txBody>
          <a:bodyPr>
            <a:normAutofit/>
          </a:bodyPr>
          <a:lstStyle/>
          <a:p>
            <a:r>
              <a:rPr lang="es-AR" dirty="0" smtClean="0"/>
              <a:t>Entrenamiento del clasificador:</a:t>
            </a:r>
          </a:p>
          <a:p>
            <a:endParaRPr lang="es-AR" dirty="0"/>
          </a:p>
        </p:txBody>
      </p:sp>
      <p:sp>
        <p:nvSpPr>
          <p:cNvPr id="6" name="Marcador de contenido 3"/>
          <p:cNvSpPr txBox="1">
            <a:spLocks/>
          </p:cNvSpPr>
          <p:nvPr/>
        </p:nvSpPr>
        <p:spPr>
          <a:xfrm>
            <a:off x="1702021" y="3868946"/>
            <a:ext cx="10018713" cy="68217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s-AR" dirty="0" smtClean="0"/>
              <a:t>Uso del clasificador:</a:t>
            </a:r>
          </a:p>
          <a:p>
            <a:endParaRPr lang="es-AR" dirty="0"/>
          </a:p>
        </p:txBody>
      </p:sp>
      <p:pic>
        <p:nvPicPr>
          <p:cNvPr id="40" name="Imagen 39"/>
          <p:cNvPicPr>
            <a:picLocks noChangeAspect="1"/>
          </p:cNvPicPr>
          <p:nvPr/>
        </p:nvPicPr>
        <p:blipFill>
          <a:blip r:embed="rId2"/>
          <a:stretch>
            <a:fillRect/>
          </a:stretch>
        </p:blipFill>
        <p:spPr>
          <a:xfrm>
            <a:off x="2089376" y="4209143"/>
            <a:ext cx="6822397" cy="2020089"/>
          </a:xfrm>
          <a:prstGeom prst="rect">
            <a:avLst/>
          </a:prstGeom>
        </p:spPr>
      </p:pic>
      <p:sp>
        <p:nvSpPr>
          <p:cNvPr id="41" name="Marcador de contenido 3"/>
          <p:cNvSpPr txBox="1">
            <a:spLocks/>
          </p:cNvSpPr>
          <p:nvPr/>
        </p:nvSpPr>
        <p:spPr>
          <a:xfrm>
            <a:off x="1484308" y="2946400"/>
            <a:ext cx="5482549" cy="285931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endParaRPr lang="es-AR" dirty="0"/>
          </a:p>
        </p:txBody>
      </p:sp>
      <p:sp>
        <p:nvSpPr>
          <p:cNvPr id="42" name="Marcador de contenido 3"/>
          <p:cNvSpPr txBox="1">
            <a:spLocks/>
          </p:cNvSpPr>
          <p:nvPr/>
        </p:nvSpPr>
        <p:spPr>
          <a:xfrm>
            <a:off x="9516841" y="1901950"/>
            <a:ext cx="2148454" cy="175076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s-AR" dirty="0" smtClean="0"/>
              <a:t>70% de los datos para entrenamiento</a:t>
            </a:r>
          </a:p>
        </p:txBody>
      </p:sp>
      <p:sp>
        <p:nvSpPr>
          <p:cNvPr id="43" name="Marcador de contenido 3"/>
          <p:cNvSpPr txBox="1">
            <a:spLocks/>
          </p:cNvSpPr>
          <p:nvPr/>
        </p:nvSpPr>
        <p:spPr>
          <a:xfrm>
            <a:off x="9516841" y="4375975"/>
            <a:ext cx="1986180" cy="175076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s-AR" dirty="0"/>
              <a:t>3</a:t>
            </a:r>
            <a:r>
              <a:rPr lang="es-AR" dirty="0" smtClean="0"/>
              <a:t>0% de los datos para prueba</a:t>
            </a:r>
          </a:p>
        </p:txBody>
      </p:sp>
      <p:sp>
        <p:nvSpPr>
          <p:cNvPr id="44" name="Marcador de contenido 3"/>
          <p:cNvSpPr txBox="1">
            <a:spLocks/>
          </p:cNvSpPr>
          <p:nvPr/>
        </p:nvSpPr>
        <p:spPr>
          <a:xfrm>
            <a:off x="9463424" y="787542"/>
            <a:ext cx="2148454" cy="96295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s-AR" dirty="0" smtClean="0"/>
              <a:t>Aprendizaje supervisado</a:t>
            </a:r>
            <a:endParaRPr lang="es-AR" dirty="0"/>
          </a:p>
        </p:txBody>
      </p:sp>
      <p:pic>
        <p:nvPicPr>
          <p:cNvPr id="55" name="Imagen 54"/>
          <p:cNvPicPr>
            <a:picLocks noChangeAspect="1"/>
          </p:cNvPicPr>
          <p:nvPr/>
        </p:nvPicPr>
        <p:blipFill>
          <a:blip r:embed="rId3"/>
          <a:stretch>
            <a:fillRect/>
          </a:stretch>
        </p:blipFill>
        <p:spPr>
          <a:xfrm>
            <a:off x="2064377" y="1601939"/>
            <a:ext cx="6847396" cy="1996962"/>
          </a:xfrm>
          <a:prstGeom prst="rect">
            <a:avLst/>
          </a:prstGeom>
        </p:spPr>
      </p:pic>
    </p:spTree>
    <p:extLst>
      <p:ext uri="{BB962C8B-B14F-4D97-AF65-F5344CB8AC3E}">
        <p14:creationId xmlns:p14="http://schemas.microsoft.com/office/powerpoint/2010/main" val="3095617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out)">
                                      <p:cBhvr>
                                        <p:cTn id="7" dur="2000"/>
                                        <p:tgtEl>
                                          <p:spTgt spid="4">
                                            <p:txEl>
                                              <p:pRg st="0" end="0"/>
                                            </p:txEl>
                                          </p:spTgt>
                                        </p:tgtEl>
                                      </p:cBhvr>
                                    </p:animEffect>
                                  </p:childTnLst>
                                </p:cTn>
                              </p:par>
                              <p:par>
                                <p:cTn id="8" presetID="6" presetClass="entr" presetSubtype="32"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circle(out)">
                                      <p:cBhvr>
                                        <p:cTn id="10" dur="2000"/>
                                        <p:tgtEl>
                                          <p:spTgt spid="55"/>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32"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circle(out)">
                                      <p:cBhvr>
                                        <p:cTn id="15" dur="2000"/>
                                        <p:tgtEl>
                                          <p:spTgt spid="40"/>
                                        </p:tgtEl>
                                      </p:cBhvr>
                                    </p:animEffect>
                                  </p:childTnLst>
                                </p:cTn>
                              </p:par>
                              <p:par>
                                <p:cTn id="16" presetID="6" presetClass="entr" presetSubtype="32"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ircle(out)">
                                      <p:cBhvr>
                                        <p:cTn id="18" dur="20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1000"/>
                                        <p:tgtEl>
                                          <p:spTgt spid="42"/>
                                        </p:tgtEl>
                                      </p:cBhvr>
                                    </p:animEffect>
                                    <p:anim calcmode="lin" valueType="num">
                                      <p:cBhvr>
                                        <p:cTn id="24" dur="1000" fill="hold"/>
                                        <p:tgtEl>
                                          <p:spTgt spid="42"/>
                                        </p:tgtEl>
                                        <p:attrNameLst>
                                          <p:attrName>ppt_x</p:attrName>
                                        </p:attrNameLst>
                                      </p:cBhvr>
                                      <p:tavLst>
                                        <p:tav tm="0">
                                          <p:val>
                                            <p:strVal val="#ppt_x"/>
                                          </p:val>
                                        </p:tav>
                                        <p:tav tm="100000">
                                          <p:val>
                                            <p:strVal val="#ppt_x"/>
                                          </p:val>
                                        </p:tav>
                                      </p:tavLst>
                                    </p:anim>
                                    <p:anim calcmode="lin" valueType="num">
                                      <p:cBhvr>
                                        <p:cTn id="25" dur="1000" fill="hold"/>
                                        <p:tgtEl>
                                          <p:spTgt spid="42"/>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1000"/>
                                        <p:tgtEl>
                                          <p:spTgt spid="43"/>
                                        </p:tgtEl>
                                      </p:cBhvr>
                                    </p:animEffect>
                                    <p:anim calcmode="lin" valueType="num">
                                      <p:cBhvr>
                                        <p:cTn id="29" dur="1000" fill="hold"/>
                                        <p:tgtEl>
                                          <p:spTgt spid="43"/>
                                        </p:tgtEl>
                                        <p:attrNameLst>
                                          <p:attrName>ppt_x</p:attrName>
                                        </p:attrNameLst>
                                      </p:cBhvr>
                                      <p:tavLst>
                                        <p:tav tm="0">
                                          <p:val>
                                            <p:strVal val="#ppt_x"/>
                                          </p:val>
                                        </p:tav>
                                        <p:tav tm="100000">
                                          <p:val>
                                            <p:strVal val="#ppt_x"/>
                                          </p:val>
                                        </p:tav>
                                      </p:tavLst>
                                    </p:anim>
                                    <p:anim calcmode="lin" valueType="num">
                                      <p:cBhvr>
                                        <p:cTn id="30" dur="1000" fill="hold"/>
                                        <p:tgtEl>
                                          <p:spTgt spid="43"/>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1000"/>
                                        <p:tgtEl>
                                          <p:spTgt spid="44"/>
                                        </p:tgtEl>
                                      </p:cBhvr>
                                    </p:animEffect>
                                    <p:anim calcmode="lin" valueType="num">
                                      <p:cBhvr>
                                        <p:cTn id="34" dur="1000" fill="hold"/>
                                        <p:tgtEl>
                                          <p:spTgt spid="44"/>
                                        </p:tgtEl>
                                        <p:attrNameLst>
                                          <p:attrName>ppt_x</p:attrName>
                                        </p:attrNameLst>
                                      </p:cBhvr>
                                      <p:tavLst>
                                        <p:tav tm="0">
                                          <p:val>
                                            <p:strVal val="#ppt_x"/>
                                          </p:val>
                                        </p:tav>
                                        <p:tav tm="100000">
                                          <p:val>
                                            <p:strVal val="#ppt_x"/>
                                          </p:val>
                                        </p:tav>
                                      </p:tavLst>
                                    </p:anim>
                                    <p:anim calcmode="lin" valueType="num">
                                      <p:cBhvr>
                                        <p:cTn id="35"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P spid="42" grpId="0"/>
      <p:bldP spid="43" grpId="0"/>
      <p:bldP spid="4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normAutofit/>
          </a:bodyPr>
          <a:lstStyle/>
          <a:p>
            <a:r>
              <a:rPr lang="es-AR" sz="5400" dirty="0" smtClean="0"/>
              <a:t>Análisis</a:t>
            </a:r>
            <a:endParaRPr lang="es-AR" sz="5400" dirty="0"/>
          </a:p>
        </p:txBody>
      </p:sp>
      <p:sp>
        <p:nvSpPr>
          <p:cNvPr id="7" name="Subtítulo 6"/>
          <p:cNvSpPr>
            <a:spLocks noGrp="1"/>
          </p:cNvSpPr>
          <p:nvPr>
            <p:ph type="body" idx="1"/>
          </p:nvPr>
        </p:nvSpPr>
        <p:spPr/>
        <p:txBody>
          <a:bodyPr/>
          <a:lstStyle/>
          <a:p>
            <a:r>
              <a:rPr lang="es-AR" dirty="0" smtClean="0"/>
              <a:t>de neurona única</a:t>
            </a:r>
          </a:p>
          <a:p>
            <a:r>
              <a:rPr lang="es-AR" dirty="0" err="1" smtClean="0"/>
              <a:t>Baby</a:t>
            </a:r>
            <a:r>
              <a:rPr lang="es-AR" dirty="0" smtClean="0"/>
              <a:t> </a:t>
            </a:r>
            <a:r>
              <a:rPr lang="es-AR" dirty="0" err="1" smtClean="0"/>
              <a:t>steps</a:t>
            </a:r>
            <a:endParaRPr lang="es-AR" dirty="0"/>
          </a:p>
        </p:txBody>
      </p:sp>
    </p:spTree>
    <p:extLst>
      <p:ext uri="{BB962C8B-B14F-4D97-AF65-F5344CB8AC3E}">
        <p14:creationId xmlns:p14="http://schemas.microsoft.com/office/powerpoint/2010/main" val="3787152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0"/>
            <a:ext cx="10018713" cy="1252330"/>
          </a:xfrm>
        </p:spPr>
        <p:txBody>
          <a:bodyPr/>
          <a:lstStyle/>
          <a:p>
            <a:r>
              <a:rPr lang="es-AR" dirty="0" smtClean="0"/>
              <a:t>Motivación</a:t>
            </a:r>
            <a:endParaRPr lang="es-AR" dirty="0"/>
          </a:p>
        </p:txBody>
      </p:sp>
      <p:sp>
        <p:nvSpPr>
          <p:cNvPr id="3" name="Marcador de contenido 2"/>
          <p:cNvSpPr>
            <a:spLocks noGrp="1"/>
          </p:cNvSpPr>
          <p:nvPr>
            <p:ph idx="1"/>
          </p:nvPr>
        </p:nvSpPr>
        <p:spPr>
          <a:xfrm>
            <a:off x="1484310" y="1777092"/>
            <a:ext cx="10018713" cy="3878273"/>
          </a:xfrm>
        </p:spPr>
        <p:txBody>
          <a:bodyPr>
            <a:noAutofit/>
          </a:bodyPr>
          <a:lstStyle/>
          <a:p>
            <a:r>
              <a:rPr lang="es-AR" sz="2800" dirty="0"/>
              <a:t>Trabajar con Potenciales </a:t>
            </a:r>
            <a:r>
              <a:rPr lang="es-AR" sz="2800" dirty="0" smtClean="0"/>
              <a:t>de acción</a:t>
            </a:r>
          </a:p>
          <a:p>
            <a:endParaRPr lang="es-AR" sz="2800" dirty="0" smtClean="0"/>
          </a:p>
          <a:p>
            <a:r>
              <a:rPr lang="es-AR" sz="2800" dirty="0"/>
              <a:t>Utilizar Machine </a:t>
            </a:r>
            <a:r>
              <a:rPr lang="es-AR" sz="2800" dirty="0" smtClean="0"/>
              <a:t>Learning</a:t>
            </a:r>
          </a:p>
          <a:p>
            <a:endParaRPr lang="es-AR" sz="2800" dirty="0"/>
          </a:p>
          <a:p>
            <a:r>
              <a:rPr lang="es-AR" sz="2800" dirty="0" smtClean="0"/>
              <a:t>Minería de datos neuronales</a:t>
            </a:r>
          </a:p>
          <a:p>
            <a:endParaRPr lang="es-AR" sz="2800" dirty="0" smtClean="0"/>
          </a:p>
          <a:p>
            <a:r>
              <a:rPr lang="es-AR" sz="2800" dirty="0" smtClean="0"/>
              <a:t>Comprensión del Cerebro</a:t>
            </a:r>
          </a:p>
        </p:txBody>
      </p:sp>
    </p:spTree>
    <p:extLst>
      <p:ext uri="{BB962C8B-B14F-4D97-AF65-F5344CB8AC3E}">
        <p14:creationId xmlns:p14="http://schemas.microsoft.com/office/powerpoint/2010/main" val="20028585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0"/>
            <a:ext cx="10018713" cy="1303420"/>
          </a:xfrm>
        </p:spPr>
        <p:txBody>
          <a:bodyPr/>
          <a:lstStyle/>
          <a:p>
            <a:r>
              <a:rPr lang="es-AR" dirty="0" smtClean="0"/>
              <a:t>Análisis de neurona única</a:t>
            </a:r>
            <a:endParaRPr lang="es-AR" dirty="0"/>
          </a:p>
        </p:txBody>
      </p:sp>
      <p:sp>
        <p:nvSpPr>
          <p:cNvPr id="4" name="Marcador de contenido 3"/>
          <p:cNvSpPr>
            <a:spLocks noGrp="1"/>
          </p:cNvSpPr>
          <p:nvPr>
            <p:ph idx="1"/>
          </p:nvPr>
        </p:nvSpPr>
        <p:spPr>
          <a:xfrm>
            <a:off x="2281561" y="3420135"/>
            <a:ext cx="9354625" cy="2900484"/>
          </a:xfrm>
        </p:spPr>
        <p:txBody>
          <a:bodyPr>
            <a:normAutofit/>
          </a:bodyPr>
          <a:lstStyle/>
          <a:p>
            <a:pPr>
              <a:lnSpc>
                <a:spcPct val="150000"/>
              </a:lnSpc>
            </a:pPr>
            <a:r>
              <a:rPr lang="es-AR" dirty="0" smtClean="0"/>
              <a:t>Diferentes opciones: </a:t>
            </a:r>
          </a:p>
          <a:p>
            <a:pPr lvl="1">
              <a:lnSpc>
                <a:spcPct val="150000"/>
              </a:lnSpc>
            </a:pPr>
            <a:r>
              <a:rPr lang="es-AR" dirty="0" smtClean="0"/>
              <a:t>A) 1 milisegundo = 1 feature</a:t>
            </a:r>
          </a:p>
          <a:p>
            <a:pPr lvl="1">
              <a:lnSpc>
                <a:spcPct val="150000"/>
              </a:lnSpc>
            </a:pPr>
            <a:r>
              <a:rPr lang="es-AR" dirty="0" smtClean="0"/>
              <a:t>B) Suma de todos los spikes = 1 feature</a:t>
            </a:r>
          </a:p>
          <a:p>
            <a:pPr lvl="1">
              <a:lnSpc>
                <a:spcPct val="150000"/>
              </a:lnSpc>
            </a:pPr>
            <a:r>
              <a:rPr lang="es-AR" dirty="0" smtClean="0"/>
              <a:t>C) Muchas otras opciones =&gt; Sin resultados interesantes.</a:t>
            </a:r>
            <a:endParaRPr lang="es-AR" dirty="0"/>
          </a:p>
        </p:txBody>
      </p:sp>
      <p:pic>
        <p:nvPicPr>
          <p:cNvPr id="3" name="Imagen 2"/>
          <p:cNvPicPr>
            <a:picLocks noChangeAspect="1"/>
          </p:cNvPicPr>
          <p:nvPr/>
        </p:nvPicPr>
        <p:blipFill>
          <a:blip r:embed="rId3"/>
          <a:stretch>
            <a:fillRect/>
          </a:stretch>
        </p:blipFill>
        <p:spPr>
          <a:xfrm>
            <a:off x="4778426" y="1528463"/>
            <a:ext cx="3380172" cy="1891672"/>
          </a:xfrm>
          <a:prstGeom prst="rect">
            <a:avLst/>
          </a:prstGeom>
        </p:spPr>
      </p:pic>
      <p:sp>
        <p:nvSpPr>
          <p:cNvPr id="5" name="Título 1"/>
          <p:cNvSpPr txBox="1">
            <a:spLocks/>
          </p:cNvSpPr>
          <p:nvPr/>
        </p:nvSpPr>
        <p:spPr>
          <a:xfrm>
            <a:off x="1459156" y="543018"/>
            <a:ext cx="10018713" cy="130342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AR" sz="2800" dirty="0" smtClean="0">
                <a:latin typeface="Corbel" panose="020B0503020204020204" pitchFamily="34" charset="0"/>
              </a:rPr>
              <a:t>Selección de Features</a:t>
            </a:r>
            <a:endParaRPr lang="es-AR" sz="2800" dirty="0">
              <a:latin typeface="Corbel" panose="020B0503020204020204" pitchFamily="34" charset="0"/>
            </a:endParaRPr>
          </a:p>
        </p:txBody>
      </p:sp>
    </p:spTree>
    <p:extLst>
      <p:ext uri="{BB962C8B-B14F-4D97-AF65-F5344CB8AC3E}">
        <p14:creationId xmlns:p14="http://schemas.microsoft.com/office/powerpoint/2010/main" val="43215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0"/>
            <a:ext cx="10018713" cy="1303420"/>
          </a:xfrm>
        </p:spPr>
        <p:txBody>
          <a:bodyPr/>
          <a:lstStyle/>
          <a:p>
            <a:r>
              <a:rPr lang="es-AR" dirty="0" smtClean="0"/>
              <a:t>Análisis de neurona única</a:t>
            </a:r>
            <a:endParaRPr lang="es-AR" dirty="0"/>
          </a:p>
        </p:txBody>
      </p:sp>
      <p:sp>
        <p:nvSpPr>
          <p:cNvPr id="4" name="Marcador de contenido 3"/>
          <p:cNvSpPr>
            <a:spLocks noGrp="1"/>
          </p:cNvSpPr>
          <p:nvPr>
            <p:ph idx="1"/>
          </p:nvPr>
        </p:nvSpPr>
        <p:spPr>
          <a:xfrm>
            <a:off x="1484308" y="1677124"/>
            <a:ext cx="10018713" cy="4767218"/>
          </a:xfrm>
        </p:spPr>
        <p:txBody>
          <a:bodyPr>
            <a:normAutofit/>
          </a:bodyPr>
          <a:lstStyle/>
          <a:p>
            <a:r>
              <a:rPr lang="es-AR" dirty="0" smtClean="0"/>
              <a:t>Problema 1: GOi y NOGOi &lt;&lt; GOc y NOGOc</a:t>
            </a:r>
            <a:br>
              <a:rPr lang="es-AR" dirty="0" smtClean="0"/>
            </a:br>
            <a:endParaRPr lang="es-AR" dirty="0" smtClean="0"/>
          </a:p>
          <a:p>
            <a:r>
              <a:rPr lang="es-AR" dirty="0" smtClean="0"/>
              <a:t>Problema 2: Clasificación entre 4 clases es mas difícil que entre 2</a:t>
            </a:r>
            <a:br>
              <a:rPr lang="es-AR" dirty="0" smtClean="0"/>
            </a:br>
            <a:r>
              <a:rPr lang="es-AR" dirty="0" smtClean="0"/>
              <a:t/>
            </a:r>
            <a:br>
              <a:rPr lang="es-AR" dirty="0" smtClean="0"/>
            </a:br>
            <a:endParaRPr lang="es-AR" dirty="0" smtClean="0"/>
          </a:p>
          <a:p>
            <a:endParaRPr lang="es-AR" dirty="0" smtClean="0"/>
          </a:p>
          <a:p>
            <a:r>
              <a:rPr lang="es-AR" dirty="0" smtClean="0"/>
              <a:t>Solución: utilizar trials solo de las clases GOc y NOGOc</a:t>
            </a:r>
            <a:br>
              <a:rPr lang="es-AR" dirty="0" smtClean="0"/>
            </a:br>
            <a:endParaRPr lang="es-AR" dirty="0" smtClean="0"/>
          </a:p>
          <a:p>
            <a:r>
              <a:rPr lang="es-AR" dirty="0" smtClean="0"/>
              <a:t>Se </a:t>
            </a:r>
            <a:r>
              <a:rPr lang="es-AR" dirty="0"/>
              <a:t>utilizó LDA para tratar de separar las clases GOc y </a:t>
            </a:r>
            <a:r>
              <a:rPr lang="es-AR" dirty="0" smtClean="0"/>
              <a:t>NOGOc</a:t>
            </a:r>
          </a:p>
          <a:p>
            <a:endParaRPr lang="es-AR" dirty="0"/>
          </a:p>
        </p:txBody>
      </p:sp>
    </p:spTree>
    <p:extLst>
      <p:ext uri="{BB962C8B-B14F-4D97-AF65-F5344CB8AC3E}">
        <p14:creationId xmlns:p14="http://schemas.microsoft.com/office/powerpoint/2010/main" val="4218027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0"/>
            <a:ext cx="10018713" cy="1303420"/>
          </a:xfrm>
        </p:spPr>
        <p:txBody>
          <a:bodyPr/>
          <a:lstStyle/>
          <a:p>
            <a:r>
              <a:rPr lang="es-AR" dirty="0" smtClean="0"/>
              <a:t>Análisis de neurona única</a:t>
            </a:r>
            <a:endParaRPr lang="es-AR" dirty="0"/>
          </a:p>
        </p:txBody>
      </p:sp>
      <p:sp>
        <p:nvSpPr>
          <p:cNvPr id="4" name="Marcador de contenido 3"/>
          <p:cNvSpPr>
            <a:spLocks noGrp="1"/>
          </p:cNvSpPr>
          <p:nvPr>
            <p:ph idx="1"/>
          </p:nvPr>
        </p:nvSpPr>
        <p:spPr>
          <a:xfrm>
            <a:off x="2326139" y="1285240"/>
            <a:ext cx="8835348" cy="441960"/>
          </a:xfrm>
        </p:spPr>
        <p:txBody>
          <a:bodyPr>
            <a:normAutofit lnSpcReduction="10000"/>
          </a:bodyPr>
          <a:lstStyle/>
          <a:p>
            <a:r>
              <a:rPr lang="es-AR" dirty="0" smtClean="0"/>
              <a:t>Clasificación por neurona para VTA</a:t>
            </a:r>
            <a:endParaRPr lang="es-AR" dirty="0"/>
          </a:p>
        </p:txBody>
      </p:sp>
      <p:pic>
        <p:nvPicPr>
          <p:cNvPr id="3" name="Imagen 2"/>
          <p:cNvPicPr>
            <a:picLocks noChangeAspect="1"/>
          </p:cNvPicPr>
          <p:nvPr/>
        </p:nvPicPr>
        <p:blipFill>
          <a:blip r:embed="rId2"/>
          <a:stretch>
            <a:fillRect/>
          </a:stretch>
        </p:blipFill>
        <p:spPr>
          <a:xfrm>
            <a:off x="2333817" y="1971078"/>
            <a:ext cx="9016355" cy="4292790"/>
          </a:xfrm>
          <a:prstGeom prst="rect">
            <a:avLst/>
          </a:prstGeom>
        </p:spPr>
      </p:pic>
    </p:spTree>
    <p:extLst>
      <p:ext uri="{BB962C8B-B14F-4D97-AF65-F5344CB8AC3E}">
        <p14:creationId xmlns:p14="http://schemas.microsoft.com/office/powerpoint/2010/main" val="17827697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0"/>
            <a:ext cx="10018713" cy="1303420"/>
          </a:xfrm>
        </p:spPr>
        <p:txBody>
          <a:bodyPr/>
          <a:lstStyle/>
          <a:p>
            <a:r>
              <a:rPr lang="es-AR" dirty="0" smtClean="0"/>
              <a:t>Análisis de neurona única</a:t>
            </a:r>
            <a:endParaRPr lang="es-AR" dirty="0"/>
          </a:p>
        </p:txBody>
      </p:sp>
      <p:sp>
        <p:nvSpPr>
          <p:cNvPr id="4" name="Marcador de contenido 3"/>
          <p:cNvSpPr>
            <a:spLocks noGrp="1"/>
          </p:cNvSpPr>
          <p:nvPr>
            <p:ph idx="1"/>
          </p:nvPr>
        </p:nvSpPr>
        <p:spPr>
          <a:xfrm>
            <a:off x="2326139" y="1285240"/>
            <a:ext cx="8835348" cy="441960"/>
          </a:xfrm>
        </p:spPr>
        <p:txBody>
          <a:bodyPr>
            <a:normAutofit lnSpcReduction="10000"/>
          </a:bodyPr>
          <a:lstStyle/>
          <a:p>
            <a:r>
              <a:rPr lang="es-AR" dirty="0" smtClean="0"/>
              <a:t>Clasificación por neurona para PFC</a:t>
            </a:r>
            <a:endParaRPr lang="es-AR" dirty="0"/>
          </a:p>
        </p:txBody>
      </p:sp>
      <p:pic>
        <p:nvPicPr>
          <p:cNvPr id="5" name="Imagen 4"/>
          <p:cNvPicPr>
            <a:picLocks noChangeAspect="1"/>
          </p:cNvPicPr>
          <p:nvPr/>
        </p:nvPicPr>
        <p:blipFill>
          <a:blip r:embed="rId2"/>
          <a:stretch>
            <a:fillRect/>
          </a:stretch>
        </p:blipFill>
        <p:spPr>
          <a:xfrm>
            <a:off x="2355167" y="1951263"/>
            <a:ext cx="8965975" cy="4283208"/>
          </a:xfrm>
          <a:prstGeom prst="rect">
            <a:avLst/>
          </a:prstGeom>
        </p:spPr>
      </p:pic>
    </p:spTree>
    <p:extLst>
      <p:ext uri="{BB962C8B-B14F-4D97-AF65-F5344CB8AC3E}">
        <p14:creationId xmlns:p14="http://schemas.microsoft.com/office/powerpoint/2010/main" val="3809990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0"/>
            <a:ext cx="10018713" cy="1303420"/>
          </a:xfrm>
        </p:spPr>
        <p:txBody>
          <a:bodyPr/>
          <a:lstStyle/>
          <a:p>
            <a:r>
              <a:rPr lang="es-AR" dirty="0" smtClean="0"/>
              <a:t>Análisis de neurona única</a:t>
            </a:r>
            <a:endParaRPr lang="es-AR" dirty="0"/>
          </a:p>
        </p:txBody>
      </p:sp>
      <mc:AlternateContent xmlns:mc="http://schemas.openxmlformats.org/markup-compatibility/2006" xmlns:a14="http://schemas.microsoft.com/office/drawing/2010/main">
        <mc:Choice Requires="a14">
          <p:sp>
            <p:nvSpPr>
              <p:cNvPr id="4" name="Marcador de contenido 3"/>
              <p:cNvSpPr>
                <a:spLocks noGrp="1"/>
              </p:cNvSpPr>
              <p:nvPr>
                <p:ph idx="1"/>
              </p:nvPr>
            </p:nvSpPr>
            <p:spPr>
              <a:xfrm>
                <a:off x="1484308" y="1022407"/>
                <a:ext cx="10018713" cy="5636809"/>
              </a:xfrm>
            </p:spPr>
            <p:txBody>
              <a:bodyPr>
                <a:normAutofit lnSpcReduction="10000"/>
              </a:bodyPr>
              <a:lstStyle/>
              <a:p>
                <a:pPr>
                  <a:lnSpc>
                    <a:spcPct val="150000"/>
                  </a:lnSpc>
                </a:pPr>
                <a:r>
                  <a:rPr lang="es-AR" dirty="0" smtClean="0"/>
                  <a:t>Para </a:t>
                </a:r>
                <a:r>
                  <a:rPr lang="es-AR" dirty="0"/>
                  <a:t>el set de neuronas VTA:</a:t>
                </a:r>
              </a:p>
              <a:p>
                <a:pPr marL="914400" lvl="1" indent="-457200">
                  <a:lnSpc>
                    <a:spcPct val="150000"/>
                  </a:lnSpc>
                  <a:buSzPct val="110000"/>
                  <a:buFont typeface="+mj-lt"/>
                  <a:buAutoNum type="alphaLcPeriod"/>
                </a:pPr>
                <a:r>
                  <a:rPr lang="es-AR" dirty="0" smtClean="0"/>
                  <a:t>Performance = </a:t>
                </a:r>
                <a14:m>
                  <m:oMath xmlns:m="http://schemas.openxmlformats.org/officeDocument/2006/math">
                    <m:r>
                      <a:rPr lang="es-AR" i="1">
                        <a:latin typeface="Cambria Math" panose="02040503050406030204" pitchFamily="18" charset="0"/>
                      </a:rPr>
                      <m:t>0,5354</m:t>
                    </m:r>
                    <m:r>
                      <a:rPr lang="el-GR" i="1">
                        <a:latin typeface="Cambria Math" panose="02040503050406030204" pitchFamily="18" charset="0"/>
                      </a:rPr>
                      <m:t>±</m:t>
                    </m:r>
                    <m:r>
                      <a:rPr lang="es-AR" i="1">
                        <a:latin typeface="Cambria Math" panose="02040503050406030204" pitchFamily="18" charset="0"/>
                      </a:rPr>
                      <m:t>0,0956</m:t>
                    </m:r>
                  </m:oMath>
                </a14:m>
                <a:endParaRPr lang="es-AR" dirty="0" smtClean="0"/>
              </a:p>
              <a:p>
                <a:pPr marL="914400" lvl="1" indent="-457200">
                  <a:lnSpc>
                    <a:spcPct val="150000"/>
                  </a:lnSpc>
                  <a:buSzPct val="110000"/>
                  <a:buAutoNum type="alphaLcPeriod"/>
                </a:pPr>
                <a:r>
                  <a:rPr lang="es-AR" dirty="0" smtClean="0"/>
                  <a:t>Performance = </a:t>
                </a:r>
                <a14:m>
                  <m:oMath xmlns:m="http://schemas.openxmlformats.org/officeDocument/2006/math">
                    <m:r>
                      <a:rPr lang="es-AR" i="1">
                        <a:latin typeface="Cambria Math" panose="02040503050406030204" pitchFamily="18" charset="0"/>
                      </a:rPr>
                      <m:t>0,5910</m:t>
                    </m:r>
                    <m:r>
                      <a:rPr lang="el-GR" i="1">
                        <a:latin typeface="Cambria Math" panose="02040503050406030204" pitchFamily="18" charset="0"/>
                      </a:rPr>
                      <m:t>±</m:t>
                    </m:r>
                    <m:r>
                      <a:rPr lang="es-AR" i="1">
                        <a:latin typeface="Cambria Math" panose="02040503050406030204" pitchFamily="18" charset="0"/>
                      </a:rPr>
                      <m:t>0,1179</m:t>
                    </m:r>
                  </m:oMath>
                </a14:m>
                <a:endParaRPr lang="es-AR" dirty="0"/>
              </a:p>
              <a:p>
                <a:pPr>
                  <a:lnSpc>
                    <a:spcPct val="150000"/>
                  </a:lnSpc>
                </a:pPr>
                <a:r>
                  <a:rPr lang="es-AR" dirty="0"/>
                  <a:t>Para el set de neuronas </a:t>
                </a:r>
                <a:r>
                  <a:rPr lang="es-AR" dirty="0" smtClean="0"/>
                  <a:t>PFC:</a:t>
                </a:r>
                <a:endParaRPr lang="es-AR" dirty="0"/>
              </a:p>
              <a:p>
                <a:pPr marL="914400" lvl="1" indent="-457200">
                  <a:lnSpc>
                    <a:spcPct val="150000"/>
                  </a:lnSpc>
                  <a:buSzPct val="110000"/>
                  <a:buFont typeface="+mj-lt"/>
                  <a:buAutoNum type="alphaLcPeriod"/>
                </a:pPr>
                <a:r>
                  <a:rPr lang="es-AR" dirty="0" smtClean="0"/>
                  <a:t>Performance = </a:t>
                </a:r>
                <a14:m>
                  <m:oMath xmlns:m="http://schemas.openxmlformats.org/officeDocument/2006/math">
                    <m:r>
                      <a:rPr lang="es-AR" i="1">
                        <a:latin typeface="Cambria Math" panose="02040503050406030204" pitchFamily="18" charset="0"/>
                      </a:rPr>
                      <m:t>0,5</m:t>
                    </m:r>
                    <m:r>
                      <a:rPr lang="es-AR" b="0" i="1" smtClean="0">
                        <a:latin typeface="Cambria Math" panose="02040503050406030204" pitchFamily="18" charset="0"/>
                      </a:rPr>
                      <m:t>072</m:t>
                    </m:r>
                    <m:r>
                      <a:rPr lang="el-GR" i="1">
                        <a:latin typeface="Cambria Math" panose="02040503050406030204" pitchFamily="18" charset="0"/>
                      </a:rPr>
                      <m:t>±</m:t>
                    </m:r>
                    <m:r>
                      <a:rPr lang="es-AR" i="1">
                        <a:latin typeface="Cambria Math" panose="02040503050406030204" pitchFamily="18" charset="0"/>
                      </a:rPr>
                      <m:t>0,0</m:t>
                    </m:r>
                    <m:r>
                      <a:rPr lang="es-AR" b="0" i="1" smtClean="0">
                        <a:latin typeface="Cambria Math" panose="02040503050406030204" pitchFamily="18" charset="0"/>
                      </a:rPr>
                      <m:t>485</m:t>
                    </m:r>
                  </m:oMath>
                </a14:m>
                <a:endParaRPr lang="es-AR" dirty="0"/>
              </a:p>
              <a:p>
                <a:pPr marL="914400" lvl="1" indent="-457200">
                  <a:lnSpc>
                    <a:spcPct val="150000"/>
                  </a:lnSpc>
                  <a:buSzPct val="110000"/>
                  <a:buFont typeface="+mj-lt"/>
                  <a:buAutoNum type="alphaLcPeriod"/>
                </a:pPr>
                <a:r>
                  <a:rPr lang="es-AR" dirty="0"/>
                  <a:t>Performance = </a:t>
                </a:r>
                <a14:m>
                  <m:oMath xmlns:m="http://schemas.openxmlformats.org/officeDocument/2006/math">
                    <m:r>
                      <a:rPr lang="es-AR" i="1" smtClean="0">
                        <a:latin typeface="Cambria Math" panose="02040503050406030204" pitchFamily="18" charset="0"/>
                      </a:rPr>
                      <m:t>0,5</m:t>
                    </m:r>
                    <m:r>
                      <a:rPr lang="es-AR" b="0" i="1" smtClean="0">
                        <a:latin typeface="Cambria Math" panose="02040503050406030204" pitchFamily="18" charset="0"/>
                      </a:rPr>
                      <m:t>433</m:t>
                    </m:r>
                    <m:r>
                      <a:rPr lang="el-GR" i="1">
                        <a:latin typeface="Cambria Math" panose="02040503050406030204" pitchFamily="18" charset="0"/>
                      </a:rPr>
                      <m:t>±</m:t>
                    </m:r>
                    <m:r>
                      <a:rPr lang="es-AR" i="1">
                        <a:latin typeface="Cambria Math" panose="02040503050406030204" pitchFamily="18" charset="0"/>
                      </a:rPr>
                      <m:t>0,</m:t>
                    </m:r>
                    <m:r>
                      <a:rPr lang="es-AR" b="0" i="1" smtClean="0">
                        <a:latin typeface="Cambria Math" panose="02040503050406030204" pitchFamily="18" charset="0"/>
                      </a:rPr>
                      <m:t>0</m:t>
                    </m:r>
                    <m:r>
                      <a:rPr lang="es-AR" i="1">
                        <a:latin typeface="Cambria Math" panose="02040503050406030204" pitchFamily="18" charset="0"/>
                      </a:rPr>
                      <m:t>7</m:t>
                    </m:r>
                    <m:r>
                      <a:rPr lang="es-AR" b="0" i="1" smtClean="0">
                        <a:latin typeface="Cambria Math" panose="02040503050406030204" pitchFamily="18" charset="0"/>
                      </a:rPr>
                      <m:t>55</m:t>
                    </m:r>
                  </m:oMath>
                </a14:m>
                <a:endParaRPr lang="es-AR" dirty="0"/>
              </a:p>
              <a:p>
                <a:pPr>
                  <a:lnSpc>
                    <a:spcPct val="150000"/>
                  </a:lnSpc>
                </a:pPr>
                <a:r>
                  <a:rPr lang="es-AR" dirty="0" smtClean="0"/>
                  <a:t>Performance = promedio performance individual </a:t>
                </a:r>
                <a14:m>
                  <m:oMath xmlns:m="http://schemas.openxmlformats.org/officeDocument/2006/math">
                    <m:r>
                      <a:rPr lang="el-GR" i="1">
                        <a:latin typeface="Cambria Math" panose="02040503050406030204" pitchFamily="18" charset="0"/>
                      </a:rPr>
                      <m:t>±</m:t>
                    </m:r>
                  </m:oMath>
                </a14:m>
                <a:r>
                  <a:rPr lang="es-AR" dirty="0" smtClean="0"/>
                  <a:t> </a:t>
                </a:r>
                <a:r>
                  <a:rPr lang="es-AR" dirty="0"/>
                  <a:t>desvío </a:t>
                </a:r>
                <a:r>
                  <a:rPr lang="es-AR" dirty="0" smtClean="0"/>
                  <a:t>estándar</a:t>
                </a:r>
              </a:p>
              <a:p>
                <a:pPr>
                  <a:lnSpc>
                    <a:spcPct val="150000"/>
                  </a:lnSpc>
                </a:pPr>
                <a:r>
                  <a:rPr lang="es-AR" dirty="0" smtClean="0"/>
                  <a:t>Performance se solapa con </a:t>
                </a:r>
                <a14:m>
                  <m:oMath xmlns:m="http://schemas.openxmlformats.org/officeDocument/2006/math">
                    <m:r>
                      <a:rPr lang="es-AR" i="1">
                        <a:latin typeface="Cambria Math" panose="02040503050406030204" pitchFamily="18" charset="0"/>
                      </a:rPr>
                      <m:t>0,5</m:t>
                    </m:r>
                  </m:oMath>
                </a14:m>
                <a:r>
                  <a:rPr lang="es-AR" dirty="0" smtClean="0"/>
                  <a:t> =&gt; Resultado no significativo</a:t>
                </a:r>
              </a:p>
              <a:p>
                <a:pPr>
                  <a:lnSpc>
                    <a:spcPct val="150000"/>
                  </a:lnSpc>
                </a:pPr>
                <a:r>
                  <a:rPr lang="es-AR" u="sng" dirty="0" smtClean="0"/>
                  <a:t>Análisis no conclusivo</a:t>
                </a:r>
                <a:endParaRPr lang="es-AR" u="sng" dirty="0"/>
              </a:p>
            </p:txBody>
          </p:sp>
        </mc:Choice>
        <mc:Fallback xmlns="">
          <p:sp>
            <p:nvSpPr>
              <p:cNvPr id="4" name="Marcador de contenido 3"/>
              <p:cNvSpPr>
                <a:spLocks noGrp="1" noRot="1" noChangeAspect="1" noMove="1" noResize="1" noEditPoints="1" noAdjustHandles="1" noChangeArrowheads="1" noChangeShapeType="1" noTextEdit="1"/>
              </p:cNvSpPr>
              <p:nvPr>
                <p:ph idx="1"/>
              </p:nvPr>
            </p:nvSpPr>
            <p:spPr>
              <a:xfrm>
                <a:off x="1484308" y="1022407"/>
                <a:ext cx="10018713" cy="5636809"/>
              </a:xfrm>
              <a:blipFill rotWithShape="0">
                <a:blip r:embed="rId3"/>
                <a:stretch>
                  <a:fillRect l="-1521" t="-433" b="-1840"/>
                </a:stretch>
              </a:blipFill>
            </p:spPr>
            <p:txBody>
              <a:bodyPr/>
              <a:lstStyle/>
              <a:p>
                <a:r>
                  <a:rPr lang="es-AR">
                    <a:noFill/>
                  </a:rPr>
                  <a:t> </a:t>
                </a:r>
              </a:p>
            </p:txBody>
          </p:sp>
        </mc:Fallback>
      </mc:AlternateContent>
    </p:spTree>
    <p:extLst>
      <p:ext uri="{BB962C8B-B14F-4D97-AF65-F5344CB8AC3E}">
        <p14:creationId xmlns:p14="http://schemas.microsoft.com/office/powerpoint/2010/main" val="37717825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a:effectLst/>
        </p:spPr>
        <p:txBody>
          <a:bodyPr vert="horz" lIns="91440" tIns="45720" rIns="91440" bIns="45720" rtlCol="0" anchor="b">
            <a:normAutofit/>
          </a:bodyPr>
          <a:lstStyle/>
          <a:p>
            <a:r>
              <a:rPr lang="es-AR" sz="5400" dirty="0"/>
              <a:t>Análisis</a:t>
            </a:r>
          </a:p>
        </p:txBody>
      </p:sp>
      <p:sp>
        <p:nvSpPr>
          <p:cNvPr id="7" name="Subtítulo 6"/>
          <p:cNvSpPr>
            <a:spLocks noGrp="1"/>
          </p:cNvSpPr>
          <p:nvPr>
            <p:ph type="body" idx="1"/>
          </p:nvPr>
        </p:nvSpPr>
        <p:spPr/>
        <p:txBody>
          <a:bodyPr/>
          <a:lstStyle/>
          <a:p>
            <a:r>
              <a:rPr lang="es-AR" dirty="0" smtClean="0"/>
              <a:t>Poblacional</a:t>
            </a:r>
            <a:endParaRPr lang="es-AR" dirty="0"/>
          </a:p>
        </p:txBody>
      </p:sp>
    </p:spTree>
    <p:extLst>
      <p:ext uri="{BB962C8B-B14F-4D97-AF65-F5344CB8AC3E}">
        <p14:creationId xmlns:p14="http://schemas.microsoft.com/office/powerpoint/2010/main" val="36537657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0"/>
            <a:ext cx="10018713" cy="1303420"/>
          </a:xfrm>
        </p:spPr>
        <p:txBody>
          <a:bodyPr/>
          <a:lstStyle/>
          <a:p>
            <a:r>
              <a:rPr lang="es-AR" dirty="0" smtClean="0"/>
              <a:t>Análisis poblacional</a:t>
            </a:r>
            <a:endParaRPr lang="es-AR" dirty="0"/>
          </a:p>
        </p:txBody>
      </p:sp>
      <p:sp>
        <p:nvSpPr>
          <p:cNvPr id="4" name="Marcador de contenido 3"/>
          <p:cNvSpPr>
            <a:spLocks noGrp="1"/>
          </p:cNvSpPr>
          <p:nvPr>
            <p:ph idx="1"/>
          </p:nvPr>
        </p:nvSpPr>
        <p:spPr>
          <a:xfrm>
            <a:off x="1484308" y="992591"/>
            <a:ext cx="10018713" cy="5626870"/>
          </a:xfrm>
        </p:spPr>
        <p:txBody>
          <a:bodyPr>
            <a:normAutofit/>
          </a:bodyPr>
          <a:lstStyle/>
          <a:p>
            <a:pPr>
              <a:lnSpc>
                <a:spcPct val="150000"/>
              </a:lnSpc>
            </a:pPr>
            <a:r>
              <a:rPr lang="es-AR" dirty="0"/>
              <a:t>A</a:t>
            </a:r>
            <a:r>
              <a:rPr lang="es-AR" dirty="0" smtClean="0"/>
              <a:t>nálisis anterior sin resultados significativos</a:t>
            </a:r>
          </a:p>
          <a:p>
            <a:pPr>
              <a:lnSpc>
                <a:spcPct val="150000"/>
              </a:lnSpc>
            </a:pPr>
            <a:r>
              <a:rPr lang="es-AR" dirty="0"/>
              <a:t>P</a:t>
            </a:r>
            <a:r>
              <a:rPr lang="es-AR" dirty="0" smtClean="0"/>
              <a:t>osibles problemas: </a:t>
            </a:r>
          </a:p>
          <a:p>
            <a:pPr marL="971550" lvl="1" indent="-514350">
              <a:lnSpc>
                <a:spcPct val="150000"/>
              </a:lnSpc>
              <a:buFont typeface="+mj-lt"/>
              <a:buAutoNum type="romanLcPeriod"/>
            </a:pPr>
            <a:r>
              <a:rPr lang="es-AR" dirty="0" smtClean="0"/>
              <a:t>Poca cantidad de ejemplos</a:t>
            </a:r>
          </a:p>
          <a:p>
            <a:pPr marL="971550" lvl="1" indent="-514350">
              <a:lnSpc>
                <a:spcPct val="150000"/>
              </a:lnSpc>
              <a:buFont typeface="+mj-lt"/>
              <a:buAutoNum type="romanLcPeriod"/>
            </a:pPr>
            <a:r>
              <a:rPr lang="es-AR" dirty="0" smtClean="0"/>
              <a:t>Interacción de segundo o mayor orden entre las neuronas</a:t>
            </a:r>
          </a:p>
          <a:p>
            <a:pPr marL="971550" lvl="1" indent="-514350">
              <a:lnSpc>
                <a:spcPct val="150000"/>
              </a:lnSpc>
              <a:buFont typeface="+mj-lt"/>
              <a:buAutoNum type="romanLcPeriod"/>
            </a:pPr>
            <a:r>
              <a:rPr lang="es-AR" dirty="0" smtClean="0"/>
              <a:t>1 sola neurona no alcanza</a:t>
            </a:r>
            <a:endParaRPr lang="es-AR" dirty="0"/>
          </a:p>
          <a:p>
            <a:pPr>
              <a:lnSpc>
                <a:spcPct val="150000"/>
              </a:lnSpc>
            </a:pPr>
            <a:r>
              <a:rPr lang="es-AR" dirty="0" smtClean="0"/>
              <a:t>Solución: Darle al clasificador mas de una neurona.</a:t>
            </a:r>
          </a:p>
          <a:p>
            <a:pPr marL="971550" lvl="1" indent="-514350">
              <a:lnSpc>
                <a:spcPct val="150000"/>
              </a:lnSpc>
              <a:buFont typeface="+mj-lt"/>
              <a:buAutoNum type="romanLcPeriod"/>
            </a:pPr>
            <a:r>
              <a:rPr lang="es-AR" dirty="0"/>
              <a:t>M</a:t>
            </a:r>
            <a:r>
              <a:rPr lang="es-AR" dirty="0" smtClean="0"/>
              <a:t>as ejemplos</a:t>
            </a:r>
          </a:p>
          <a:p>
            <a:pPr marL="971550" lvl="1" indent="-514350">
              <a:lnSpc>
                <a:spcPct val="150000"/>
              </a:lnSpc>
              <a:buFont typeface="+mj-lt"/>
              <a:buAutoNum type="romanLcPeriod"/>
            </a:pPr>
            <a:r>
              <a:rPr lang="es-AR" dirty="0" smtClean="0"/>
              <a:t>Patrones entre mas de una neurona</a:t>
            </a:r>
          </a:p>
          <a:p>
            <a:pPr marL="971550" lvl="1" indent="-514350">
              <a:lnSpc>
                <a:spcPct val="150000"/>
              </a:lnSpc>
              <a:buFont typeface="+mj-lt"/>
              <a:buAutoNum type="romanLcPeriod"/>
            </a:pPr>
            <a:r>
              <a:rPr lang="es-AR" dirty="0" smtClean="0"/>
              <a:t>Una neurona no linealmente separable; mas de una puede ser</a:t>
            </a:r>
          </a:p>
        </p:txBody>
      </p:sp>
    </p:spTree>
    <p:extLst>
      <p:ext uri="{BB962C8B-B14F-4D97-AF65-F5344CB8AC3E}">
        <p14:creationId xmlns:p14="http://schemas.microsoft.com/office/powerpoint/2010/main" val="4620319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0671" y="0"/>
            <a:ext cx="10018713" cy="751877"/>
          </a:xfrm>
        </p:spPr>
        <p:txBody>
          <a:bodyPr/>
          <a:lstStyle/>
          <a:p>
            <a:r>
              <a:rPr lang="es-AR" dirty="0" smtClean="0"/>
              <a:t>Análisis poblacional</a:t>
            </a:r>
            <a:endParaRPr lang="es-AR" dirty="0"/>
          </a:p>
        </p:txBody>
      </p:sp>
      <p:pic>
        <p:nvPicPr>
          <p:cNvPr id="5" name="Imagen 4"/>
          <p:cNvPicPr>
            <a:picLocks noChangeAspect="1"/>
          </p:cNvPicPr>
          <p:nvPr/>
        </p:nvPicPr>
        <p:blipFill>
          <a:blip r:embed="rId3"/>
          <a:stretch>
            <a:fillRect/>
          </a:stretch>
        </p:blipFill>
        <p:spPr>
          <a:xfrm>
            <a:off x="3272865" y="751877"/>
            <a:ext cx="6214323" cy="5925942"/>
          </a:xfrm>
          <a:prstGeom prst="rect">
            <a:avLst/>
          </a:prstGeom>
        </p:spPr>
      </p:pic>
    </p:spTree>
    <p:extLst>
      <p:ext uri="{BB962C8B-B14F-4D97-AF65-F5344CB8AC3E}">
        <p14:creationId xmlns:p14="http://schemas.microsoft.com/office/powerpoint/2010/main" val="21293520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0"/>
            <a:ext cx="10018713" cy="1303420"/>
          </a:xfrm>
        </p:spPr>
        <p:txBody>
          <a:bodyPr/>
          <a:lstStyle/>
          <a:p>
            <a:r>
              <a:rPr lang="es-AR" dirty="0" smtClean="0"/>
              <a:t>Análisis poblacional</a:t>
            </a:r>
            <a:endParaRPr lang="es-AR" dirty="0"/>
          </a:p>
        </p:txBody>
      </p:sp>
      <p:sp>
        <p:nvSpPr>
          <p:cNvPr id="4" name="Marcador de contenido 3"/>
          <p:cNvSpPr>
            <a:spLocks noGrp="1"/>
          </p:cNvSpPr>
          <p:nvPr>
            <p:ph idx="1"/>
          </p:nvPr>
        </p:nvSpPr>
        <p:spPr>
          <a:xfrm>
            <a:off x="1847166" y="1117599"/>
            <a:ext cx="10018713" cy="2191661"/>
          </a:xfrm>
        </p:spPr>
        <p:txBody>
          <a:bodyPr>
            <a:normAutofit/>
          </a:bodyPr>
          <a:lstStyle/>
          <a:p>
            <a:r>
              <a:rPr lang="es-AR" dirty="0" smtClean="0"/>
              <a:t>Y ahora ¿Cuáles son los Features?</a:t>
            </a:r>
          </a:p>
          <a:p>
            <a:r>
              <a:rPr lang="es-AR" dirty="0" smtClean="0"/>
              <a:t>Suma de los spikes =&gt; 153 features para VTA y 95 para PFC</a:t>
            </a:r>
          </a:p>
          <a:p>
            <a:r>
              <a:rPr lang="es-AR" dirty="0" smtClean="0"/>
              <a:t>Trials= 23 GOc y 23 NOGOc. </a:t>
            </a:r>
          </a:p>
        </p:txBody>
      </p:sp>
      <p:pic>
        <p:nvPicPr>
          <p:cNvPr id="6" name="Imagen 5"/>
          <p:cNvPicPr>
            <a:picLocks noChangeAspect="1"/>
          </p:cNvPicPr>
          <p:nvPr/>
        </p:nvPicPr>
        <p:blipFill>
          <a:blip r:embed="rId3"/>
          <a:stretch>
            <a:fillRect/>
          </a:stretch>
        </p:blipFill>
        <p:spPr>
          <a:xfrm>
            <a:off x="2134048" y="3309260"/>
            <a:ext cx="9154663" cy="2833329"/>
          </a:xfrm>
          <a:prstGeom prst="rect">
            <a:avLst/>
          </a:prstGeom>
        </p:spPr>
      </p:pic>
    </p:spTree>
    <p:extLst>
      <p:ext uri="{BB962C8B-B14F-4D97-AF65-F5344CB8AC3E}">
        <p14:creationId xmlns:p14="http://schemas.microsoft.com/office/powerpoint/2010/main" val="15650155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0"/>
            <a:ext cx="10018713" cy="1303420"/>
          </a:xfrm>
        </p:spPr>
        <p:txBody>
          <a:bodyPr/>
          <a:lstStyle/>
          <a:p>
            <a:r>
              <a:rPr lang="es-AR" dirty="0" smtClean="0"/>
              <a:t>Análisis poblacional</a:t>
            </a:r>
            <a:endParaRPr lang="es-AR" dirty="0"/>
          </a:p>
        </p:txBody>
      </p:sp>
      <mc:AlternateContent xmlns:mc="http://schemas.openxmlformats.org/markup-compatibility/2006" xmlns:a14="http://schemas.microsoft.com/office/drawing/2010/main">
        <mc:Choice Requires="a14">
          <p:sp>
            <p:nvSpPr>
              <p:cNvPr id="4" name="Marcador de contenido 3"/>
              <p:cNvSpPr>
                <a:spLocks noGrp="1"/>
              </p:cNvSpPr>
              <p:nvPr>
                <p:ph idx="1"/>
              </p:nvPr>
            </p:nvSpPr>
            <p:spPr>
              <a:xfrm>
                <a:off x="1861681" y="2226368"/>
                <a:ext cx="10018713" cy="2971800"/>
              </a:xfrm>
            </p:spPr>
            <p:txBody>
              <a:bodyPr>
                <a:normAutofit fontScale="92500" lnSpcReduction="20000"/>
              </a:bodyPr>
              <a:lstStyle/>
              <a:p>
                <a:pPr>
                  <a:lnSpc>
                    <a:spcPct val="160000"/>
                  </a:lnSpc>
                </a:pPr>
                <a:r>
                  <a:rPr lang="es-AR" sz="3200" dirty="0" smtClean="0"/>
                  <a:t>Performance obtenida para VTA con LDA ronda el </a:t>
                </a:r>
                <a14:m>
                  <m:oMath xmlns:m="http://schemas.openxmlformats.org/officeDocument/2006/math">
                    <m:r>
                      <a:rPr lang="es-AR" sz="3200" b="0" i="1" smtClean="0">
                        <a:latin typeface="Cambria Math" panose="02040503050406030204" pitchFamily="18" charset="0"/>
                      </a:rPr>
                      <m:t>90%</m:t>
                    </m:r>
                  </m:oMath>
                </a14:m>
                <a:endParaRPr lang="es-AR" sz="3200" dirty="0" smtClean="0"/>
              </a:p>
              <a:p>
                <a:pPr lvl="1">
                  <a:lnSpc>
                    <a:spcPct val="160000"/>
                  </a:lnSpc>
                </a:pPr>
                <a:r>
                  <a:rPr lang="es-AR" sz="2800" dirty="0" smtClean="0"/>
                  <a:t>¿Y ahora? </a:t>
                </a:r>
              </a:p>
              <a:p>
                <a:pPr lvl="1">
                  <a:lnSpc>
                    <a:spcPct val="160000"/>
                  </a:lnSpc>
                </a:pPr>
                <a:r>
                  <a:rPr lang="es-AR" sz="2800" dirty="0" smtClean="0"/>
                  <a:t>¿es significativo el resultado? </a:t>
                </a:r>
              </a:p>
              <a:p>
                <a:pPr lvl="1">
                  <a:lnSpc>
                    <a:spcPct val="160000"/>
                  </a:lnSpc>
                </a:pPr>
                <a:r>
                  <a:rPr lang="es-AR" sz="2800" dirty="0" smtClean="0"/>
                  <a:t>¿fue casualidad?</a:t>
                </a:r>
              </a:p>
            </p:txBody>
          </p:sp>
        </mc:Choice>
        <mc:Fallback xmlns="">
          <p:sp>
            <p:nvSpPr>
              <p:cNvPr id="4" name="Marcador de contenido 3"/>
              <p:cNvSpPr>
                <a:spLocks noGrp="1" noRot="1" noChangeAspect="1" noMove="1" noResize="1" noEditPoints="1" noAdjustHandles="1" noChangeArrowheads="1" noChangeShapeType="1" noTextEdit="1"/>
              </p:cNvSpPr>
              <p:nvPr>
                <p:ph idx="1"/>
              </p:nvPr>
            </p:nvSpPr>
            <p:spPr>
              <a:xfrm>
                <a:off x="1861681" y="2226368"/>
                <a:ext cx="10018713" cy="2971800"/>
              </a:xfrm>
              <a:blipFill rotWithShape="0">
                <a:blip r:embed="rId3"/>
                <a:stretch>
                  <a:fillRect l="-2190" t="-2459" b="-4713"/>
                </a:stretch>
              </a:blipFill>
            </p:spPr>
            <p:txBody>
              <a:bodyPr/>
              <a:lstStyle/>
              <a:p>
                <a:r>
                  <a:rPr lang="es-AR">
                    <a:noFill/>
                  </a:rPr>
                  <a:t> </a:t>
                </a:r>
              </a:p>
            </p:txBody>
          </p:sp>
        </mc:Fallback>
      </mc:AlternateContent>
    </p:spTree>
    <p:extLst>
      <p:ext uri="{BB962C8B-B14F-4D97-AF65-F5344CB8AC3E}">
        <p14:creationId xmlns:p14="http://schemas.microsoft.com/office/powerpoint/2010/main" val="987842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0"/>
            <a:ext cx="10018713" cy="943429"/>
          </a:xfrm>
        </p:spPr>
        <p:txBody>
          <a:bodyPr/>
          <a:lstStyle/>
          <a:p>
            <a:r>
              <a:rPr lang="es-AR" dirty="0" smtClean="0"/>
              <a:t>Introducción</a:t>
            </a:r>
            <a:endParaRPr lang="es-AR" dirty="0"/>
          </a:p>
        </p:txBody>
      </p:sp>
      <p:sp>
        <p:nvSpPr>
          <p:cNvPr id="3" name="Marcador de contenido 2"/>
          <p:cNvSpPr>
            <a:spLocks noGrp="1"/>
          </p:cNvSpPr>
          <p:nvPr>
            <p:ph idx="1"/>
          </p:nvPr>
        </p:nvSpPr>
        <p:spPr>
          <a:xfrm>
            <a:off x="1215953" y="1120224"/>
            <a:ext cx="10018713" cy="5491725"/>
          </a:xfrm>
        </p:spPr>
        <p:txBody>
          <a:bodyPr>
            <a:normAutofit/>
          </a:bodyPr>
          <a:lstStyle/>
          <a:p>
            <a:r>
              <a:rPr lang="es-AR" dirty="0" smtClean="0"/>
              <a:t>Información cerebral =&gt; </a:t>
            </a:r>
            <a:r>
              <a:rPr lang="es-AR" b="1" dirty="0" smtClean="0"/>
              <a:t>potenciales de acción</a:t>
            </a:r>
          </a:p>
          <a:p>
            <a:r>
              <a:rPr lang="es-AR" dirty="0" smtClean="0"/>
              <a:t>Estudio del código neuronal</a:t>
            </a:r>
            <a:endParaRPr lang="es-AR" dirty="0"/>
          </a:p>
          <a:p>
            <a:r>
              <a:rPr lang="es-AR" dirty="0" smtClean="0"/>
              <a:t>Desarrollo de Interfaces Cerebro Computadora.</a:t>
            </a:r>
          </a:p>
          <a:p>
            <a:endParaRPr lang="es-AR" dirty="0" smtClean="0"/>
          </a:p>
          <a:p>
            <a:endParaRPr lang="es-AR" dirty="0"/>
          </a:p>
          <a:p>
            <a:endParaRPr lang="es-AR" dirty="0" smtClean="0"/>
          </a:p>
          <a:p>
            <a:endParaRPr lang="es-AR" dirty="0" smtClean="0"/>
          </a:p>
          <a:p>
            <a:endParaRPr lang="es-AR" dirty="0" smtClean="0"/>
          </a:p>
          <a:p>
            <a:r>
              <a:rPr lang="es-AR" dirty="0" smtClean="0"/>
              <a:t>Cantidad </a:t>
            </a:r>
            <a:r>
              <a:rPr lang="es-AR" dirty="0"/>
              <a:t>de electrodos =&gt; </a:t>
            </a:r>
            <a:r>
              <a:rPr lang="es-AR" dirty="0" smtClean="0"/>
              <a:t>	Sistema </a:t>
            </a:r>
            <a:r>
              <a:rPr lang="es-AR" dirty="0"/>
              <a:t>inmune vs Error de </a:t>
            </a:r>
            <a:r>
              <a:rPr lang="es-AR" dirty="0" smtClean="0"/>
              <a:t>estimación</a:t>
            </a:r>
            <a:endParaRPr lang="es-AR" dirty="0"/>
          </a:p>
        </p:txBody>
      </p:sp>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3823" y="1079954"/>
            <a:ext cx="3318177" cy="2342243"/>
          </a:xfrm>
          <a:prstGeom prst="rect">
            <a:avLst/>
          </a:prstGeom>
        </p:spPr>
      </p:pic>
    </p:spTree>
    <p:extLst>
      <p:ext uri="{BB962C8B-B14F-4D97-AF65-F5344CB8AC3E}">
        <p14:creationId xmlns:p14="http://schemas.microsoft.com/office/powerpoint/2010/main" val="13542669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0"/>
            <a:ext cx="10018713" cy="910770"/>
          </a:xfrm>
        </p:spPr>
        <p:txBody>
          <a:bodyPr/>
          <a:lstStyle/>
          <a:p>
            <a:r>
              <a:rPr lang="es-AR" dirty="0"/>
              <a:t>A</a:t>
            </a:r>
            <a:r>
              <a:rPr lang="es-AR" dirty="0" smtClean="0"/>
              <a:t>nálisis </a:t>
            </a:r>
            <a:r>
              <a:rPr lang="es-AR" dirty="0"/>
              <a:t>por ventanas</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1484308" y="910770"/>
                <a:ext cx="10018713" cy="3341916"/>
              </a:xfrm>
            </p:spPr>
            <p:txBody>
              <a:bodyPr>
                <a:normAutofit/>
              </a:bodyPr>
              <a:lstStyle/>
              <a:p>
                <a:r>
                  <a:rPr lang="es-AR" dirty="0" smtClean="0"/>
                  <a:t>Pareciera haber información analizando comportamiento poblacional</a:t>
                </a:r>
              </a:p>
              <a:p>
                <a:r>
                  <a:rPr lang="es-AR" dirty="0" smtClean="0"/>
                  <a:t> Se quiere:</a:t>
                </a:r>
              </a:p>
              <a:p>
                <a:pPr marL="914400" lvl="1" indent="-457200">
                  <a:buSzPct val="90000"/>
                  <a:buFont typeface="+mj-lt"/>
                  <a:buAutoNum type="alphaLcParenR"/>
                </a:pPr>
                <a:r>
                  <a:rPr lang="es-AR" dirty="0" smtClean="0"/>
                  <a:t>Entender el dominio.</a:t>
                </a:r>
              </a:p>
              <a:p>
                <a:pPr marL="914400" lvl="1" indent="-457200">
                  <a:buSzPct val="90000"/>
                  <a:buFont typeface="+mj-lt"/>
                  <a:buAutoNum type="alphaLcParenR"/>
                </a:pPr>
                <a:r>
                  <a:rPr lang="es-AR" dirty="0" smtClean="0"/>
                  <a:t>Entender en que momento se discriminan los tonos.</a:t>
                </a:r>
              </a:p>
              <a:p>
                <a:pPr marL="914400" lvl="1" indent="-457200">
                  <a:buSzPct val="90000"/>
                  <a:buFont typeface="+mj-lt"/>
                  <a:buAutoNum type="alphaLcParenR"/>
                </a:pPr>
                <a:r>
                  <a:rPr lang="es-AR" dirty="0" smtClean="0"/>
                  <a:t>Ver evolución en función del tiempo.</a:t>
                </a:r>
              </a:p>
              <a:p>
                <a:pPr>
                  <a:buFont typeface="Arial" panose="020B0604020202020204" pitchFamily="34" charset="0"/>
                  <a:buChar char="•"/>
                </a:pPr>
                <a:r>
                  <a:rPr lang="es-AR" dirty="0" smtClean="0"/>
                  <a:t>Ventana deslizante de </a:t>
                </a:r>
                <a14:m>
                  <m:oMath xmlns:m="http://schemas.openxmlformats.org/officeDocument/2006/math">
                    <m:r>
                      <a:rPr lang="es-AR" i="1" dirty="0" smtClean="0">
                        <a:latin typeface="Cambria Math" panose="02040503050406030204" pitchFamily="18" charset="0"/>
                      </a:rPr>
                      <m:t>3</m:t>
                    </m:r>
                    <m:r>
                      <a:rPr lang="es-AR" b="0" i="1" smtClean="0">
                        <a:latin typeface="Cambria Math" panose="02040503050406030204" pitchFamily="18" charset="0"/>
                      </a:rPr>
                      <m:t>00</m:t>
                    </m:r>
                    <m:r>
                      <a:rPr lang="es-AR" b="0" i="1" smtClean="0">
                        <a:latin typeface="Cambria Math" panose="02040503050406030204" pitchFamily="18" charset="0"/>
                      </a:rPr>
                      <m:t>𝑚𝑠</m:t>
                    </m:r>
                  </m:oMath>
                </a14:m>
                <a:r>
                  <a:rPr lang="es-AR" dirty="0" smtClean="0"/>
                  <a:t> (arbitrario). Desplazamiento </a:t>
                </a:r>
                <a14:m>
                  <m:oMath xmlns:m="http://schemas.openxmlformats.org/officeDocument/2006/math">
                    <m:r>
                      <a:rPr lang="es-AR" b="0" i="0" smtClean="0">
                        <a:latin typeface="Cambria Math" panose="02040503050406030204" pitchFamily="18" charset="0"/>
                      </a:rPr>
                      <m:t>1</m:t>
                    </m:r>
                    <m:r>
                      <a:rPr lang="es-AR" i="1">
                        <a:latin typeface="Cambria Math" panose="02040503050406030204" pitchFamily="18" charset="0"/>
                      </a:rPr>
                      <m:t>0</m:t>
                    </m:r>
                    <m:r>
                      <a:rPr lang="es-AR" i="1">
                        <a:latin typeface="Cambria Math" panose="02040503050406030204" pitchFamily="18" charset="0"/>
                      </a:rPr>
                      <m:t>𝑚𝑠</m:t>
                    </m:r>
                  </m:oMath>
                </a14:m>
                <a:r>
                  <a:rPr lang="es-AR" dirty="0" smtClean="0"/>
                  <a:t>. </a:t>
                </a:r>
                <a:endParaRPr lang="es-AR"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1484308" y="910770"/>
                <a:ext cx="10018713" cy="3341916"/>
              </a:xfrm>
              <a:blipFill rotWithShape="0">
                <a:blip r:embed="rId3"/>
                <a:stretch>
                  <a:fillRect l="-1521"/>
                </a:stretch>
              </a:blipFill>
            </p:spPr>
            <p:txBody>
              <a:bodyPr/>
              <a:lstStyle/>
              <a:p>
                <a:r>
                  <a:rPr lang="es-AR">
                    <a:noFill/>
                  </a:rPr>
                  <a:t> </a:t>
                </a:r>
              </a:p>
            </p:txBody>
          </p:sp>
        </mc:Fallback>
      </mc:AlternateContent>
      <p:pic>
        <p:nvPicPr>
          <p:cNvPr id="4" name="Imagen 3"/>
          <p:cNvPicPr>
            <a:picLocks noChangeAspect="1"/>
          </p:cNvPicPr>
          <p:nvPr/>
        </p:nvPicPr>
        <p:blipFill>
          <a:blip r:embed="rId4"/>
          <a:stretch>
            <a:fillRect/>
          </a:stretch>
        </p:blipFill>
        <p:spPr>
          <a:xfrm>
            <a:off x="1484307" y="4252686"/>
            <a:ext cx="9700265" cy="2124772"/>
          </a:xfrm>
          <a:prstGeom prst="rect">
            <a:avLst/>
          </a:prstGeom>
        </p:spPr>
      </p:pic>
    </p:spTree>
    <p:extLst>
      <p:ext uri="{BB962C8B-B14F-4D97-AF65-F5344CB8AC3E}">
        <p14:creationId xmlns:p14="http://schemas.microsoft.com/office/powerpoint/2010/main" val="15729734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93552" y="183239"/>
            <a:ext cx="3901387" cy="1335315"/>
          </a:xfrm>
        </p:spPr>
        <p:txBody>
          <a:bodyPr>
            <a:normAutofit/>
          </a:bodyPr>
          <a:lstStyle/>
          <a:p>
            <a:r>
              <a:rPr lang="es-AR" dirty="0"/>
              <a:t>A</a:t>
            </a:r>
            <a:r>
              <a:rPr lang="es-AR" dirty="0" smtClean="0"/>
              <a:t>nálisis </a:t>
            </a:r>
            <a:r>
              <a:rPr lang="es-AR" dirty="0"/>
              <a:t>por ventanas</a:t>
            </a:r>
          </a:p>
        </p:txBody>
      </p:sp>
      <p:sp>
        <p:nvSpPr>
          <p:cNvPr id="3" name="Marcador de contenido 2"/>
          <p:cNvSpPr>
            <a:spLocks noGrp="1"/>
          </p:cNvSpPr>
          <p:nvPr>
            <p:ph idx="1"/>
          </p:nvPr>
        </p:nvSpPr>
        <p:spPr>
          <a:xfrm>
            <a:off x="1182757" y="1023254"/>
            <a:ext cx="4462669" cy="5682346"/>
          </a:xfrm>
        </p:spPr>
        <p:txBody>
          <a:bodyPr>
            <a:normAutofit/>
          </a:bodyPr>
          <a:lstStyle/>
          <a:p>
            <a:pPr>
              <a:buFont typeface="Arial" panose="020B0604020202020204" pitchFamily="34" charset="0"/>
              <a:buChar char="•"/>
            </a:pPr>
            <a:r>
              <a:rPr lang="es-AR" dirty="0" smtClean="0"/>
              <a:t>1 ventana = 1 matriz </a:t>
            </a:r>
            <a:r>
              <a:rPr lang="es-AR" dirty="0"/>
              <a:t>de </a:t>
            </a:r>
            <a:r>
              <a:rPr lang="es-AR" dirty="0" smtClean="0"/>
              <a:t>features</a:t>
            </a:r>
            <a:br>
              <a:rPr lang="es-AR" dirty="0" smtClean="0"/>
            </a:br>
            <a:endParaRPr lang="es-AR" dirty="0" smtClean="0"/>
          </a:p>
          <a:p>
            <a:pPr>
              <a:buFont typeface="Arial" panose="020B0604020202020204" pitchFamily="34" charset="0"/>
              <a:buChar char="•"/>
            </a:pPr>
            <a:r>
              <a:rPr lang="es-AR" dirty="0" smtClean="0"/>
              <a:t>1 feature = suma spikes </a:t>
            </a:r>
            <a:r>
              <a:rPr lang="es-AR" dirty="0"/>
              <a:t>dentro de cada ventana para cada </a:t>
            </a:r>
            <a:r>
              <a:rPr lang="es-AR" dirty="0" smtClean="0"/>
              <a:t>neurona</a:t>
            </a:r>
            <a:endParaRPr lang="es-AR" dirty="0"/>
          </a:p>
        </p:txBody>
      </p:sp>
      <p:pic>
        <p:nvPicPr>
          <p:cNvPr id="5" name="Imagen 4"/>
          <p:cNvPicPr>
            <a:picLocks noChangeAspect="1"/>
          </p:cNvPicPr>
          <p:nvPr/>
        </p:nvPicPr>
        <p:blipFill>
          <a:blip r:embed="rId3"/>
          <a:stretch>
            <a:fillRect/>
          </a:stretch>
        </p:blipFill>
        <p:spPr>
          <a:xfrm>
            <a:off x="5729599" y="93788"/>
            <a:ext cx="6382889" cy="6674761"/>
          </a:xfrm>
          <a:prstGeom prst="rect">
            <a:avLst/>
          </a:prstGeom>
        </p:spPr>
      </p:pic>
    </p:spTree>
    <p:extLst>
      <p:ext uri="{BB962C8B-B14F-4D97-AF65-F5344CB8AC3E}">
        <p14:creationId xmlns:p14="http://schemas.microsoft.com/office/powerpoint/2010/main" val="10422800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0"/>
            <a:ext cx="10018713" cy="910770"/>
          </a:xfrm>
        </p:spPr>
        <p:txBody>
          <a:bodyPr/>
          <a:lstStyle/>
          <a:p>
            <a:r>
              <a:rPr lang="es-AR" dirty="0"/>
              <a:t>A</a:t>
            </a:r>
            <a:r>
              <a:rPr lang="es-AR" dirty="0" smtClean="0"/>
              <a:t>nálisis </a:t>
            </a:r>
            <a:r>
              <a:rPr lang="es-AR" dirty="0"/>
              <a:t>por ventanas</a:t>
            </a:r>
          </a:p>
        </p:txBody>
      </p:sp>
      <p:sp>
        <p:nvSpPr>
          <p:cNvPr id="3" name="Marcador de contenido 2"/>
          <p:cNvSpPr>
            <a:spLocks noGrp="1"/>
          </p:cNvSpPr>
          <p:nvPr>
            <p:ph idx="1"/>
          </p:nvPr>
        </p:nvSpPr>
        <p:spPr>
          <a:xfrm>
            <a:off x="1484308" y="910770"/>
            <a:ext cx="10018713" cy="598716"/>
          </a:xfrm>
        </p:spPr>
        <p:txBody>
          <a:bodyPr>
            <a:normAutofit/>
          </a:bodyPr>
          <a:lstStyle/>
          <a:p>
            <a:r>
              <a:rPr lang="es-AR" dirty="0" smtClean="0"/>
              <a:t>Para cada ventana se entrena un clasificador, y se mide la performance.</a:t>
            </a:r>
            <a:endParaRPr lang="es-AR" dirty="0"/>
          </a:p>
        </p:txBody>
      </p:sp>
      <p:pic>
        <p:nvPicPr>
          <p:cNvPr id="6" name="Imagen 5"/>
          <p:cNvPicPr>
            <a:picLocks noChangeAspect="1"/>
          </p:cNvPicPr>
          <p:nvPr/>
        </p:nvPicPr>
        <p:blipFill>
          <a:blip r:embed="rId3"/>
          <a:stretch>
            <a:fillRect/>
          </a:stretch>
        </p:blipFill>
        <p:spPr>
          <a:xfrm>
            <a:off x="2002971" y="1509486"/>
            <a:ext cx="8872079" cy="4715612"/>
          </a:xfrm>
          <a:prstGeom prst="rect">
            <a:avLst/>
          </a:prstGeom>
        </p:spPr>
      </p:pic>
    </p:spTree>
    <p:extLst>
      <p:ext uri="{BB962C8B-B14F-4D97-AF65-F5344CB8AC3E}">
        <p14:creationId xmlns:p14="http://schemas.microsoft.com/office/powerpoint/2010/main" val="23028331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111352"/>
            <a:ext cx="10018713" cy="1752599"/>
          </a:xfrm>
        </p:spPr>
        <p:txBody>
          <a:bodyPr/>
          <a:lstStyle/>
          <a:p>
            <a:r>
              <a:rPr lang="es-AR" dirty="0" smtClean="0"/>
              <a:t>Objetivos (panorama mas claro)</a:t>
            </a:r>
            <a:endParaRPr lang="es-AR" dirty="0"/>
          </a:p>
        </p:txBody>
      </p:sp>
      <p:sp>
        <p:nvSpPr>
          <p:cNvPr id="3" name="Marcador de contenido 2"/>
          <p:cNvSpPr>
            <a:spLocks noGrp="1"/>
          </p:cNvSpPr>
          <p:nvPr>
            <p:ph idx="1"/>
          </p:nvPr>
        </p:nvSpPr>
        <p:spPr>
          <a:xfrm>
            <a:off x="1484309" y="1520687"/>
            <a:ext cx="10018713" cy="5039139"/>
          </a:xfrm>
        </p:spPr>
        <p:txBody>
          <a:bodyPr>
            <a:normAutofit/>
          </a:bodyPr>
          <a:lstStyle/>
          <a:p>
            <a:pPr>
              <a:lnSpc>
                <a:spcPct val="150000"/>
              </a:lnSpc>
              <a:buFont typeface="Wingdings" panose="05000000000000000000" pitchFamily="2" charset="2"/>
              <a:buChar char="o"/>
            </a:pPr>
            <a:r>
              <a:rPr lang="es-AR" dirty="0"/>
              <a:t>E</a:t>
            </a:r>
            <a:r>
              <a:rPr lang="es-AR" dirty="0" smtClean="0"/>
              <a:t>studiar </a:t>
            </a:r>
            <a:r>
              <a:rPr lang="es-AR" dirty="0"/>
              <a:t>cuánta información </a:t>
            </a:r>
            <a:r>
              <a:rPr lang="es-AR" dirty="0" smtClean="0"/>
              <a:t>se puede obtener de los spikes.</a:t>
            </a:r>
          </a:p>
          <a:p>
            <a:pPr>
              <a:lnSpc>
                <a:spcPct val="150000"/>
              </a:lnSpc>
              <a:buFont typeface="Wingdings" panose="05000000000000000000" pitchFamily="2" charset="2"/>
              <a:buChar char=""/>
            </a:pPr>
            <a:r>
              <a:rPr lang="es-AR" dirty="0" smtClean="0"/>
              <a:t>Comparar el </a:t>
            </a:r>
            <a:r>
              <a:rPr lang="es-AR" dirty="0"/>
              <a:t>rendimiento </a:t>
            </a:r>
            <a:r>
              <a:rPr lang="es-AR" dirty="0" smtClean="0"/>
              <a:t>de los métodos de clasificación.</a:t>
            </a:r>
          </a:p>
          <a:p>
            <a:pPr>
              <a:lnSpc>
                <a:spcPct val="150000"/>
              </a:lnSpc>
              <a:buFont typeface="Wingdings" panose="05000000000000000000" pitchFamily="2" charset="2"/>
              <a:buChar char=""/>
            </a:pPr>
            <a:r>
              <a:rPr lang="es-AR" dirty="0" smtClean="0"/>
              <a:t>Determinar la cantidad de neuronas necesarias para una buena clasificación.</a:t>
            </a:r>
          </a:p>
          <a:p>
            <a:pPr>
              <a:lnSpc>
                <a:spcPct val="150000"/>
              </a:lnSpc>
              <a:buFont typeface="Wingdings" panose="05000000000000000000" pitchFamily="2" charset="2"/>
              <a:buChar char=""/>
            </a:pPr>
            <a:r>
              <a:rPr lang="es-AR" dirty="0" smtClean="0"/>
              <a:t>Determinar que ventana de tiempo permite/mejora la clasificación.</a:t>
            </a:r>
          </a:p>
          <a:p>
            <a:pPr>
              <a:lnSpc>
                <a:spcPct val="150000"/>
              </a:lnSpc>
              <a:buFont typeface="Wingdings" panose="05000000000000000000" pitchFamily="2" charset="2"/>
              <a:buChar char=""/>
            </a:pPr>
            <a:r>
              <a:rPr lang="es-AR" dirty="0" smtClean="0"/>
              <a:t>Intentar predecir el comportamiento del animal antes de la ejecución de la respuesta motora.</a:t>
            </a:r>
            <a:endParaRPr lang="es-AR" dirty="0"/>
          </a:p>
        </p:txBody>
      </p:sp>
    </p:spTree>
    <p:extLst>
      <p:ext uri="{BB962C8B-B14F-4D97-AF65-F5344CB8AC3E}">
        <p14:creationId xmlns:p14="http://schemas.microsoft.com/office/powerpoint/2010/main" val="13218913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0"/>
            <a:ext cx="10018713" cy="910770"/>
          </a:xfrm>
        </p:spPr>
        <p:txBody>
          <a:bodyPr/>
          <a:lstStyle/>
          <a:p>
            <a:r>
              <a:rPr lang="es-AR" dirty="0" smtClean="0"/>
              <a:t>Variabilidad</a:t>
            </a:r>
            <a:endParaRPr lang="es-AR" dirty="0"/>
          </a:p>
        </p:txBody>
      </p:sp>
      <p:sp>
        <p:nvSpPr>
          <p:cNvPr id="3" name="Marcador de contenido 2"/>
          <p:cNvSpPr>
            <a:spLocks noGrp="1"/>
          </p:cNvSpPr>
          <p:nvPr>
            <p:ph idx="1"/>
          </p:nvPr>
        </p:nvSpPr>
        <p:spPr>
          <a:xfrm>
            <a:off x="1484308" y="910771"/>
            <a:ext cx="10018713" cy="5718630"/>
          </a:xfrm>
        </p:spPr>
        <p:txBody>
          <a:bodyPr>
            <a:normAutofit/>
          </a:bodyPr>
          <a:lstStyle/>
          <a:p>
            <a:pPr>
              <a:lnSpc>
                <a:spcPct val="150000"/>
              </a:lnSpc>
            </a:pPr>
            <a:r>
              <a:rPr lang="es-AR" dirty="0" smtClean="0"/>
              <a:t>Re-muestreo =&gt; </a:t>
            </a:r>
            <a:r>
              <a:rPr lang="es-AR" dirty="0" err="1" smtClean="0"/>
              <a:t>Bootstrapping</a:t>
            </a:r>
            <a:r>
              <a:rPr lang="es-AR" dirty="0" smtClean="0"/>
              <a:t> =&gt; muestras aleatorias con reemplazo.</a:t>
            </a:r>
          </a:p>
          <a:p>
            <a:pPr>
              <a:lnSpc>
                <a:spcPct val="150000"/>
              </a:lnSpc>
            </a:pPr>
            <a:r>
              <a:rPr lang="es-AR" dirty="0" smtClean="0"/>
              <a:t>Mismo esquema repitiendo selección y clasificación 500 veces para cada ventana.</a:t>
            </a:r>
          </a:p>
          <a:p>
            <a:pPr>
              <a:lnSpc>
                <a:spcPct val="150000"/>
              </a:lnSpc>
            </a:pPr>
            <a:r>
              <a:rPr lang="es-AR" dirty="0" smtClean="0"/>
              <a:t>Por ventana: media ± B.S.E.M.</a:t>
            </a:r>
          </a:p>
          <a:p>
            <a:pPr>
              <a:lnSpc>
                <a:spcPct val="150000"/>
              </a:lnSpc>
            </a:pPr>
            <a:r>
              <a:rPr lang="es-AR" dirty="0" smtClean="0"/>
              <a:t>Grafico: </a:t>
            </a:r>
          </a:p>
          <a:p>
            <a:pPr lvl="1">
              <a:lnSpc>
                <a:spcPct val="150000"/>
              </a:lnSpc>
            </a:pPr>
            <a:r>
              <a:rPr lang="es-AR" dirty="0" smtClean="0"/>
              <a:t>media con línea roja </a:t>
            </a:r>
          </a:p>
          <a:p>
            <a:pPr lvl="1">
              <a:lnSpc>
                <a:spcPct val="150000"/>
              </a:lnSpc>
            </a:pPr>
            <a:r>
              <a:rPr lang="es-AR" dirty="0" smtClean="0"/>
              <a:t>B.S.E.M. sombreado</a:t>
            </a:r>
          </a:p>
          <a:p>
            <a:pPr>
              <a:lnSpc>
                <a:spcPct val="150000"/>
              </a:lnSpc>
            </a:pPr>
            <a:r>
              <a:rPr lang="es-AR" dirty="0" smtClean="0"/>
              <a:t>Comparación de los 4 métodos de clasificación.</a:t>
            </a:r>
            <a:endParaRPr lang="es-AR" dirty="0"/>
          </a:p>
        </p:txBody>
      </p:sp>
    </p:spTree>
    <p:extLst>
      <p:ext uri="{BB962C8B-B14F-4D97-AF65-F5344CB8AC3E}">
        <p14:creationId xmlns:p14="http://schemas.microsoft.com/office/powerpoint/2010/main" val="23339571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0"/>
            <a:ext cx="10018713" cy="910770"/>
          </a:xfrm>
        </p:spPr>
        <p:txBody>
          <a:bodyPr/>
          <a:lstStyle/>
          <a:p>
            <a:r>
              <a:rPr lang="es-AR" dirty="0" smtClean="0"/>
              <a:t>Variabilidad (VTA)</a:t>
            </a:r>
            <a:endParaRPr lang="es-AR" dirty="0"/>
          </a:p>
        </p:txBody>
      </p:sp>
      <p:pic>
        <p:nvPicPr>
          <p:cNvPr id="5" name="Imagen 4"/>
          <p:cNvPicPr>
            <a:picLocks noChangeAspect="1"/>
          </p:cNvPicPr>
          <p:nvPr/>
        </p:nvPicPr>
        <p:blipFill>
          <a:blip r:embed="rId3"/>
          <a:stretch>
            <a:fillRect/>
          </a:stretch>
        </p:blipFill>
        <p:spPr>
          <a:xfrm>
            <a:off x="2497927" y="910770"/>
            <a:ext cx="7991475" cy="5686425"/>
          </a:xfrm>
          <a:prstGeom prst="rect">
            <a:avLst/>
          </a:prstGeom>
        </p:spPr>
      </p:pic>
    </p:spTree>
    <p:extLst>
      <p:ext uri="{BB962C8B-B14F-4D97-AF65-F5344CB8AC3E}">
        <p14:creationId xmlns:p14="http://schemas.microsoft.com/office/powerpoint/2010/main" val="27270247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0"/>
            <a:ext cx="10018713" cy="910770"/>
          </a:xfrm>
        </p:spPr>
        <p:txBody>
          <a:bodyPr/>
          <a:lstStyle/>
          <a:p>
            <a:r>
              <a:rPr lang="es-AR" dirty="0" smtClean="0"/>
              <a:t>Variabilidad (VTA)</a:t>
            </a:r>
            <a:endParaRPr lang="es-AR" dirty="0"/>
          </a:p>
        </p:txBody>
      </p:sp>
      <p:pic>
        <p:nvPicPr>
          <p:cNvPr id="3" name="Imagen 2"/>
          <p:cNvPicPr>
            <a:picLocks noChangeAspect="1"/>
          </p:cNvPicPr>
          <p:nvPr/>
        </p:nvPicPr>
        <p:blipFill>
          <a:blip r:embed="rId3"/>
          <a:stretch>
            <a:fillRect/>
          </a:stretch>
        </p:blipFill>
        <p:spPr>
          <a:xfrm>
            <a:off x="2134261" y="910770"/>
            <a:ext cx="8718807" cy="5461001"/>
          </a:xfrm>
          <a:prstGeom prst="rect">
            <a:avLst/>
          </a:prstGeom>
        </p:spPr>
      </p:pic>
    </p:spTree>
    <p:extLst>
      <p:ext uri="{BB962C8B-B14F-4D97-AF65-F5344CB8AC3E}">
        <p14:creationId xmlns:p14="http://schemas.microsoft.com/office/powerpoint/2010/main" val="7160968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0"/>
            <a:ext cx="10018713" cy="910770"/>
          </a:xfrm>
        </p:spPr>
        <p:txBody>
          <a:bodyPr/>
          <a:lstStyle/>
          <a:p>
            <a:r>
              <a:rPr lang="es-AR" dirty="0" smtClean="0"/>
              <a:t>Variabilidad (VTA)</a:t>
            </a:r>
            <a:endParaRPr lang="es-AR" dirty="0"/>
          </a:p>
        </p:txBody>
      </p:sp>
      <p:pic>
        <p:nvPicPr>
          <p:cNvPr id="3" name="Imagen 2"/>
          <p:cNvPicPr>
            <a:picLocks noChangeAspect="1"/>
          </p:cNvPicPr>
          <p:nvPr/>
        </p:nvPicPr>
        <p:blipFill>
          <a:blip r:embed="rId3"/>
          <a:stretch>
            <a:fillRect/>
          </a:stretch>
        </p:blipFill>
        <p:spPr>
          <a:xfrm>
            <a:off x="2445540" y="910770"/>
            <a:ext cx="8096250" cy="5619750"/>
          </a:xfrm>
          <a:prstGeom prst="rect">
            <a:avLst/>
          </a:prstGeom>
        </p:spPr>
      </p:pic>
    </p:spTree>
    <p:extLst>
      <p:ext uri="{BB962C8B-B14F-4D97-AF65-F5344CB8AC3E}">
        <p14:creationId xmlns:p14="http://schemas.microsoft.com/office/powerpoint/2010/main" val="41828176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0"/>
            <a:ext cx="10018713" cy="910770"/>
          </a:xfrm>
        </p:spPr>
        <p:txBody>
          <a:bodyPr/>
          <a:lstStyle/>
          <a:p>
            <a:r>
              <a:rPr lang="es-AR" dirty="0" smtClean="0"/>
              <a:t>Variabilidad (PFC)</a:t>
            </a:r>
            <a:endParaRPr lang="es-AR" dirty="0"/>
          </a:p>
        </p:txBody>
      </p:sp>
      <p:pic>
        <p:nvPicPr>
          <p:cNvPr id="3" name="Imagen 2"/>
          <p:cNvPicPr>
            <a:picLocks noChangeAspect="1"/>
          </p:cNvPicPr>
          <p:nvPr/>
        </p:nvPicPr>
        <p:blipFill>
          <a:blip r:embed="rId3"/>
          <a:stretch>
            <a:fillRect/>
          </a:stretch>
        </p:blipFill>
        <p:spPr>
          <a:xfrm>
            <a:off x="2545552" y="910770"/>
            <a:ext cx="7896225" cy="5686425"/>
          </a:xfrm>
          <a:prstGeom prst="rect">
            <a:avLst/>
          </a:prstGeom>
        </p:spPr>
      </p:pic>
    </p:spTree>
    <p:extLst>
      <p:ext uri="{BB962C8B-B14F-4D97-AF65-F5344CB8AC3E}">
        <p14:creationId xmlns:p14="http://schemas.microsoft.com/office/powerpoint/2010/main" val="19616778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0"/>
            <a:ext cx="10018713" cy="910770"/>
          </a:xfrm>
        </p:spPr>
        <p:txBody>
          <a:bodyPr/>
          <a:lstStyle/>
          <a:p>
            <a:r>
              <a:rPr lang="es-AR" dirty="0" smtClean="0"/>
              <a:t>Variabilidad (PFC)</a:t>
            </a:r>
            <a:endParaRPr lang="es-AR" dirty="0"/>
          </a:p>
        </p:txBody>
      </p:sp>
      <p:pic>
        <p:nvPicPr>
          <p:cNvPr id="3" name="Imagen 2"/>
          <p:cNvPicPr>
            <a:picLocks noChangeAspect="1"/>
          </p:cNvPicPr>
          <p:nvPr/>
        </p:nvPicPr>
        <p:blipFill>
          <a:blip r:embed="rId3"/>
          <a:stretch>
            <a:fillRect/>
          </a:stretch>
        </p:blipFill>
        <p:spPr>
          <a:xfrm>
            <a:off x="2050474" y="910770"/>
            <a:ext cx="8886382" cy="5415643"/>
          </a:xfrm>
          <a:prstGeom prst="rect">
            <a:avLst/>
          </a:prstGeom>
        </p:spPr>
      </p:pic>
    </p:spTree>
    <p:extLst>
      <p:ext uri="{BB962C8B-B14F-4D97-AF65-F5344CB8AC3E}">
        <p14:creationId xmlns:p14="http://schemas.microsoft.com/office/powerpoint/2010/main" val="258568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0"/>
            <a:ext cx="10018713" cy="1752599"/>
          </a:xfrm>
        </p:spPr>
        <p:txBody>
          <a:bodyPr/>
          <a:lstStyle/>
          <a:p>
            <a:r>
              <a:rPr lang="es-AR" dirty="0" smtClean="0"/>
              <a:t>Obtención de los datos (Experimento previo)</a:t>
            </a:r>
            <a:endParaRPr lang="es-AR" dirty="0"/>
          </a:p>
        </p:txBody>
      </p:sp>
      <p:sp>
        <p:nvSpPr>
          <p:cNvPr id="4" name="Marcador de contenido 2"/>
          <p:cNvSpPr>
            <a:spLocks noGrp="1"/>
          </p:cNvSpPr>
          <p:nvPr>
            <p:ph idx="1"/>
          </p:nvPr>
        </p:nvSpPr>
        <p:spPr>
          <a:xfrm>
            <a:off x="1484309" y="1752599"/>
            <a:ext cx="10018713" cy="4727714"/>
          </a:xfrm>
        </p:spPr>
        <p:txBody>
          <a:bodyPr>
            <a:normAutofit fontScale="92500" lnSpcReduction="10000"/>
          </a:bodyPr>
          <a:lstStyle/>
          <a:p>
            <a:r>
              <a:rPr lang="es-AR" sz="2600" dirty="0" smtClean="0"/>
              <a:t>Potenciales de acción neuronales obtenidos de 4 ratas </a:t>
            </a:r>
            <a:br>
              <a:rPr lang="es-AR" sz="2600" dirty="0" smtClean="0"/>
            </a:br>
            <a:endParaRPr lang="es-AR" sz="2600" dirty="0" smtClean="0"/>
          </a:p>
          <a:p>
            <a:r>
              <a:rPr lang="es-AR" sz="2600" dirty="0" smtClean="0"/>
              <a:t>Entrenadas hasta 80% de performance; Paradigma GO/NOGO</a:t>
            </a:r>
            <a:br>
              <a:rPr lang="es-AR" sz="2600" dirty="0" smtClean="0"/>
            </a:br>
            <a:endParaRPr lang="es-AR" sz="2600" dirty="0" smtClean="0"/>
          </a:p>
          <a:p>
            <a:r>
              <a:rPr lang="es-AR" sz="2600" dirty="0" smtClean="0"/>
              <a:t>30 sesiones; trials variables entre 64 y 725 para casa sesión</a:t>
            </a:r>
            <a:br>
              <a:rPr lang="es-AR" sz="2600" dirty="0" smtClean="0"/>
            </a:br>
            <a:endParaRPr lang="es-AR" sz="2600" dirty="0" smtClean="0"/>
          </a:p>
          <a:p>
            <a:r>
              <a:rPr lang="es-AR" sz="2600" dirty="0" smtClean="0"/>
              <a:t>Trials divididos según tipo: GOc, GOi, NOGOc, NOGOi</a:t>
            </a:r>
            <a:br>
              <a:rPr lang="es-AR" sz="2600" dirty="0" smtClean="0"/>
            </a:br>
            <a:endParaRPr lang="es-AR" sz="2600" dirty="0" smtClean="0"/>
          </a:p>
          <a:p>
            <a:r>
              <a:rPr lang="es-AR" sz="2600" dirty="0" smtClean="0"/>
              <a:t>VTA: -4000ms a +4000ms; PFC: -4000ms a +3000ms</a:t>
            </a:r>
            <a:br>
              <a:rPr lang="es-AR" sz="2600" dirty="0" smtClean="0"/>
            </a:br>
            <a:endParaRPr lang="es-AR" sz="2600" dirty="0" smtClean="0"/>
          </a:p>
          <a:p>
            <a:r>
              <a:rPr lang="es-AR" sz="2600" dirty="0" err="1" smtClean="0"/>
              <a:t>Spike</a:t>
            </a:r>
            <a:r>
              <a:rPr lang="es-AR" sz="2600" dirty="0" smtClean="0"/>
              <a:t> </a:t>
            </a:r>
            <a:r>
              <a:rPr lang="es-AR" sz="2600" dirty="0" err="1" smtClean="0"/>
              <a:t>sorting</a:t>
            </a:r>
            <a:r>
              <a:rPr lang="es-AR" sz="2600" dirty="0" smtClean="0"/>
              <a:t> =&gt; 153 neuronas VTA y 95 </a:t>
            </a:r>
            <a:r>
              <a:rPr lang="es-AR" sz="2600" dirty="0" smtClean="0"/>
              <a:t>PFC (link a la foto del programa)</a:t>
            </a:r>
            <a:endParaRPr lang="es-AR" sz="2600" dirty="0" smtClean="0"/>
          </a:p>
        </p:txBody>
      </p:sp>
    </p:spTree>
    <p:extLst>
      <p:ext uri="{BB962C8B-B14F-4D97-AF65-F5344CB8AC3E}">
        <p14:creationId xmlns:p14="http://schemas.microsoft.com/office/powerpoint/2010/main" val="20083359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0"/>
            <a:ext cx="10018713" cy="910770"/>
          </a:xfrm>
        </p:spPr>
        <p:txBody>
          <a:bodyPr/>
          <a:lstStyle/>
          <a:p>
            <a:r>
              <a:rPr lang="es-AR" dirty="0" smtClean="0"/>
              <a:t>Variabilidad (PFC)</a:t>
            </a:r>
            <a:endParaRPr lang="es-AR" dirty="0"/>
          </a:p>
        </p:txBody>
      </p:sp>
      <p:pic>
        <p:nvPicPr>
          <p:cNvPr id="4" name="Imagen 3"/>
          <p:cNvPicPr>
            <a:picLocks noChangeAspect="1"/>
          </p:cNvPicPr>
          <p:nvPr/>
        </p:nvPicPr>
        <p:blipFill>
          <a:blip r:embed="rId3"/>
          <a:stretch>
            <a:fillRect/>
          </a:stretch>
        </p:blipFill>
        <p:spPr>
          <a:xfrm>
            <a:off x="1920457" y="1230085"/>
            <a:ext cx="9146416" cy="4474030"/>
          </a:xfrm>
          <a:prstGeom prst="rect">
            <a:avLst/>
          </a:prstGeom>
        </p:spPr>
      </p:pic>
    </p:spTree>
    <p:extLst>
      <p:ext uri="{BB962C8B-B14F-4D97-AF65-F5344CB8AC3E}">
        <p14:creationId xmlns:p14="http://schemas.microsoft.com/office/powerpoint/2010/main" val="31311729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0"/>
            <a:ext cx="10018713" cy="910770"/>
          </a:xfrm>
        </p:spPr>
        <p:txBody>
          <a:bodyPr/>
          <a:lstStyle/>
          <a:p>
            <a:r>
              <a:rPr lang="es-AR" dirty="0" smtClean="0"/>
              <a:t>Variabilidad (PFC)</a:t>
            </a:r>
            <a:endParaRPr lang="es-AR" dirty="0"/>
          </a:p>
        </p:txBody>
      </p:sp>
      <p:pic>
        <p:nvPicPr>
          <p:cNvPr id="3" name="Imagen 2"/>
          <p:cNvPicPr>
            <a:picLocks noChangeAspect="1"/>
          </p:cNvPicPr>
          <p:nvPr/>
        </p:nvPicPr>
        <p:blipFill>
          <a:blip r:embed="rId3"/>
          <a:stretch>
            <a:fillRect/>
          </a:stretch>
        </p:blipFill>
        <p:spPr>
          <a:xfrm>
            <a:off x="2057056" y="910770"/>
            <a:ext cx="8873218" cy="5334621"/>
          </a:xfrm>
          <a:prstGeom prst="rect">
            <a:avLst/>
          </a:prstGeom>
        </p:spPr>
      </p:pic>
    </p:spTree>
    <p:extLst>
      <p:ext uri="{BB962C8B-B14F-4D97-AF65-F5344CB8AC3E}">
        <p14:creationId xmlns:p14="http://schemas.microsoft.com/office/powerpoint/2010/main" val="40590411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0"/>
            <a:ext cx="10018713" cy="910770"/>
          </a:xfrm>
        </p:spPr>
        <p:txBody>
          <a:bodyPr/>
          <a:lstStyle/>
          <a:p>
            <a:r>
              <a:rPr lang="es-AR" dirty="0" smtClean="0"/>
              <a:t>Variabilidad (conclusiones)</a:t>
            </a:r>
            <a:endParaRPr lang="es-AR" dirty="0"/>
          </a:p>
        </p:txBody>
      </p:sp>
      <p:sp>
        <p:nvSpPr>
          <p:cNvPr id="5" name="Marcador de contenido 2"/>
          <p:cNvSpPr>
            <a:spLocks noGrp="1"/>
          </p:cNvSpPr>
          <p:nvPr>
            <p:ph idx="1"/>
          </p:nvPr>
        </p:nvSpPr>
        <p:spPr>
          <a:xfrm>
            <a:off x="1484308" y="1636483"/>
            <a:ext cx="10018713" cy="3937003"/>
          </a:xfrm>
        </p:spPr>
        <p:txBody>
          <a:bodyPr>
            <a:normAutofit/>
          </a:bodyPr>
          <a:lstStyle/>
          <a:p>
            <a:r>
              <a:rPr lang="es-AR" sz="2600" dirty="0" smtClean="0"/>
              <a:t>Se demuestra que hay información en las 2 áreas del cerebro</a:t>
            </a:r>
          </a:p>
          <a:p>
            <a:endParaRPr lang="es-AR" sz="2600" dirty="0" smtClean="0"/>
          </a:p>
          <a:p>
            <a:r>
              <a:rPr lang="es-AR" sz="2600" dirty="0" smtClean="0"/>
              <a:t>Un clasificador puede aprender comportamiento</a:t>
            </a:r>
          </a:p>
          <a:p>
            <a:endParaRPr lang="es-AR" sz="2600" dirty="0" smtClean="0"/>
          </a:p>
          <a:p>
            <a:r>
              <a:rPr lang="es-AR" sz="2600" dirty="0" err="1" smtClean="0"/>
              <a:t>Random</a:t>
            </a:r>
            <a:r>
              <a:rPr lang="es-AR" sz="2600" dirty="0" smtClean="0"/>
              <a:t> </a:t>
            </a:r>
            <a:r>
              <a:rPr lang="es-AR" sz="2600" dirty="0" err="1" smtClean="0"/>
              <a:t>Forest</a:t>
            </a:r>
            <a:r>
              <a:rPr lang="es-AR" sz="2600" dirty="0" smtClean="0"/>
              <a:t> y SVM: mejores métodos para estos datos</a:t>
            </a:r>
            <a:endParaRPr lang="es-AR" sz="2600" dirty="0"/>
          </a:p>
        </p:txBody>
      </p:sp>
    </p:spTree>
    <p:extLst>
      <p:ext uri="{BB962C8B-B14F-4D97-AF65-F5344CB8AC3E}">
        <p14:creationId xmlns:p14="http://schemas.microsoft.com/office/powerpoint/2010/main" val="1378398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111352"/>
            <a:ext cx="10018713" cy="1752599"/>
          </a:xfrm>
        </p:spPr>
        <p:txBody>
          <a:bodyPr/>
          <a:lstStyle/>
          <a:p>
            <a:r>
              <a:rPr lang="es-AR" dirty="0" smtClean="0"/>
              <a:t>Objetivos</a:t>
            </a:r>
            <a:endParaRPr lang="es-AR" dirty="0"/>
          </a:p>
        </p:txBody>
      </p:sp>
      <p:sp>
        <p:nvSpPr>
          <p:cNvPr id="3" name="Marcador de contenido 2"/>
          <p:cNvSpPr>
            <a:spLocks noGrp="1"/>
          </p:cNvSpPr>
          <p:nvPr>
            <p:ph idx="1"/>
          </p:nvPr>
        </p:nvSpPr>
        <p:spPr>
          <a:xfrm>
            <a:off x="1484309" y="1649894"/>
            <a:ext cx="10018713" cy="4750904"/>
          </a:xfrm>
        </p:spPr>
        <p:txBody>
          <a:bodyPr>
            <a:normAutofit/>
          </a:bodyPr>
          <a:lstStyle/>
          <a:p>
            <a:pPr>
              <a:lnSpc>
                <a:spcPct val="150000"/>
              </a:lnSpc>
              <a:buFont typeface="Wingdings" panose="05000000000000000000" pitchFamily="2" charset="2"/>
              <a:buChar char="þ"/>
            </a:pPr>
            <a:r>
              <a:rPr lang="es-AR" dirty="0"/>
              <a:t>E</a:t>
            </a:r>
            <a:r>
              <a:rPr lang="es-AR" dirty="0" smtClean="0"/>
              <a:t>studiar </a:t>
            </a:r>
            <a:r>
              <a:rPr lang="es-AR" dirty="0"/>
              <a:t>cuánta información </a:t>
            </a:r>
            <a:r>
              <a:rPr lang="es-AR" dirty="0" smtClean="0"/>
              <a:t>se puede obtener de los spikes.</a:t>
            </a:r>
          </a:p>
          <a:p>
            <a:pPr>
              <a:lnSpc>
                <a:spcPct val="150000"/>
              </a:lnSpc>
              <a:buFont typeface="Wingdings" panose="05000000000000000000" pitchFamily="2" charset="2"/>
              <a:buChar char="þ"/>
            </a:pPr>
            <a:r>
              <a:rPr lang="es-AR" dirty="0" smtClean="0"/>
              <a:t>Comparar el </a:t>
            </a:r>
            <a:r>
              <a:rPr lang="es-AR" dirty="0"/>
              <a:t>rendimiento </a:t>
            </a:r>
            <a:r>
              <a:rPr lang="es-AR" dirty="0" smtClean="0"/>
              <a:t>de los métodos de clasificación.</a:t>
            </a:r>
          </a:p>
          <a:p>
            <a:pPr>
              <a:lnSpc>
                <a:spcPct val="150000"/>
              </a:lnSpc>
              <a:buFont typeface="Wingdings" panose="05000000000000000000" pitchFamily="2" charset="2"/>
              <a:buChar char=""/>
            </a:pPr>
            <a:r>
              <a:rPr lang="es-AR" dirty="0" smtClean="0"/>
              <a:t>Determinar la cantidad de neuronas necesarias para una buena clasificación.</a:t>
            </a:r>
          </a:p>
          <a:p>
            <a:pPr>
              <a:lnSpc>
                <a:spcPct val="150000"/>
              </a:lnSpc>
              <a:buFont typeface="Wingdings" panose="05000000000000000000" pitchFamily="2" charset="2"/>
              <a:buChar char=""/>
            </a:pPr>
            <a:r>
              <a:rPr lang="es-AR" dirty="0" smtClean="0"/>
              <a:t>Determinar que ventana de tiempo permite/mejora la clasificación.</a:t>
            </a:r>
          </a:p>
          <a:p>
            <a:pPr>
              <a:lnSpc>
                <a:spcPct val="150000"/>
              </a:lnSpc>
              <a:buFont typeface="Wingdings" panose="05000000000000000000" pitchFamily="2" charset="2"/>
              <a:buChar char=""/>
            </a:pPr>
            <a:r>
              <a:rPr lang="es-AR" dirty="0" smtClean="0"/>
              <a:t>Intentar predecir el comportamiento del animal antes de la ejecución de la respuesta motora.</a:t>
            </a:r>
            <a:endParaRPr lang="es-AR" dirty="0"/>
          </a:p>
        </p:txBody>
      </p:sp>
    </p:spTree>
    <p:extLst>
      <p:ext uri="{BB962C8B-B14F-4D97-AF65-F5344CB8AC3E}">
        <p14:creationId xmlns:p14="http://schemas.microsoft.com/office/powerpoint/2010/main" val="9176802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smtClean="0"/>
              <a:t>Dependencia con el tamaño de la población</a:t>
            </a:r>
            <a:endParaRPr lang="es-AR" sz="3600" dirty="0"/>
          </a:p>
        </p:txBody>
      </p:sp>
      <p:sp>
        <p:nvSpPr>
          <p:cNvPr id="5" name="Marcador de contenido 2"/>
          <p:cNvSpPr>
            <a:spLocks noGrp="1"/>
          </p:cNvSpPr>
          <p:nvPr>
            <p:ph idx="1"/>
          </p:nvPr>
        </p:nvSpPr>
        <p:spPr>
          <a:xfrm>
            <a:off x="1484309" y="1762855"/>
            <a:ext cx="10018713" cy="4426858"/>
          </a:xfrm>
        </p:spPr>
        <p:txBody>
          <a:bodyPr>
            <a:noAutofit/>
          </a:bodyPr>
          <a:lstStyle/>
          <a:p>
            <a:r>
              <a:rPr lang="es-AR" sz="2800" dirty="0" smtClean="0"/>
              <a:t>¿Cuántas neuronas son necesarias para clasificar?</a:t>
            </a:r>
          </a:p>
          <a:p>
            <a:r>
              <a:rPr lang="es-AR" sz="2800" dirty="0">
                <a:solidFill>
                  <a:srgbClr val="0070C0"/>
                </a:solidFill>
              </a:rPr>
              <a:t>&lt;</a:t>
            </a:r>
            <a:r>
              <a:rPr lang="es-AR" sz="2800" dirty="0" smtClean="0"/>
              <a:t>cantidad electrodos </a:t>
            </a:r>
            <a:r>
              <a:rPr lang="es-AR" sz="2800" dirty="0" smtClean="0">
                <a:solidFill>
                  <a:srgbClr val="FF0000"/>
                </a:solidFill>
              </a:rPr>
              <a:t>=&gt;</a:t>
            </a:r>
            <a:r>
              <a:rPr lang="es-AR" sz="2800" dirty="0" smtClean="0"/>
              <a:t> </a:t>
            </a:r>
            <a:r>
              <a:rPr lang="es-AR" sz="2800" dirty="0">
                <a:solidFill>
                  <a:srgbClr val="0070C0"/>
                </a:solidFill>
              </a:rPr>
              <a:t>&lt;</a:t>
            </a:r>
            <a:r>
              <a:rPr lang="es-AR" sz="2800" dirty="0" smtClean="0"/>
              <a:t>procesamiento, </a:t>
            </a:r>
            <a:r>
              <a:rPr lang="es-AR" sz="2800" dirty="0" smtClean="0">
                <a:solidFill>
                  <a:srgbClr val="0070C0"/>
                </a:solidFill>
              </a:rPr>
              <a:t>&lt;</a:t>
            </a:r>
            <a:r>
              <a:rPr lang="es-AR" sz="2800" dirty="0" smtClean="0"/>
              <a:t>consumo y </a:t>
            </a:r>
            <a:r>
              <a:rPr lang="es-AR" sz="2800" dirty="0" smtClean="0">
                <a:solidFill>
                  <a:srgbClr val="0070C0"/>
                </a:solidFill>
              </a:rPr>
              <a:t>&lt;</a:t>
            </a:r>
            <a:r>
              <a:rPr lang="es-AR" sz="2800" dirty="0" smtClean="0"/>
              <a:t>rechazo</a:t>
            </a:r>
          </a:p>
          <a:p>
            <a:r>
              <a:rPr lang="es-AR" sz="2800" dirty="0" smtClean="0"/>
              <a:t>6 subconjuntos:</a:t>
            </a:r>
            <a:endParaRPr lang="es-AR" sz="2800" dirty="0"/>
          </a:p>
          <a:p>
            <a:pPr lvl="1"/>
            <a:r>
              <a:rPr lang="es-AR" sz="2400" dirty="0" smtClean="0"/>
              <a:t>100% (153 neuronas)</a:t>
            </a:r>
          </a:p>
          <a:p>
            <a:pPr lvl="1"/>
            <a:r>
              <a:rPr lang="es-AR" sz="2400" dirty="0" smtClean="0"/>
              <a:t>75% (115 neuronas)</a:t>
            </a:r>
          </a:p>
          <a:p>
            <a:pPr lvl="1"/>
            <a:r>
              <a:rPr lang="es-AR" sz="2400" dirty="0" smtClean="0"/>
              <a:t>50% (77 neuronas)</a:t>
            </a:r>
          </a:p>
          <a:p>
            <a:pPr lvl="1"/>
            <a:r>
              <a:rPr lang="es-AR" sz="2400" dirty="0"/>
              <a:t>2</a:t>
            </a:r>
            <a:r>
              <a:rPr lang="es-AR" sz="2400" dirty="0" smtClean="0"/>
              <a:t>5% (39 neuronas)</a:t>
            </a:r>
          </a:p>
          <a:p>
            <a:pPr lvl="1"/>
            <a:r>
              <a:rPr lang="es-AR" sz="2400" dirty="0" smtClean="0"/>
              <a:t>10% (16 neuronas)</a:t>
            </a:r>
          </a:p>
          <a:p>
            <a:pPr lvl="1"/>
            <a:r>
              <a:rPr lang="es-AR" sz="2400" dirty="0" smtClean="0"/>
              <a:t>5% (8 neuronas)</a:t>
            </a:r>
          </a:p>
          <a:p>
            <a:endParaRPr lang="es-AR" sz="2800" dirty="0"/>
          </a:p>
        </p:txBody>
      </p:sp>
    </p:spTree>
    <p:extLst>
      <p:ext uri="{BB962C8B-B14F-4D97-AF65-F5344CB8AC3E}">
        <p14:creationId xmlns:p14="http://schemas.microsoft.com/office/powerpoint/2010/main" val="41207843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smtClean="0"/>
              <a:t>Dependencia con el tamaño de la población</a:t>
            </a:r>
            <a:endParaRPr lang="es-AR" sz="3600" dirty="0"/>
          </a:p>
        </p:txBody>
      </p:sp>
      <p:pic>
        <p:nvPicPr>
          <p:cNvPr id="4" name="Imagen 3"/>
          <p:cNvPicPr>
            <a:picLocks noChangeAspect="1"/>
          </p:cNvPicPr>
          <p:nvPr/>
        </p:nvPicPr>
        <p:blipFill>
          <a:blip r:embed="rId3"/>
          <a:stretch>
            <a:fillRect/>
          </a:stretch>
        </p:blipFill>
        <p:spPr>
          <a:xfrm>
            <a:off x="3230899" y="818412"/>
            <a:ext cx="6525532" cy="6039588"/>
          </a:xfrm>
          <a:prstGeom prst="rect">
            <a:avLst/>
          </a:prstGeom>
        </p:spPr>
      </p:pic>
    </p:spTree>
    <p:extLst>
      <p:ext uri="{BB962C8B-B14F-4D97-AF65-F5344CB8AC3E}">
        <p14:creationId xmlns:p14="http://schemas.microsoft.com/office/powerpoint/2010/main" val="42462401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smtClean="0"/>
              <a:t>Dependencia con el tamaño de la población</a:t>
            </a:r>
            <a:endParaRPr lang="es-AR" sz="3600" dirty="0"/>
          </a:p>
        </p:txBody>
      </p:sp>
      <p:pic>
        <p:nvPicPr>
          <p:cNvPr id="3" name="Imagen 2"/>
          <p:cNvPicPr>
            <a:picLocks noChangeAspect="1"/>
          </p:cNvPicPr>
          <p:nvPr/>
        </p:nvPicPr>
        <p:blipFill>
          <a:blip r:embed="rId3"/>
          <a:stretch>
            <a:fillRect/>
          </a:stretch>
        </p:blipFill>
        <p:spPr>
          <a:xfrm>
            <a:off x="2279116" y="1146628"/>
            <a:ext cx="8429097" cy="5312456"/>
          </a:xfrm>
          <a:prstGeom prst="rect">
            <a:avLst/>
          </a:prstGeom>
        </p:spPr>
      </p:pic>
    </p:spTree>
    <p:extLst>
      <p:ext uri="{BB962C8B-B14F-4D97-AF65-F5344CB8AC3E}">
        <p14:creationId xmlns:p14="http://schemas.microsoft.com/office/powerpoint/2010/main" val="23451514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smtClean="0"/>
              <a:t>Dependencia con el tamaño de la población</a:t>
            </a:r>
            <a:endParaRPr lang="es-AR" sz="3600" dirty="0"/>
          </a:p>
        </p:txBody>
      </p:sp>
      <p:sp>
        <p:nvSpPr>
          <p:cNvPr id="4" name="Marcador de contenido 2"/>
          <p:cNvSpPr>
            <a:spLocks noGrp="1"/>
          </p:cNvSpPr>
          <p:nvPr>
            <p:ph idx="1"/>
          </p:nvPr>
        </p:nvSpPr>
        <p:spPr>
          <a:xfrm>
            <a:off x="1484309" y="1146628"/>
            <a:ext cx="10018713" cy="758374"/>
          </a:xfrm>
        </p:spPr>
        <p:txBody>
          <a:bodyPr>
            <a:normAutofit/>
          </a:bodyPr>
          <a:lstStyle/>
          <a:p>
            <a:r>
              <a:rPr lang="es-AR" dirty="0" smtClean="0"/>
              <a:t>Análisis de neurona único =&gt; algunas neuronas con performance alta</a:t>
            </a:r>
            <a:endParaRPr lang="es-AR" dirty="0"/>
          </a:p>
        </p:txBody>
      </p:sp>
      <p:pic>
        <p:nvPicPr>
          <p:cNvPr id="5" name="Imagen 4"/>
          <p:cNvPicPr>
            <a:picLocks noChangeAspect="1"/>
          </p:cNvPicPr>
          <p:nvPr/>
        </p:nvPicPr>
        <p:blipFill>
          <a:blip r:embed="rId3"/>
          <a:stretch>
            <a:fillRect/>
          </a:stretch>
        </p:blipFill>
        <p:spPr>
          <a:xfrm>
            <a:off x="1840331" y="1984515"/>
            <a:ext cx="7347212" cy="3498092"/>
          </a:xfrm>
          <a:prstGeom prst="rect">
            <a:avLst/>
          </a:prstGeom>
        </p:spPr>
      </p:pic>
      <p:sp>
        <p:nvSpPr>
          <p:cNvPr id="6" name="Marcador de contenido 2"/>
          <p:cNvSpPr txBox="1">
            <a:spLocks/>
          </p:cNvSpPr>
          <p:nvPr/>
        </p:nvSpPr>
        <p:spPr>
          <a:xfrm>
            <a:off x="9187543" y="1984514"/>
            <a:ext cx="2630491" cy="349809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s-AR" dirty="0" smtClean="0"/>
              <a:t>Hay neuronas que superan el 70%, e incluso el 80%.</a:t>
            </a:r>
            <a:endParaRPr lang="es-AR" dirty="0"/>
          </a:p>
        </p:txBody>
      </p:sp>
      <p:sp>
        <p:nvSpPr>
          <p:cNvPr id="7" name="Marcador de contenido 2"/>
          <p:cNvSpPr txBox="1">
            <a:spLocks/>
          </p:cNvSpPr>
          <p:nvPr/>
        </p:nvSpPr>
        <p:spPr>
          <a:xfrm>
            <a:off x="1596571" y="5403095"/>
            <a:ext cx="10595429" cy="111034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s-AR" dirty="0" smtClean="0"/>
              <a:t>Nuevo análisis sin las neuronas que superan el 70%. Se eliminaron 27 neuronas.</a:t>
            </a:r>
            <a:endParaRPr lang="es-AR" dirty="0"/>
          </a:p>
        </p:txBody>
      </p:sp>
    </p:spTree>
    <p:extLst>
      <p:ext uri="{BB962C8B-B14F-4D97-AF65-F5344CB8AC3E}">
        <p14:creationId xmlns:p14="http://schemas.microsoft.com/office/powerpoint/2010/main" val="6227827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smtClean="0"/>
              <a:t>Dependencia con el tamaño de la población</a:t>
            </a:r>
            <a:endParaRPr lang="es-AR" sz="3600" dirty="0"/>
          </a:p>
        </p:txBody>
      </p:sp>
      <p:pic>
        <p:nvPicPr>
          <p:cNvPr id="8" name="Imagen 7"/>
          <p:cNvPicPr>
            <a:picLocks noChangeAspect="1"/>
          </p:cNvPicPr>
          <p:nvPr/>
        </p:nvPicPr>
        <p:blipFill>
          <a:blip r:embed="rId3"/>
          <a:stretch>
            <a:fillRect/>
          </a:stretch>
        </p:blipFill>
        <p:spPr>
          <a:xfrm>
            <a:off x="2154879" y="1146628"/>
            <a:ext cx="8677572" cy="5116739"/>
          </a:xfrm>
          <a:prstGeom prst="rect">
            <a:avLst/>
          </a:prstGeom>
        </p:spPr>
      </p:pic>
    </p:spTree>
    <p:extLst>
      <p:ext uri="{BB962C8B-B14F-4D97-AF65-F5344CB8AC3E}">
        <p14:creationId xmlns:p14="http://schemas.microsoft.com/office/powerpoint/2010/main" val="19942317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smtClean="0"/>
              <a:t>Dependencia con el tamaño de la población</a:t>
            </a:r>
            <a:endParaRPr lang="es-AR" sz="3600" dirty="0"/>
          </a:p>
        </p:txBody>
      </p:sp>
      <p:pic>
        <p:nvPicPr>
          <p:cNvPr id="3" name="Imagen 2"/>
          <p:cNvPicPr>
            <a:picLocks noChangeAspect="1"/>
          </p:cNvPicPr>
          <p:nvPr/>
        </p:nvPicPr>
        <p:blipFill>
          <a:blip r:embed="rId3"/>
          <a:stretch>
            <a:fillRect/>
          </a:stretch>
        </p:blipFill>
        <p:spPr>
          <a:xfrm>
            <a:off x="2354260" y="1146628"/>
            <a:ext cx="8278809" cy="5294472"/>
          </a:xfrm>
          <a:prstGeom prst="rect">
            <a:avLst/>
          </a:prstGeom>
        </p:spPr>
      </p:pic>
    </p:spTree>
    <p:extLst>
      <p:ext uri="{BB962C8B-B14F-4D97-AF65-F5344CB8AC3E}">
        <p14:creationId xmlns:p14="http://schemas.microsoft.com/office/powerpoint/2010/main" val="2112003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3624"/>
            <a:ext cx="10018713" cy="1752599"/>
          </a:xfrm>
        </p:spPr>
        <p:txBody>
          <a:bodyPr>
            <a:normAutofit/>
          </a:bodyPr>
          <a:lstStyle/>
          <a:p>
            <a:r>
              <a:rPr lang="es-AR" sz="4400" dirty="0" smtClean="0"/>
              <a:t>Objetivo </a:t>
            </a:r>
            <a:r>
              <a:rPr lang="es-AR" sz="4400" dirty="0" smtClean="0"/>
              <a:t>principal</a:t>
            </a:r>
            <a:endParaRPr lang="es-AR" sz="4400" dirty="0"/>
          </a:p>
        </p:txBody>
      </p:sp>
      <p:sp>
        <p:nvSpPr>
          <p:cNvPr id="3" name="Marcador de contenido 2"/>
          <p:cNvSpPr>
            <a:spLocks noGrp="1"/>
          </p:cNvSpPr>
          <p:nvPr>
            <p:ph idx="1"/>
          </p:nvPr>
        </p:nvSpPr>
        <p:spPr>
          <a:xfrm>
            <a:off x="1484311" y="3100870"/>
            <a:ext cx="10018713" cy="3124201"/>
          </a:xfrm>
        </p:spPr>
        <p:txBody>
          <a:bodyPr>
            <a:normAutofit/>
          </a:bodyPr>
          <a:lstStyle/>
          <a:p>
            <a:r>
              <a:rPr lang="es-AR" sz="3600" u="sng" dirty="0" smtClean="0"/>
              <a:t>Determinar si hay información acerca del tono en las áreas VTA y PFC. </a:t>
            </a:r>
            <a:endParaRPr lang="es-AR" sz="3600" u="sng" dirty="0"/>
          </a:p>
        </p:txBody>
      </p:sp>
      <p:sp>
        <p:nvSpPr>
          <p:cNvPr id="4" name="CuadroTexto 3"/>
          <p:cNvSpPr txBox="1"/>
          <p:nvPr/>
        </p:nvSpPr>
        <p:spPr>
          <a:xfrm>
            <a:off x="1484311" y="1756223"/>
            <a:ext cx="9551551" cy="369332"/>
          </a:xfrm>
          <a:prstGeom prst="rect">
            <a:avLst/>
          </a:prstGeom>
          <a:noFill/>
        </p:spPr>
        <p:txBody>
          <a:bodyPr wrap="square" rtlCol="0">
            <a:spAutoFit/>
          </a:bodyPr>
          <a:lstStyle/>
          <a:p>
            <a:r>
              <a:rPr lang="es-ES_tradnl" dirty="0" smtClean="0"/>
              <a:t>Insertar dibujo ratas de las 2 </a:t>
            </a:r>
            <a:r>
              <a:rPr lang="es-ES_tradnl" dirty="0" err="1" smtClean="0"/>
              <a:t>areas</a:t>
            </a:r>
            <a:endParaRPr lang="es-AR" dirty="0"/>
          </a:p>
        </p:txBody>
      </p:sp>
    </p:spTree>
    <p:extLst>
      <p:ext uri="{BB962C8B-B14F-4D97-AF65-F5344CB8AC3E}">
        <p14:creationId xmlns:p14="http://schemas.microsoft.com/office/powerpoint/2010/main" val="17846090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18501" y="-1"/>
            <a:ext cx="8550327" cy="1146629"/>
          </a:xfrm>
        </p:spPr>
        <p:txBody>
          <a:bodyPr>
            <a:noAutofit/>
          </a:bodyPr>
          <a:lstStyle/>
          <a:p>
            <a:r>
              <a:rPr lang="es-AR" sz="3600" dirty="0" smtClean="0"/>
              <a:t>Dependencia con el tamaño de la población</a:t>
            </a:r>
            <a:endParaRPr lang="es-AR" sz="3600"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8501" y="1494499"/>
            <a:ext cx="8550327" cy="4301883"/>
          </a:xfrm>
          <a:prstGeom prst="rect">
            <a:avLst/>
          </a:prstGeom>
        </p:spPr>
      </p:pic>
      <p:sp>
        <p:nvSpPr>
          <p:cNvPr id="5" name="Marcador de contenido 2"/>
          <p:cNvSpPr txBox="1">
            <a:spLocks/>
          </p:cNvSpPr>
          <p:nvPr/>
        </p:nvSpPr>
        <p:spPr>
          <a:xfrm>
            <a:off x="2218501" y="5796382"/>
            <a:ext cx="8550327" cy="106161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s-AR" dirty="0" smtClean="0"/>
              <a:t>38 neuronas al azar &gt; 27 mas del 70%.</a:t>
            </a:r>
            <a:br>
              <a:rPr lang="es-AR" dirty="0" smtClean="0"/>
            </a:br>
            <a:r>
              <a:rPr lang="es-AR" dirty="0" smtClean="0"/>
              <a:t>Diferencia en </a:t>
            </a:r>
            <a:r>
              <a:rPr lang="es-AR" dirty="0" err="1" smtClean="0"/>
              <a:t>Random</a:t>
            </a:r>
            <a:r>
              <a:rPr lang="es-AR" dirty="0" smtClean="0"/>
              <a:t> </a:t>
            </a:r>
            <a:r>
              <a:rPr lang="es-AR" dirty="0" err="1" smtClean="0"/>
              <a:t>Forest</a:t>
            </a:r>
            <a:r>
              <a:rPr lang="es-AR" dirty="0" smtClean="0"/>
              <a:t> = 1,35%.</a:t>
            </a:r>
            <a:endParaRPr lang="es-AR" dirty="0"/>
          </a:p>
        </p:txBody>
      </p:sp>
      <p:sp>
        <p:nvSpPr>
          <p:cNvPr id="3" name="Rectángulo 2"/>
          <p:cNvSpPr/>
          <p:nvPr/>
        </p:nvSpPr>
        <p:spPr>
          <a:xfrm>
            <a:off x="2218501" y="915795"/>
            <a:ext cx="8550327" cy="461665"/>
          </a:xfrm>
          <a:prstGeom prst="rect">
            <a:avLst/>
          </a:prstGeom>
        </p:spPr>
        <p:txBody>
          <a:bodyPr wrap="square">
            <a:spAutoFit/>
          </a:bodyPr>
          <a:lstStyle/>
          <a:p>
            <a:pPr algn="ctr"/>
            <a:r>
              <a:rPr lang="es-AR" sz="2400" dirty="0"/>
              <a:t>Corrida 75% de las neuronas. </a:t>
            </a:r>
          </a:p>
        </p:txBody>
      </p:sp>
    </p:spTree>
    <p:extLst>
      <p:ext uri="{BB962C8B-B14F-4D97-AF65-F5344CB8AC3E}">
        <p14:creationId xmlns:p14="http://schemas.microsoft.com/office/powerpoint/2010/main" val="24353256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smtClean="0"/>
              <a:t>Dependencia con el tamaño de la población</a:t>
            </a:r>
            <a:endParaRPr lang="es-AR" sz="3600" dirty="0"/>
          </a:p>
        </p:txBody>
      </p:sp>
      <p:sp>
        <p:nvSpPr>
          <p:cNvPr id="4" name="Marcador de contenido 2"/>
          <p:cNvSpPr>
            <a:spLocks noGrp="1"/>
          </p:cNvSpPr>
          <p:nvPr>
            <p:ph idx="1"/>
          </p:nvPr>
        </p:nvSpPr>
        <p:spPr>
          <a:xfrm>
            <a:off x="1757860" y="1060057"/>
            <a:ext cx="10018713" cy="2278743"/>
          </a:xfrm>
        </p:spPr>
        <p:txBody>
          <a:bodyPr>
            <a:normAutofit/>
          </a:bodyPr>
          <a:lstStyle/>
          <a:p>
            <a:pPr>
              <a:lnSpc>
                <a:spcPct val="150000"/>
              </a:lnSpc>
            </a:pPr>
            <a:r>
              <a:rPr lang="es-AR" dirty="0" smtClean="0"/>
              <a:t>Resultado importante! Información no depende de neuronas individuales!!</a:t>
            </a:r>
          </a:p>
          <a:p>
            <a:pPr>
              <a:lnSpc>
                <a:spcPct val="150000"/>
              </a:lnSpc>
            </a:pPr>
            <a:r>
              <a:rPr lang="es-AR" dirty="0" smtClean="0"/>
              <a:t>En PFC. Se descartan las 4 neuronas que superan el 70% de performance.</a:t>
            </a:r>
          </a:p>
          <a:p>
            <a:pPr marL="0" indent="0">
              <a:buNone/>
            </a:pPr>
            <a:endParaRPr lang="es-AR" dirty="0"/>
          </a:p>
        </p:txBody>
      </p:sp>
      <p:pic>
        <p:nvPicPr>
          <p:cNvPr id="6" name="Imagen 5"/>
          <p:cNvPicPr>
            <a:picLocks noChangeAspect="1"/>
          </p:cNvPicPr>
          <p:nvPr/>
        </p:nvPicPr>
        <p:blipFill>
          <a:blip r:embed="rId3"/>
          <a:stretch>
            <a:fillRect/>
          </a:stretch>
        </p:blipFill>
        <p:spPr>
          <a:xfrm>
            <a:off x="2931885" y="2947430"/>
            <a:ext cx="7670662" cy="3664414"/>
          </a:xfrm>
          <a:prstGeom prst="rect">
            <a:avLst/>
          </a:prstGeom>
        </p:spPr>
      </p:pic>
    </p:spTree>
    <p:extLst>
      <p:ext uri="{BB962C8B-B14F-4D97-AF65-F5344CB8AC3E}">
        <p14:creationId xmlns:p14="http://schemas.microsoft.com/office/powerpoint/2010/main" val="37465217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smtClean="0"/>
              <a:t>Dependencia con el tamaño de la población</a:t>
            </a:r>
            <a:endParaRPr lang="es-AR" sz="3600" dirty="0"/>
          </a:p>
        </p:txBody>
      </p:sp>
      <p:sp>
        <p:nvSpPr>
          <p:cNvPr id="7" name="Marcador de contenido 2"/>
          <p:cNvSpPr>
            <a:spLocks noGrp="1"/>
          </p:cNvSpPr>
          <p:nvPr>
            <p:ph idx="1"/>
          </p:nvPr>
        </p:nvSpPr>
        <p:spPr>
          <a:xfrm>
            <a:off x="1741714" y="5478010"/>
            <a:ext cx="9761308" cy="748620"/>
          </a:xfrm>
        </p:spPr>
        <p:txBody>
          <a:bodyPr>
            <a:normAutofit/>
          </a:bodyPr>
          <a:lstStyle/>
          <a:p>
            <a:r>
              <a:rPr lang="es-AR" dirty="0" smtClean="0"/>
              <a:t>Desapareció el pico posterior al estímulo. Efecto de unas pocas neuronas.</a:t>
            </a:r>
            <a:endParaRPr lang="es-AR" dirty="0"/>
          </a:p>
        </p:txBody>
      </p:sp>
      <p:pic>
        <p:nvPicPr>
          <p:cNvPr id="3" name="Imagen 2"/>
          <p:cNvPicPr>
            <a:picLocks noChangeAspect="1"/>
          </p:cNvPicPr>
          <p:nvPr/>
        </p:nvPicPr>
        <p:blipFill>
          <a:blip r:embed="rId3"/>
          <a:stretch>
            <a:fillRect/>
          </a:stretch>
        </p:blipFill>
        <p:spPr>
          <a:xfrm>
            <a:off x="2536027" y="915533"/>
            <a:ext cx="7915275" cy="4562475"/>
          </a:xfrm>
          <a:prstGeom prst="rect">
            <a:avLst/>
          </a:prstGeom>
        </p:spPr>
      </p:pic>
    </p:spTree>
    <p:extLst>
      <p:ext uri="{BB962C8B-B14F-4D97-AF65-F5344CB8AC3E}">
        <p14:creationId xmlns:p14="http://schemas.microsoft.com/office/powerpoint/2010/main" val="27599389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smtClean="0"/>
              <a:t>Dependencia con el tamaño de la población</a:t>
            </a:r>
            <a:endParaRPr lang="es-AR" sz="3600" dirty="0"/>
          </a:p>
        </p:txBody>
      </p:sp>
      <p:sp>
        <p:nvSpPr>
          <p:cNvPr id="7" name="Marcador de contenido 2"/>
          <p:cNvSpPr>
            <a:spLocks noGrp="1"/>
          </p:cNvSpPr>
          <p:nvPr>
            <p:ph idx="1"/>
          </p:nvPr>
        </p:nvSpPr>
        <p:spPr>
          <a:xfrm>
            <a:off x="2540790" y="6043840"/>
            <a:ext cx="8962232" cy="814160"/>
          </a:xfrm>
        </p:spPr>
        <p:txBody>
          <a:bodyPr>
            <a:normAutofit/>
          </a:bodyPr>
          <a:lstStyle/>
          <a:p>
            <a:r>
              <a:rPr lang="es-AR" dirty="0" smtClean="0"/>
              <a:t>Performance 5% menor que con todas las neuronas</a:t>
            </a:r>
            <a:endParaRPr lang="es-AR" dirty="0"/>
          </a:p>
        </p:txBody>
      </p:sp>
      <p:pic>
        <p:nvPicPr>
          <p:cNvPr id="4" name="Imagen 3"/>
          <p:cNvPicPr>
            <a:picLocks noChangeAspect="1"/>
          </p:cNvPicPr>
          <p:nvPr/>
        </p:nvPicPr>
        <p:blipFill>
          <a:blip r:embed="rId3"/>
          <a:stretch>
            <a:fillRect/>
          </a:stretch>
        </p:blipFill>
        <p:spPr>
          <a:xfrm>
            <a:off x="2540790" y="843190"/>
            <a:ext cx="7905750" cy="5200650"/>
          </a:xfrm>
          <a:prstGeom prst="rect">
            <a:avLst/>
          </a:prstGeom>
        </p:spPr>
      </p:pic>
    </p:spTree>
    <p:extLst>
      <p:ext uri="{BB962C8B-B14F-4D97-AF65-F5344CB8AC3E}">
        <p14:creationId xmlns:p14="http://schemas.microsoft.com/office/powerpoint/2010/main" val="26733545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smtClean="0"/>
              <a:t>Dependencia con el tamaño de la población (conclusiones)</a:t>
            </a:r>
            <a:endParaRPr lang="es-AR" sz="3600" dirty="0"/>
          </a:p>
        </p:txBody>
      </p:sp>
      <p:sp>
        <p:nvSpPr>
          <p:cNvPr id="5" name="Marcador de contenido 2"/>
          <p:cNvSpPr>
            <a:spLocks noGrp="1"/>
          </p:cNvSpPr>
          <p:nvPr>
            <p:ph idx="1"/>
          </p:nvPr>
        </p:nvSpPr>
        <p:spPr>
          <a:xfrm>
            <a:off x="1484308" y="1686178"/>
            <a:ext cx="10018713" cy="3937003"/>
          </a:xfrm>
        </p:spPr>
        <p:txBody>
          <a:bodyPr>
            <a:normAutofit/>
          </a:bodyPr>
          <a:lstStyle/>
          <a:p>
            <a:r>
              <a:rPr lang="es-AR" dirty="0" smtClean="0"/>
              <a:t>8 neuronas + </a:t>
            </a:r>
            <a:r>
              <a:rPr lang="es-AR" dirty="0" err="1" smtClean="0"/>
              <a:t>Random</a:t>
            </a:r>
            <a:r>
              <a:rPr lang="es-AR" dirty="0" smtClean="0"/>
              <a:t> </a:t>
            </a:r>
            <a:r>
              <a:rPr lang="es-AR" dirty="0" err="1" smtClean="0"/>
              <a:t>Forest</a:t>
            </a:r>
            <a:r>
              <a:rPr lang="es-AR" dirty="0" smtClean="0"/>
              <a:t> = 80% de performance (VTA)</a:t>
            </a:r>
          </a:p>
          <a:p>
            <a:endParaRPr lang="es-AR" dirty="0" smtClean="0"/>
          </a:p>
          <a:p>
            <a:r>
              <a:rPr lang="es-AR" dirty="0" smtClean="0"/>
              <a:t>performance &gt; 90%  en poblaciones de neuronas &lt; 70%</a:t>
            </a:r>
          </a:p>
          <a:p>
            <a:endParaRPr lang="es-AR" dirty="0" smtClean="0"/>
          </a:p>
          <a:p>
            <a:r>
              <a:rPr lang="es-AR" dirty="0" smtClean="0"/>
              <a:t>El </a:t>
            </a:r>
            <a:r>
              <a:rPr lang="es-AR" sz="2600" dirty="0" smtClean="0"/>
              <a:t>pico</a:t>
            </a:r>
            <a:r>
              <a:rPr lang="es-AR" dirty="0" smtClean="0"/>
              <a:t> de PFC desapareció =&gt; eliminando 4 neuronas</a:t>
            </a:r>
          </a:p>
          <a:p>
            <a:endParaRPr lang="es-AR" dirty="0"/>
          </a:p>
        </p:txBody>
      </p:sp>
    </p:spTree>
    <p:extLst>
      <p:ext uri="{BB962C8B-B14F-4D97-AF65-F5344CB8AC3E}">
        <p14:creationId xmlns:p14="http://schemas.microsoft.com/office/powerpoint/2010/main" val="24139275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111352"/>
            <a:ext cx="10018713" cy="1752599"/>
          </a:xfrm>
        </p:spPr>
        <p:txBody>
          <a:bodyPr/>
          <a:lstStyle/>
          <a:p>
            <a:r>
              <a:rPr lang="es-AR" dirty="0" smtClean="0"/>
              <a:t>Objetivos</a:t>
            </a:r>
            <a:endParaRPr lang="es-AR" dirty="0"/>
          </a:p>
        </p:txBody>
      </p:sp>
      <p:sp>
        <p:nvSpPr>
          <p:cNvPr id="3" name="Marcador de contenido 2"/>
          <p:cNvSpPr>
            <a:spLocks noGrp="1"/>
          </p:cNvSpPr>
          <p:nvPr>
            <p:ph idx="1"/>
          </p:nvPr>
        </p:nvSpPr>
        <p:spPr>
          <a:xfrm>
            <a:off x="1484309" y="1500808"/>
            <a:ext cx="10018713" cy="4999383"/>
          </a:xfrm>
        </p:spPr>
        <p:txBody>
          <a:bodyPr>
            <a:normAutofit/>
          </a:bodyPr>
          <a:lstStyle/>
          <a:p>
            <a:pPr>
              <a:lnSpc>
                <a:spcPct val="150000"/>
              </a:lnSpc>
              <a:buFont typeface="Wingdings" panose="05000000000000000000" pitchFamily="2" charset="2"/>
              <a:buChar char="þ"/>
            </a:pPr>
            <a:r>
              <a:rPr lang="es-AR" dirty="0"/>
              <a:t>E</a:t>
            </a:r>
            <a:r>
              <a:rPr lang="es-AR" dirty="0" smtClean="0"/>
              <a:t>studiar </a:t>
            </a:r>
            <a:r>
              <a:rPr lang="es-AR" dirty="0"/>
              <a:t>cuánta información </a:t>
            </a:r>
            <a:r>
              <a:rPr lang="es-AR" dirty="0" smtClean="0"/>
              <a:t>se puede obtener de los spikes.</a:t>
            </a:r>
          </a:p>
          <a:p>
            <a:pPr>
              <a:lnSpc>
                <a:spcPct val="150000"/>
              </a:lnSpc>
              <a:buFont typeface="Wingdings" panose="05000000000000000000" pitchFamily="2" charset="2"/>
              <a:buChar char="þ"/>
            </a:pPr>
            <a:r>
              <a:rPr lang="es-AR" dirty="0" smtClean="0"/>
              <a:t>Comparar el </a:t>
            </a:r>
            <a:r>
              <a:rPr lang="es-AR" dirty="0"/>
              <a:t>rendimiento </a:t>
            </a:r>
            <a:r>
              <a:rPr lang="es-AR" dirty="0" smtClean="0"/>
              <a:t>de los métodos de clasificación.</a:t>
            </a:r>
          </a:p>
          <a:p>
            <a:pPr>
              <a:lnSpc>
                <a:spcPct val="150000"/>
              </a:lnSpc>
              <a:buFont typeface="Wingdings" panose="05000000000000000000" pitchFamily="2" charset="2"/>
              <a:buChar char="þ"/>
            </a:pPr>
            <a:r>
              <a:rPr lang="es-AR" dirty="0" smtClean="0"/>
              <a:t>Determinar la cantidad de neuronas necesarias para una buena clasificación.</a:t>
            </a:r>
          </a:p>
          <a:p>
            <a:pPr>
              <a:lnSpc>
                <a:spcPct val="150000"/>
              </a:lnSpc>
              <a:buFont typeface="Wingdings" panose="05000000000000000000" pitchFamily="2" charset="2"/>
              <a:buChar char=""/>
            </a:pPr>
            <a:r>
              <a:rPr lang="es-AR" dirty="0" smtClean="0"/>
              <a:t>Determinar que ventana de tiempo permite/mejora la clasificación.</a:t>
            </a:r>
          </a:p>
          <a:p>
            <a:pPr>
              <a:lnSpc>
                <a:spcPct val="150000"/>
              </a:lnSpc>
              <a:buFont typeface="Wingdings" panose="05000000000000000000" pitchFamily="2" charset="2"/>
              <a:buChar char=""/>
            </a:pPr>
            <a:r>
              <a:rPr lang="es-AR" dirty="0" smtClean="0"/>
              <a:t>Intentar predecir el comportamiento del animal antes de la ejecución de la respuesta motora.</a:t>
            </a:r>
            <a:endParaRPr lang="es-AR" dirty="0"/>
          </a:p>
        </p:txBody>
      </p:sp>
    </p:spTree>
    <p:extLst>
      <p:ext uri="{BB962C8B-B14F-4D97-AF65-F5344CB8AC3E}">
        <p14:creationId xmlns:p14="http://schemas.microsoft.com/office/powerpoint/2010/main" val="232847512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a:t>Impacto de la longitud de la ventana de análisis</a:t>
            </a:r>
            <a:br>
              <a:rPr lang="es-AR" sz="3600" dirty="0"/>
            </a:br>
            <a:r>
              <a:rPr lang="es-AR" sz="3600" dirty="0"/>
              <a:t>sobre la performance de </a:t>
            </a:r>
            <a:r>
              <a:rPr lang="es-AR" sz="3600" dirty="0" smtClean="0"/>
              <a:t>clasificación</a:t>
            </a:r>
            <a:endParaRPr lang="es-AR" sz="3600" dirty="0"/>
          </a:p>
        </p:txBody>
      </p:sp>
      <mc:AlternateContent xmlns:mc="http://schemas.openxmlformats.org/markup-compatibility/2006" xmlns:a14="http://schemas.microsoft.com/office/drawing/2010/main">
        <mc:Choice Requires="a14">
          <p:sp>
            <p:nvSpPr>
              <p:cNvPr id="5" name="Marcador de contenido 2"/>
              <p:cNvSpPr>
                <a:spLocks noGrp="1"/>
              </p:cNvSpPr>
              <p:nvPr>
                <p:ph idx="1"/>
              </p:nvPr>
            </p:nvSpPr>
            <p:spPr>
              <a:xfrm>
                <a:off x="1484308" y="1636483"/>
                <a:ext cx="10018713" cy="4674865"/>
              </a:xfrm>
            </p:spPr>
            <p:txBody>
              <a:bodyPr>
                <a:normAutofit/>
              </a:bodyPr>
              <a:lstStyle/>
              <a:p>
                <a:pPr>
                  <a:lnSpc>
                    <a:spcPct val="200000"/>
                  </a:lnSpc>
                </a:pPr>
                <a:r>
                  <a:rPr lang="es-AR" dirty="0" smtClean="0"/>
                  <a:t>Frecuencia de disparo promedio de VTA=</a:t>
                </a:r>
                <a14:m>
                  <m:oMath xmlns:m="http://schemas.openxmlformats.org/officeDocument/2006/math">
                    <m:r>
                      <a:rPr lang="es-AR" b="0" i="1" smtClean="0">
                        <a:latin typeface="Cambria Math" panose="02040503050406030204" pitchFamily="18" charset="0"/>
                      </a:rPr>
                      <m:t>10</m:t>
                    </m:r>
                    <m:r>
                      <a:rPr lang="es-AR" b="0" i="1" smtClean="0">
                        <a:latin typeface="Cambria Math" panose="02040503050406030204" pitchFamily="18" charset="0"/>
                      </a:rPr>
                      <m:t>𝐻𝑧</m:t>
                    </m:r>
                  </m:oMath>
                </a14:m>
                <a:r>
                  <a:rPr lang="es-AR" dirty="0" smtClean="0"/>
                  <a:t> y PFC= </a:t>
                </a:r>
                <a14:m>
                  <m:oMath xmlns:m="http://schemas.openxmlformats.org/officeDocument/2006/math">
                    <m:r>
                      <a:rPr lang="es-AR" b="0" i="0" smtClean="0">
                        <a:latin typeface="Cambria Math" panose="02040503050406030204" pitchFamily="18" charset="0"/>
                      </a:rPr>
                      <m:t>5</m:t>
                    </m:r>
                    <m:r>
                      <a:rPr lang="es-AR" i="1">
                        <a:latin typeface="Cambria Math" panose="02040503050406030204" pitchFamily="18" charset="0"/>
                      </a:rPr>
                      <m:t>𝐻𝑧</m:t>
                    </m:r>
                  </m:oMath>
                </a14:m>
                <a:r>
                  <a:rPr lang="es-AR" dirty="0" smtClean="0"/>
                  <a:t>.</a:t>
                </a:r>
              </a:p>
              <a:p>
                <a:pPr>
                  <a:lnSpc>
                    <a:spcPct val="200000"/>
                  </a:lnSpc>
                </a:pPr>
                <a:r>
                  <a:rPr lang="es-AR" dirty="0" smtClean="0"/>
                  <a:t>Ventanas mas grandes atrapan mas spikes =&gt; mejor clasificación.</a:t>
                </a:r>
              </a:p>
              <a:p>
                <a:pPr>
                  <a:lnSpc>
                    <a:spcPct val="200000"/>
                  </a:lnSpc>
                </a:pPr>
                <a:r>
                  <a:rPr lang="es-AR" dirty="0" smtClean="0"/>
                  <a:t>Ventanas mas cortas proveen una decisión mas rápida (necesario en BMI).</a:t>
                </a:r>
              </a:p>
              <a:p>
                <a:pPr>
                  <a:lnSpc>
                    <a:spcPct val="200000"/>
                  </a:lnSpc>
                </a:pPr>
                <a:r>
                  <a:rPr lang="es-AR" dirty="0" smtClean="0"/>
                  <a:t>Interesante: Buscar la menor amplitud para una buena clasificación.</a:t>
                </a:r>
              </a:p>
              <a:p>
                <a:pPr>
                  <a:lnSpc>
                    <a:spcPct val="200000"/>
                  </a:lnSpc>
                </a:pPr>
                <a:r>
                  <a:rPr lang="es-AR" dirty="0" smtClean="0"/>
                  <a:t>Se utiliza </a:t>
                </a:r>
                <a:r>
                  <a:rPr lang="es-AR" dirty="0" err="1" smtClean="0"/>
                  <a:t>Random</a:t>
                </a:r>
                <a:r>
                  <a:rPr lang="es-AR" dirty="0" smtClean="0"/>
                  <a:t> </a:t>
                </a:r>
                <a:r>
                  <a:rPr lang="es-AR" dirty="0" err="1" smtClean="0"/>
                  <a:t>Forest</a:t>
                </a:r>
                <a:r>
                  <a:rPr lang="es-AR" dirty="0" smtClean="0"/>
                  <a:t> =&gt; cota superior de performance.</a:t>
                </a:r>
                <a:endParaRPr lang="es-AR" dirty="0"/>
              </a:p>
            </p:txBody>
          </p:sp>
        </mc:Choice>
        <mc:Fallback xmlns="">
          <p:sp>
            <p:nvSpPr>
              <p:cNvPr id="5" name="Marcador de contenido 2"/>
              <p:cNvSpPr>
                <a:spLocks noGrp="1" noRot="1" noChangeAspect="1" noMove="1" noResize="1" noEditPoints="1" noAdjustHandles="1" noChangeArrowheads="1" noChangeShapeType="1" noTextEdit="1"/>
              </p:cNvSpPr>
              <p:nvPr>
                <p:ph idx="1"/>
              </p:nvPr>
            </p:nvSpPr>
            <p:spPr>
              <a:xfrm>
                <a:off x="1484308" y="1636483"/>
                <a:ext cx="10018713" cy="4674865"/>
              </a:xfrm>
              <a:blipFill rotWithShape="0">
                <a:blip r:embed="rId3"/>
                <a:stretch>
                  <a:fillRect l="-1521"/>
                </a:stretch>
              </a:blipFill>
            </p:spPr>
            <p:txBody>
              <a:bodyPr/>
              <a:lstStyle/>
              <a:p>
                <a:r>
                  <a:rPr lang="es-AR">
                    <a:noFill/>
                  </a:rPr>
                  <a:t> </a:t>
                </a:r>
              </a:p>
            </p:txBody>
          </p:sp>
        </mc:Fallback>
      </mc:AlternateContent>
    </p:spTree>
    <p:extLst>
      <p:ext uri="{BB962C8B-B14F-4D97-AF65-F5344CB8AC3E}">
        <p14:creationId xmlns:p14="http://schemas.microsoft.com/office/powerpoint/2010/main" val="27949774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a:t>Impacto de la longitud de la ventana de análisis</a:t>
            </a:r>
            <a:br>
              <a:rPr lang="es-AR" sz="3600" dirty="0"/>
            </a:br>
            <a:r>
              <a:rPr lang="es-AR" sz="3600" dirty="0"/>
              <a:t>sobre la performance de </a:t>
            </a:r>
            <a:r>
              <a:rPr lang="es-AR" sz="3600" dirty="0" smtClean="0"/>
              <a:t>clasificación</a:t>
            </a:r>
            <a:endParaRPr lang="es-AR" sz="3600" dirty="0"/>
          </a:p>
        </p:txBody>
      </p:sp>
      <p:sp>
        <p:nvSpPr>
          <p:cNvPr id="5" name="Marcador de contenido 2"/>
          <p:cNvSpPr>
            <a:spLocks noGrp="1"/>
          </p:cNvSpPr>
          <p:nvPr>
            <p:ph idx="1"/>
          </p:nvPr>
        </p:nvSpPr>
        <p:spPr>
          <a:xfrm>
            <a:off x="1232452" y="1132114"/>
            <a:ext cx="1353981" cy="4843689"/>
          </a:xfrm>
        </p:spPr>
        <p:txBody>
          <a:bodyPr>
            <a:normAutofit/>
          </a:bodyPr>
          <a:lstStyle/>
          <a:p>
            <a:pPr marL="0" indent="0">
              <a:buNone/>
            </a:pPr>
            <a:r>
              <a:rPr lang="es-AR" dirty="0" smtClean="0"/>
              <a:t>El análisis tiene sentido desde el inicio del tono</a:t>
            </a:r>
            <a:endParaRPr lang="es-AR" dirty="0"/>
          </a:p>
        </p:txBody>
      </p:sp>
      <p:pic>
        <p:nvPicPr>
          <p:cNvPr id="3" name="Imagen 2"/>
          <p:cNvPicPr>
            <a:picLocks noChangeAspect="1"/>
          </p:cNvPicPr>
          <p:nvPr/>
        </p:nvPicPr>
        <p:blipFill>
          <a:blip r:embed="rId3"/>
          <a:stretch>
            <a:fillRect/>
          </a:stretch>
        </p:blipFill>
        <p:spPr>
          <a:xfrm>
            <a:off x="2555077" y="1146628"/>
            <a:ext cx="7877175" cy="4829175"/>
          </a:xfrm>
          <a:prstGeom prst="rect">
            <a:avLst/>
          </a:prstGeom>
        </p:spPr>
      </p:pic>
      <mc:AlternateContent xmlns:mc="http://schemas.openxmlformats.org/markup-compatibility/2006" xmlns:a14="http://schemas.microsoft.com/office/drawing/2010/main">
        <mc:Choice Requires="a14">
          <p:sp>
            <p:nvSpPr>
              <p:cNvPr id="6" name="Marcador de contenido 2"/>
              <p:cNvSpPr txBox="1">
                <a:spLocks/>
              </p:cNvSpPr>
              <p:nvPr/>
            </p:nvSpPr>
            <p:spPr>
              <a:xfrm>
                <a:off x="2586433" y="5990317"/>
                <a:ext cx="7901583" cy="86768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s-AR" dirty="0" smtClean="0"/>
                  <a:t>Ventana de </a:t>
                </a:r>
                <a14:m>
                  <m:oMath xmlns:m="http://schemas.openxmlformats.org/officeDocument/2006/math">
                    <m:r>
                      <a:rPr lang="es-AR" dirty="0" smtClean="0">
                        <a:latin typeface="Cambria Math" panose="02040503050406030204" pitchFamily="18" charset="0"/>
                      </a:rPr>
                      <m:t>4</m:t>
                    </m:r>
                    <m:r>
                      <a:rPr lang="es-AR" i="1">
                        <a:latin typeface="Cambria Math" panose="02040503050406030204" pitchFamily="18" charset="0"/>
                      </a:rPr>
                      <m:t>00</m:t>
                    </m:r>
                    <m:r>
                      <a:rPr lang="es-AR" i="1">
                        <a:latin typeface="Cambria Math" panose="02040503050406030204" pitchFamily="18" charset="0"/>
                      </a:rPr>
                      <m:t>𝑚𝑠</m:t>
                    </m:r>
                  </m:oMath>
                </a14:m>
                <a:r>
                  <a:rPr lang="es-AR" dirty="0" smtClean="0"/>
                  <a:t> =&gt; performance 80%.</a:t>
                </a:r>
                <a:br>
                  <a:rPr lang="es-AR" dirty="0" smtClean="0"/>
                </a:br>
                <a:r>
                  <a:rPr lang="es-AR" dirty="0" smtClean="0"/>
                  <a:t>¿Será mejor una ventana larga o una corta deslizante? </a:t>
                </a:r>
                <a:endParaRPr lang="es-AR" dirty="0"/>
              </a:p>
            </p:txBody>
          </p:sp>
        </mc:Choice>
        <mc:Fallback xmlns="">
          <p:sp>
            <p:nvSpPr>
              <p:cNvPr id="6" name="Marcador de contenido 2"/>
              <p:cNvSpPr txBox="1">
                <a:spLocks noRot="1" noChangeAspect="1" noMove="1" noResize="1" noEditPoints="1" noAdjustHandles="1" noChangeArrowheads="1" noChangeShapeType="1" noTextEdit="1"/>
              </p:cNvSpPr>
              <p:nvPr/>
            </p:nvSpPr>
            <p:spPr>
              <a:xfrm>
                <a:off x="2586433" y="5990317"/>
                <a:ext cx="7901583" cy="867683"/>
              </a:xfrm>
              <a:prstGeom prst="rect">
                <a:avLst/>
              </a:prstGeom>
              <a:blipFill rotWithShape="0">
                <a:blip r:embed="rId4"/>
                <a:stretch>
                  <a:fillRect t="-3521" b="-13380"/>
                </a:stretch>
              </a:blipFill>
            </p:spPr>
            <p:txBody>
              <a:bodyPr/>
              <a:lstStyle/>
              <a:p>
                <a:r>
                  <a:rPr lang="es-AR">
                    <a:noFill/>
                  </a:rPr>
                  <a:t> </a:t>
                </a:r>
              </a:p>
            </p:txBody>
          </p:sp>
        </mc:Fallback>
      </mc:AlternateContent>
    </p:spTree>
    <p:extLst>
      <p:ext uri="{BB962C8B-B14F-4D97-AF65-F5344CB8AC3E}">
        <p14:creationId xmlns:p14="http://schemas.microsoft.com/office/powerpoint/2010/main" val="165785001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a:t>Impacto de la longitud de la ventana de análisis</a:t>
            </a:r>
            <a:br>
              <a:rPr lang="es-AR" sz="3600" dirty="0"/>
            </a:br>
            <a:r>
              <a:rPr lang="es-AR" sz="3600" dirty="0"/>
              <a:t>sobre la performance de </a:t>
            </a:r>
            <a:r>
              <a:rPr lang="es-AR" sz="3600" dirty="0" smtClean="0"/>
              <a:t>clasificación</a:t>
            </a:r>
            <a:endParaRPr lang="es-AR" sz="3600" dirty="0"/>
          </a:p>
        </p:txBody>
      </p:sp>
      <mc:AlternateContent xmlns:mc="http://schemas.openxmlformats.org/markup-compatibility/2006" xmlns:a14="http://schemas.microsoft.com/office/drawing/2010/main">
        <mc:Choice Requires="a14">
          <p:sp>
            <p:nvSpPr>
              <p:cNvPr id="5" name="Marcador de contenido 2"/>
              <p:cNvSpPr>
                <a:spLocks noGrp="1"/>
              </p:cNvSpPr>
              <p:nvPr>
                <p:ph idx="1"/>
              </p:nvPr>
            </p:nvSpPr>
            <p:spPr>
              <a:xfrm>
                <a:off x="2550315" y="5956753"/>
                <a:ext cx="7886700" cy="868037"/>
              </a:xfrm>
            </p:spPr>
            <p:txBody>
              <a:bodyPr>
                <a:normAutofit/>
              </a:bodyPr>
              <a:lstStyle/>
              <a:p>
                <a:pPr marL="0" indent="0">
                  <a:buNone/>
                </a:pPr>
                <a:r>
                  <a:rPr lang="es-AR" dirty="0" smtClean="0"/>
                  <a:t>Se compara una ventana deslizante pequeña (</a:t>
                </a:r>
                <a14:m>
                  <m:oMath xmlns:m="http://schemas.openxmlformats.org/officeDocument/2006/math">
                    <m:r>
                      <a:rPr lang="es-AR" dirty="0" smtClean="0">
                        <a:latin typeface="Cambria Math" panose="02040503050406030204" pitchFamily="18" charset="0"/>
                      </a:rPr>
                      <m:t>3</m:t>
                    </m:r>
                    <m:r>
                      <a:rPr lang="es-AR" i="1">
                        <a:latin typeface="Cambria Math" panose="02040503050406030204" pitchFamily="18" charset="0"/>
                      </a:rPr>
                      <m:t>00</m:t>
                    </m:r>
                    <m:r>
                      <a:rPr lang="es-AR" i="1">
                        <a:latin typeface="Cambria Math" panose="02040503050406030204" pitchFamily="18" charset="0"/>
                      </a:rPr>
                      <m:t>𝑚𝑠</m:t>
                    </m:r>
                  </m:oMath>
                </a14:m>
                <a:r>
                  <a:rPr lang="es-AR" dirty="0" smtClean="0"/>
                  <a:t>) vs la clasificación utilizando toda la información.</a:t>
                </a:r>
                <a:endParaRPr lang="es-AR" dirty="0"/>
              </a:p>
            </p:txBody>
          </p:sp>
        </mc:Choice>
        <mc:Fallback xmlns="">
          <p:sp>
            <p:nvSpPr>
              <p:cNvPr id="5" name="Marcador de contenido 2"/>
              <p:cNvSpPr>
                <a:spLocks noGrp="1" noRot="1" noChangeAspect="1" noMove="1" noResize="1" noEditPoints="1" noAdjustHandles="1" noChangeArrowheads="1" noChangeShapeType="1" noTextEdit="1"/>
              </p:cNvSpPr>
              <p:nvPr>
                <p:ph idx="1"/>
              </p:nvPr>
            </p:nvSpPr>
            <p:spPr>
              <a:xfrm>
                <a:off x="2550315" y="5956753"/>
                <a:ext cx="7886700" cy="868037"/>
              </a:xfrm>
              <a:blipFill rotWithShape="0">
                <a:blip r:embed="rId3"/>
                <a:stretch>
                  <a:fillRect l="-1159" t="-2797" b="-13287"/>
                </a:stretch>
              </a:blipFill>
            </p:spPr>
            <p:txBody>
              <a:bodyPr/>
              <a:lstStyle/>
              <a:p>
                <a:r>
                  <a:rPr lang="es-AR">
                    <a:noFill/>
                  </a:rPr>
                  <a:t> </a:t>
                </a:r>
              </a:p>
            </p:txBody>
          </p:sp>
        </mc:Fallback>
      </mc:AlternateContent>
      <p:pic>
        <p:nvPicPr>
          <p:cNvPr id="4" name="Imagen 3"/>
          <p:cNvPicPr>
            <a:picLocks noChangeAspect="1"/>
          </p:cNvPicPr>
          <p:nvPr/>
        </p:nvPicPr>
        <p:blipFill>
          <a:blip r:embed="rId4"/>
          <a:stretch>
            <a:fillRect/>
          </a:stretch>
        </p:blipFill>
        <p:spPr>
          <a:xfrm>
            <a:off x="2550315" y="1146628"/>
            <a:ext cx="7886700" cy="4810125"/>
          </a:xfrm>
          <a:prstGeom prst="rect">
            <a:avLst/>
          </a:prstGeom>
        </p:spPr>
      </p:pic>
    </p:spTree>
    <p:extLst>
      <p:ext uri="{BB962C8B-B14F-4D97-AF65-F5344CB8AC3E}">
        <p14:creationId xmlns:p14="http://schemas.microsoft.com/office/powerpoint/2010/main" val="14373502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a:t>Impacto de la longitud de la ventana de análisis</a:t>
            </a:r>
            <a:br>
              <a:rPr lang="es-AR" sz="3600" dirty="0"/>
            </a:br>
            <a:r>
              <a:rPr lang="es-AR" sz="3600" dirty="0"/>
              <a:t>sobre la performance de </a:t>
            </a:r>
            <a:r>
              <a:rPr lang="es-AR" sz="3600" dirty="0" smtClean="0"/>
              <a:t>clasificación (Conclusiones)</a:t>
            </a:r>
            <a:endParaRPr lang="es-AR" sz="3600" dirty="0"/>
          </a:p>
        </p:txBody>
      </p:sp>
      <mc:AlternateContent xmlns:mc="http://schemas.openxmlformats.org/markup-compatibility/2006" xmlns:a14="http://schemas.microsoft.com/office/drawing/2010/main">
        <mc:Choice Requires="a14">
          <p:sp>
            <p:nvSpPr>
              <p:cNvPr id="5" name="Marcador de contenido 2"/>
              <p:cNvSpPr>
                <a:spLocks noGrp="1"/>
              </p:cNvSpPr>
              <p:nvPr>
                <p:ph idx="1"/>
              </p:nvPr>
            </p:nvSpPr>
            <p:spPr>
              <a:xfrm>
                <a:off x="1484308" y="1636483"/>
                <a:ext cx="10018713" cy="3937003"/>
              </a:xfrm>
            </p:spPr>
            <p:txBody>
              <a:bodyPr>
                <a:normAutofit/>
              </a:bodyPr>
              <a:lstStyle/>
              <a:p>
                <a:r>
                  <a:rPr lang="es-AR" sz="2600" dirty="0" smtClean="0"/>
                  <a:t>No se observan diferencias significativas</a:t>
                </a:r>
              </a:p>
              <a:p>
                <a:endParaRPr lang="es-AR" sz="2600" dirty="0" smtClean="0"/>
              </a:p>
              <a:p>
                <a:r>
                  <a:rPr lang="es-AR" sz="2600" dirty="0" smtClean="0"/>
                  <a:t>Ventana &gt; </a:t>
                </a:r>
                <a14:m>
                  <m:oMath xmlns:m="http://schemas.openxmlformats.org/officeDocument/2006/math">
                    <m:r>
                      <a:rPr lang="es-AR" sz="2600" b="0" i="0" smtClean="0">
                        <a:latin typeface="Cambria Math" panose="02040503050406030204" pitchFamily="18" charset="0"/>
                      </a:rPr>
                      <m:t>150</m:t>
                    </m:r>
                    <m:r>
                      <a:rPr lang="es-AR" sz="2600" i="1">
                        <a:latin typeface="Cambria Math" panose="02040503050406030204" pitchFamily="18" charset="0"/>
                      </a:rPr>
                      <m:t>0</m:t>
                    </m:r>
                    <m:r>
                      <a:rPr lang="es-AR" sz="2600" i="1">
                        <a:latin typeface="Cambria Math" panose="02040503050406030204" pitchFamily="18" charset="0"/>
                      </a:rPr>
                      <m:t>𝑚𝑠</m:t>
                    </m:r>
                  </m:oMath>
                </a14:m>
                <a:r>
                  <a:rPr lang="es-AR" sz="2600" dirty="0" smtClean="0"/>
                  <a:t> =&gt; performance perfecta (</a:t>
                </a:r>
                <a14:m>
                  <m:oMath xmlns:m="http://schemas.openxmlformats.org/officeDocument/2006/math">
                    <m:r>
                      <a:rPr lang="es-AR" sz="2600" b="0" i="1" dirty="0" smtClean="0">
                        <a:latin typeface="Cambria Math" panose="02040503050406030204" pitchFamily="18" charset="0"/>
                      </a:rPr>
                      <m:t>100% ±0</m:t>
                    </m:r>
                  </m:oMath>
                </a14:m>
                <a:r>
                  <a:rPr lang="es-AR" sz="2600" dirty="0" smtClean="0"/>
                  <a:t>).</a:t>
                </a:r>
              </a:p>
              <a:p>
                <a:endParaRPr lang="es-AR" sz="2600" dirty="0" smtClean="0"/>
              </a:p>
              <a:p>
                <a:r>
                  <a:rPr lang="es-AR" sz="2600" dirty="0"/>
                  <a:t>Se concluye que se puede utilizar una ventana </a:t>
                </a:r>
                <a:r>
                  <a:rPr lang="es-AR" sz="2600" dirty="0" smtClean="0"/>
                  <a:t>corta</a:t>
                </a:r>
                <a:endParaRPr lang="es-AR" sz="2600" dirty="0"/>
              </a:p>
            </p:txBody>
          </p:sp>
        </mc:Choice>
        <mc:Fallback xmlns="">
          <p:sp>
            <p:nvSpPr>
              <p:cNvPr id="5" name="Marcador de contenido 2"/>
              <p:cNvSpPr>
                <a:spLocks noGrp="1" noRot="1" noChangeAspect="1" noMove="1" noResize="1" noEditPoints="1" noAdjustHandles="1" noChangeArrowheads="1" noChangeShapeType="1" noTextEdit="1"/>
              </p:cNvSpPr>
              <p:nvPr>
                <p:ph idx="1"/>
              </p:nvPr>
            </p:nvSpPr>
            <p:spPr>
              <a:xfrm>
                <a:off x="1484308" y="1636483"/>
                <a:ext cx="10018713" cy="3937003"/>
              </a:xfrm>
              <a:blipFill rotWithShape="0">
                <a:blip r:embed="rId3"/>
                <a:stretch>
                  <a:fillRect l="-1825"/>
                </a:stretch>
              </a:blipFill>
            </p:spPr>
            <p:txBody>
              <a:bodyPr/>
              <a:lstStyle/>
              <a:p>
                <a:r>
                  <a:rPr lang="es-AR">
                    <a:noFill/>
                  </a:rPr>
                  <a:t> </a:t>
                </a:r>
              </a:p>
            </p:txBody>
          </p:sp>
        </mc:Fallback>
      </mc:AlternateContent>
    </p:spTree>
    <p:extLst>
      <p:ext uri="{BB962C8B-B14F-4D97-AF65-F5344CB8AC3E}">
        <p14:creationId xmlns:p14="http://schemas.microsoft.com/office/powerpoint/2010/main" val="1818354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0"/>
            <a:ext cx="10018713" cy="1303420"/>
          </a:xfrm>
        </p:spPr>
        <p:txBody>
          <a:bodyPr/>
          <a:lstStyle/>
          <a:p>
            <a:r>
              <a:rPr lang="es-AR" dirty="0" smtClean="0"/>
              <a:t>Set de datos</a:t>
            </a:r>
            <a:endParaRPr lang="es-AR" dirty="0"/>
          </a:p>
        </p:txBody>
      </p:sp>
      <p:sp>
        <p:nvSpPr>
          <p:cNvPr id="3" name="Marcador de contenido 2"/>
          <p:cNvSpPr>
            <a:spLocks noGrp="1"/>
          </p:cNvSpPr>
          <p:nvPr>
            <p:ph idx="1"/>
          </p:nvPr>
        </p:nvSpPr>
        <p:spPr>
          <a:xfrm>
            <a:off x="1248484" y="1319611"/>
            <a:ext cx="7428783" cy="5117431"/>
          </a:xfrm>
        </p:spPr>
        <p:txBody>
          <a:bodyPr>
            <a:noAutofit/>
          </a:bodyPr>
          <a:lstStyle/>
          <a:p>
            <a:r>
              <a:rPr lang="es-AR" sz="2600" dirty="0" smtClean="0"/>
              <a:t>3 estructuras, subdivididas en 30 sesiones</a:t>
            </a:r>
          </a:p>
          <a:p>
            <a:pPr lvl="1"/>
            <a:r>
              <a:rPr lang="es-AR" sz="2200" dirty="0" err="1"/>
              <a:t>dataVTA</a:t>
            </a:r>
            <a:r>
              <a:rPr lang="es-AR" sz="2200" dirty="0"/>
              <a:t> y </a:t>
            </a:r>
            <a:r>
              <a:rPr lang="es-AR" sz="2200" dirty="0" err="1"/>
              <a:t>dataPFC</a:t>
            </a:r>
            <a:r>
              <a:rPr lang="es-AR" sz="2200" dirty="0"/>
              <a:t>: una o mas para cada sesión</a:t>
            </a:r>
            <a:br>
              <a:rPr lang="es-AR" sz="2200" dirty="0"/>
            </a:br>
            <a:r>
              <a:rPr lang="es-AR" sz="2200" dirty="0"/>
              <a:t>Trials como filas, tiempo como columnas.</a:t>
            </a:r>
          </a:p>
          <a:p>
            <a:pPr lvl="1"/>
            <a:r>
              <a:rPr lang="es-AR" sz="2200" dirty="0" err="1" smtClean="0"/>
              <a:t>dataBEH</a:t>
            </a:r>
            <a:r>
              <a:rPr lang="es-AR" sz="2200" dirty="0" smtClean="0"/>
              <a:t>: 4 vectores para cada sesión </a:t>
            </a:r>
            <a:br>
              <a:rPr lang="es-AR" sz="2200" dirty="0" smtClean="0"/>
            </a:br>
            <a:r>
              <a:rPr lang="es-AR" sz="2200" dirty="0" smtClean="0"/>
              <a:t>Cada vector asociado a una respuesta</a:t>
            </a:r>
          </a:p>
          <a:p>
            <a:pPr marL="0" indent="0">
              <a:buNone/>
            </a:pPr>
            <a:endParaRPr lang="es-AR" u="sng" dirty="0" smtClean="0"/>
          </a:p>
          <a:p>
            <a:r>
              <a:rPr lang="es-AR" dirty="0" smtClean="0"/>
              <a:t> </a:t>
            </a:r>
            <a:r>
              <a:rPr lang="es-AR" sz="2600" dirty="0" smtClean="0"/>
              <a:t>Distribución de los datos muy despareja</a:t>
            </a:r>
          </a:p>
          <a:p>
            <a:pPr lvl="1"/>
            <a:r>
              <a:rPr lang="es-AR" sz="2200" dirty="0"/>
              <a:t>GOc: 3169</a:t>
            </a:r>
            <a:endParaRPr lang="es-AR" sz="2200" dirty="0" smtClean="0"/>
          </a:p>
          <a:p>
            <a:pPr lvl="1"/>
            <a:r>
              <a:rPr lang="es-AR" sz="2200" dirty="0"/>
              <a:t>GOi: 367</a:t>
            </a:r>
          </a:p>
          <a:p>
            <a:pPr lvl="1"/>
            <a:r>
              <a:rPr lang="es-AR" sz="2200" dirty="0"/>
              <a:t>NOGOc: 2701</a:t>
            </a:r>
          </a:p>
          <a:p>
            <a:pPr lvl="1"/>
            <a:r>
              <a:rPr lang="es-AR" sz="2200" dirty="0"/>
              <a:t>NOGOi: 686</a:t>
            </a:r>
          </a:p>
        </p:txBody>
      </p:sp>
      <p:graphicFrame>
        <p:nvGraphicFramePr>
          <p:cNvPr id="4" name="Tabla 3"/>
          <p:cNvGraphicFramePr>
            <a:graphicFrameLocks noGrp="1"/>
          </p:cNvGraphicFramePr>
          <p:nvPr>
            <p:extLst>
              <p:ext uri="{D42A27DB-BD31-4B8C-83A1-F6EECF244321}">
                <p14:modId xmlns:p14="http://schemas.microsoft.com/office/powerpoint/2010/main" val="3798665075"/>
              </p:ext>
            </p:extLst>
          </p:nvPr>
        </p:nvGraphicFramePr>
        <p:xfrm>
          <a:off x="7251755" y="4679587"/>
          <a:ext cx="683491" cy="1854200"/>
        </p:xfrm>
        <a:graphic>
          <a:graphicData uri="http://schemas.openxmlformats.org/drawingml/2006/table">
            <a:tbl>
              <a:tblPr firstRow="1" bandRow="1">
                <a:tableStyleId>{5C22544A-7EE6-4342-B048-85BDC9FD1C3A}</a:tableStyleId>
              </a:tblPr>
              <a:tblGrid>
                <a:gridCol w="683491"/>
              </a:tblGrid>
              <a:tr h="370840">
                <a:tc>
                  <a:txBody>
                    <a:bodyPr/>
                    <a:lstStyle/>
                    <a:p>
                      <a:pPr algn="ctr"/>
                      <a:r>
                        <a:rPr lang="es-AR" sz="1100" dirty="0" smtClean="0"/>
                        <a:t>GOc</a:t>
                      </a:r>
                    </a:p>
                  </a:txBody>
                  <a:tcPr/>
                </a:tc>
              </a:tr>
              <a:tr h="370840">
                <a:tc>
                  <a:txBody>
                    <a:bodyPr/>
                    <a:lstStyle/>
                    <a:p>
                      <a:pPr algn="ctr"/>
                      <a:r>
                        <a:rPr lang="es-AR" sz="1800" dirty="0" smtClean="0"/>
                        <a:t>1</a:t>
                      </a:r>
                      <a:endParaRPr lang="es-AR" sz="1800" dirty="0"/>
                    </a:p>
                  </a:txBody>
                  <a:tcPr/>
                </a:tc>
              </a:tr>
              <a:tr h="370840">
                <a:tc>
                  <a:txBody>
                    <a:bodyPr/>
                    <a:lstStyle/>
                    <a:p>
                      <a:pPr algn="ctr"/>
                      <a:r>
                        <a:rPr lang="es-AR" sz="1800" dirty="0" smtClean="0"/>
                        <a:t>4</a:t>
                      </a:r>
                      <a:endParaRPr lang="es-AR" sz="1800" dirty="0"/>
                    </a:p>
                  </a:txBody>
                  <a:tcPr/>
                </a:tc>
              </a:tr>
              <a:tr h="370840">
                <a:tc>
                  <a:txBody>
                    <a:bodyPr/>
                    <a:lstStyle/>
                    <a:p>
                      <a:pPr algn="ctr"/>
                      <a:r>
                        <a:rPr lang="es-AR" sz="1800" dirty="0" smtClean="0"/>
                        <a:t>…</a:t>
                      </a:r>
                      <a:endParaRPr lang="es-AR" sz="1800" dirty="0"/>
                    </a:p>
                  </a:txBody>
                  <a:tcPr/>
                </a:tc>
              </a:tr>
              <a:tr h="370840">
                <a:tc>
                  <a:txBody>
                    <a:bodyPr/>
                    <a:lstStyle/>
                    <a:p>
                      <a:pPr algn="ctr"/>
                      <a:r>
                        <a:rPr lang="es-AR" sz="1800" dirty="0" smtClean="0"/>
                        <a:t>712</a:t>
                      </a:r>
                      <a:endParaRPr lang="es-AR" sz="1800" dirty="0"/>
                    </a:p>
                  </a:txBody>
                  <a:tcPr/>
                </a:tc>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2064013018"/>
              </p:ext>
            </p:extLst>
          </p:nvPr>
        </p:nvGraphicFramePr>
        <p:xfrm>
          <a:off x="7990664" y="4679582"/>
          <a:ext cx="683491" cy="1854200"/>
        </p:xfrm>
        <a:graphic>
          <a:graphicData uri="http://schemas.openxmlformats.org/drawingml/2006/table">
            <a:tbl>
              <a:tblPr firstRow="1" bandRow="1">
                <a:tableStyleId>{5C22544A-7EE6-4342-B048-85BDC9FD1C3A}</a:tableStyleId>
              </a:tblPr>
              <a:tblGrid>
                <a:gridCol w="683491"/>
              </a:tblGrid>
              <a:tr h="370840">
                <a:tc>
                  <a:txBody>
                    <a:bodyPr/>
                    <a:lstStyle/>
                    <a:p>
                      <a:pPr algn="ctr"/>
                      <a:r>
                        <a:rPr lang="es-AR" sz="1100" dirty="0" smtClean="0"/>
                        <a:t>GOi</a:t>
                      </a:r>
                      <a:endParaRPr lang="es-AR" dirty="0"/>
                    </a:p>
                  </a:txBody>
                  <a:tcPr/>
                </a:tc>
              </a:tr>
              <a:tr h="370840">
                <a:tc>
                  <a:txBody>
                    <a:bodyPr/>
                    <a:lstStyle/>
                    <a:p>
                      <a:pPr algn="ctr"/>
                      <a:r>
                        <a:rPr lang="es-AR" dirty="0" smtClean="0"/>
                        <a:t>2</a:t>
                      </a:r>
                      <a:endParaRPr lang="es-AR" dirty="0"/>
                    </a:p>
                  </a:txBody>
                  <a:tcPr/>
                </a:tc>
              </a:tr>
              <a:tr h="370840">
                <a:tc>
                  <a:txBody>
                    <a:bodyPr/>
                    <a:lstStyle/>
                    <a:p>
                      <a:pPr algn="ctr"/>
                      <a:r>
                        <a:rPr lang="es-AR" dirty="0" smtClean="0"/>
                        <a:t>5</a:t>
                      </a:r>
                      <a:endParaRPr lang="es-AR" dirty="0"/>
                    </a:p>
                  </a:txBody>
                  <a:tcPr/>
                </a:tc>
              </a:tr>
              <a:tr h="370840">
                <a:tc>
                  <a:txBody>
                    <a:bodyPr/>
                    <a:lstStyle/>
                    <a:p>
                      <a:pPr algn="ctr"/>
                      <a:r>
                        <a:rPr lang="es-AR" dirty="0" smtClean="0"/>
                        <a:t>…</a:t>
                      </a:r>
                      <a:endParaRPr lang="es-AR" dirty="0"/>
                    </a:p>
                  </a:txBody>
                  <a:tcPr/>
                </a:tc>
              </a:tr>
              <a:tr h="370840">
                <a:tc>
                  <a:txBody>
                    <a:bodyPr/>
                    <a:lstStyle/>
                    <a:p>
                      <a:pPr algn="ctr"/>
                      <a:r>
                        <a:rPr lang="es-AR" dirty="0" smtClean="0"/>
                        <a:t>700</a:t>
                      </a:r>
                      <a:endParaRPr lang="es-AR" dirty="0"/>
                    </a:p>
                  </a:txBody>
                  <a:tcPr/>
                </a:tc>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2338608582"/>
              </p:ext>
            </p:extLst>
          </p:nvPr>
        </p:nvGraphicFramePr>
        <p:xfrm>
          <a:off x="8729573" y="4679582"/>
          <a:ext cx="646546" cy="1854200"/>
        </p:xfrm>
        <a:graphic>
          <a:graphicData uri="http://schemas.openxmlformats.org/drawingml/2006/table">
            <a:tbl>
              <a:tblPr firstRow="1" bandRow="1">
                <a:tableStyleId>{5C22544A-7EE6-4342-B048-85BDC9FD1C3A}</a:tableStyleId>
              </a:tblPr>
              <a:tblGrid>
                <a:gridCol w="646546"/>
              </a:tblGrid>
              <a:tr h="370840">
                <a:tc>
                  <a:txBody>
                    <a:bodyPr/>
                    <a:lstStyle/>
                    <a:p>
                      <a:pPr algn="ctr"/>
                      <a:r>
                        <a:rPr lang="es-AR" sz="1100" dirty="0" smtClean="0"/>
                        <a:t>NOGOc</a:t>
                      </a:r>
                      <a:endParaRPr lang="es-AR" sz="1200" dirty="0"/>
                    </a:p>
                  </a:txBody>
                  <a:tcPr/>
                </a:tc>
              </a:tr>
              <a:tr h="370840">
                <a:tc>
                  <a:txBody>
                    <a:bodyPr/>
                    <a:lstStyle/>
                    <a:p>
                      <a:pPr algn="ctr"/>
                      <a:r>
                        <a:rPr lang="es-AR" dirty="0" smtClean="0"/>
                        <a:t>3</a:t>
                      </a:r>
                      <a:endParaRPr lang="es-AR" dirty="0"/>
                    </a:p>
                  </a:txBody>
                  <a:tcPr/>
                </a:tc>
              </a:tr>
              <a:tr h="370840">
                <a:tc>
                  <a:txBody>
                    <a:bodyPr/>
                    <a:lstStyle/>
                    <a:p>
                      <a:pPr algn="ctr"/>
                      <a:r>
                        <a:rPr lang="es-AR" dirty="0" smtClean="0"/>
                        <a:t>7</a:t>
                      </a:r>
                      <a:endParaRPr lang="es-AR" dirty="0"/>
                    </a:p>
                  </a:txBody>
                  <a:tcPr/>
                </a:tc>
              </a:tr>
              <a:tr h="370840">
                <a:tc>
                  <a:txBody>
                    <a:bodyPr/>
                    <a:lstStyle/>
                    <a:p>
                      <a:pPr algn="ctr"/>
                      <a:r>
                        <a:rPr lang="es-AR" dirty="0" smtClean="0"/>
                        <a:t>…</a:t>
                      </a:r>
                      <a:endParaRPr lang="es-AR" dirty="0"/>
                    </a:p>
                  </a:txBody>
                  <a:tcPr/>
                </a:tc>
              </a:tr>
              <a:tr h="370840">
                <a:tc>
                  <a:txBody>
                    <a:bodyPr/>
                    <a:lstStyle/>
                    <a:p>
                      <a:pPr algn="ctr"/>
                      <a:r>
                        <a:rPr lang="es-AR" dirty="0" smtClean="0"/>
                        <a:t>710</a:t>
                      </a:r>
                      <a:endParaRPr lang="es-AR" dirty="0"/>
                    </a:p>
                  </a:txBody>
                  <a:tcPr/>
                </a:tc>
              </a:tr>
            </a:tbl>
          </a:graphicData>
        </a:graphic>
      </p:graphicFrame>
      <p:graphicFrame>
        <p:nvGraphicFramePr>
          <p:cNvPr id="8" name="Tabla 7"/>
          <p:cNvGraphicFramePr>
            <a:graphicFrameLocks noGrp="1"/>
          </p:cNvGraphicFramePr>
          <p:nvPr>
            <p:extLst>
              <p:ext uri="{D42A27DB-BD31-4B8C-83A1-F6EECF244321}">
                <p14:modId xmlns:p14="http://schemas.microsoft.com/office/powerpoint/2010/main" val="3828058098"/>
              </p:ext>
            </p:extLst>
          </p:nvPr>
        </p:nvGraphicFramePr>
        <p:xfrm>
          <a:off x="9468482" y="4679582"/>
          <a:ext cx="683491" cy="1854200"/>
        </p:xfrm>
        <a:graphic>
          <a:graphicData uri="http://schemas.openxmlformats.org/drawingml/2006/table">
            <a:tbl>
              <a:tblPr firstRow="1" bandRow="1">
                <a:tableStyleId>{5C22544A-7EE6-4342-B048-85BDC9FD1C3A}</a:tableStyleId>
              </a:tblPr>
              <a:tblGrid>
                <a:gridCol w="683491"/>
              </a:tblGrid>
              <a:tr h="370840">
                <a:tc>
                  <a:txBody>
                    <a:bodyPr/>
                    <a:lstStyle/>
                    <a:p>
                      <a:pPr algn="ctr"/>
                      <a:r>
                        <a:rPr lang="es-AR" sz="1100" dirty="0" smtClean="0"/>
                        <a:t>NOGOi</a:t>
                      </a:r>
                      <a:endParaRPr lang="es-AR" dirty="0"/>
                    </a:p>
                  </a:txBody>
                  <a:tcPr/>
                </a:tc>
              </a:tr>
              <a:tr h="370840">
                <a:tc>
                  <a:txBody>
                    <a:bodyPr/>
                    <a:lstStyle/>
                    <a:p>
                      <a:pPr algn="ctr"/>
                      <a:r>
                        <a:rPr lang="es-AR" dirty="0" smtClean="0"/>
                        <a:t>6</a:t>
                      </a:r>
                      <a:endParaRPr lang="es-AR" dirty="0"/>
                    </a:p>
                  </a:txBody>
                  <a:tcPr/>
                </a:tc>
              </a:tr>
              <a:tr h="370840">
                <a:tc>
                  <a:txBody>
                    <a:bodyPr/>
                    <a:lstStyle/>
                    <a:p>
                      <a:pPr algn="ctr"/>
                      <a:r>
                        <a:rPr lang="es-AR" dirty="0" smtClean="0"/>
                        <a:t>10</a:t>
                      </a:r>
                      <a:endParaRPr lang="es-AR" dirty="0"/>
                    </a:p>
                  </a:txBody>
                  <a:tcPr/>
                </a:tc>
              </a:tr>
              <a:tr h="370840">
                <a:tc>
                  <a:txBody>
                    <a:bodyPr/>
                    <a:lstStyle/>
                    <a:p>
                      <a:pPr algn="ctr"/>
                      <a:r>
                        <a:rPr lang="es-AR" dirty="0" smtClean="0"/>
                        <a:t>…</a:t>
                      </a:r>
                      <a:endParaRPr lang="es-AR" dirty="0"/>
                    </a:p>
                  </a:txBody>
                  <a:tcPr/>
                </a:tc>
              </a:tr>
              <a:tr h="370840">
                <a:tc>
                  <a:txBody>
                    <a:bodyPr/>
                    <a:lstStyle/>
                    <a:p>
                      <a:pPr algn="ctr"/>
                      <a:r>
                        <a:rPr lang="es-AR" dirty="0" smtClean="0"/>
                        <a:t>701</a:t>
                      </a:r>
                      <a:endParaRPr lang="es-AR" dirty="0"/>
                    </a:p>
                  </a:txBody>
                  <a:tcPr/>
                </a:tc>
              </a:tr>
            </a:tbl>
          </a:graphicData>
        </a:graphic>
      </p:graphicFrame>
      <p:sp>
        <p:nvSpPr>
          <p:cNvPr id="9" name="Rectángulo 8"/>
          <p:cNvSpPr/>
          <p:nvPr/>
        </p:nvSpPr>
        <p:spPr>
          <a:xfrm>
            <a:off x="8091310" y="4308306"/>
            <a:ext cx="1032655" cy="369332"/>
          </a:xfrm>
          <a:prstGeom prst="rect">
            <a:avLst/>
          </a:prstGeom>
        </p:spPr>
        <p:txBody>
          <a:bodyPr wrap="none">
            <a:spAutoFit/>
          </a:bodyPr>
          <a:lstStyle/>
          <a:p>
            <a:r>
              <a:rPr lang="es-AR" dirty="0" err="1"/>
              <a:t>dataBEH</a:t>
            </a:r>
            <a:endParaRPr lang="es-AR" dirty="0"/>
          </a:p>
        </p:txBody>
      </p:sp>
      <p:graphicFrame>
        <p:nvGraphicFramePr>
          <p:cNvPr id="10" name="Objeto 9"/>
          <p:cNvGraphicFramePr>
            <a:graphicFrameLocks noChangeAspect="1"/>
          </p:cNvGraphicFramePr>
          <p:nvPr>
            <p:extLst>
              <p:ext uri="{D42A27DB-BD31-4B8C-83A1-F6EECF244321}">
                <p14:modId xmlns:p14="http://schemas.microsoft.com/office/powerpoint/2010/main" val="3842686264"/>
              </p:ext>
            </p:extLst>
          </p:nvPr>
        </p:nvGraphicFramePr>
        <p:xfrm>
          <a:off x="8809454" y="1451315"/>
          <a:ext cx="2900363" cy="2114550"/>
        </p:xfrm>
        <a:graphic>
          <a:graphicData uri="http://schemas.openxmlformats.org/presentationml/2006/ole">
            <mc:AlternateContent xmlns:mc="http://schemas.openxmlformats.org/markup-compatibility/2006">
              <mc:Choice xmlns:v="urn:schemas-microsoft-com:vml" Requires="v">
                <p:oleObj spid="_x0000_s1231" name="Hoja de cálculo" r:id="rId4" imgW="3371799" imgH="2114640" progId="Excel.Sheet.12">
                  <p:embed/>
                </p:oleObj>
              </mc:Choice>
              <mc:Fallback>
                <p:oleObj name="Hoja de cálculo" r:id="rId4" imgW="3371799" imgH="2114640" progId="Excel.Sheet.12">
                  <p:embed/>
                  <p:pic>
                    <p:nvPicPr>
                      <p:cNvPr id="0" name=""/>
                      <p:cNvPicPr/>
                      <p:nvPr/>
                    </p:nvPicPr>
                    <p:blipFill>
                      <a:blip r:embed="rId5"/>
                      <a:stretch>
                        <a:fillRect/>
                      </a:stretch>
                    </p:blipFill>
                    <p:spPr>
                      <a:xfrm>
                        <a:off x="8809454" y="1451315"/>
                        <a:ext cx="2900363" cy="2114550"/>
                      </a:xfrm>
                      <a:prstGeom prst="rect">
                        <a:avLst/>
                      </a:prstGeom>
                    </p:spPr>
                  </p:pic>
                </p:oleObj>
              </mc:Fallback>
            </mc:AlternateContent>
          </a:graphicData>
        </a:graphic>
      </p:graphicFrame>
      <p:sp>
        <p:nvSpPr>
          <p:cNvPr id="11" name="Rectángulo 10"/>
          <p:cNvSpPr/>
          <p:nvPr/>
        </p:nvSpPr>
        <p:spPr>
          <a:xfrm>
            <a:off x="9241343" y="996051"/>
            <a:ext cx="2036583" cy="369332"/>
          </a:xfrm>
          <a:prstGeom prst="rect">
            <a:avLst/>
          </a:prstGeom>
        </p:spPr>
        <p:txBody>
          <a:bodyPr wrap="none">
            <a:spAutoFit/>
          </a:bodyPr>
          <a:lstStyle/>
          <a:p>
            <a:r>
              <a:rPr lang="es-AR" dirty="0" err="1"/>
              <a:t>dataVTA</a:t>
            </a:r>
            <a:r>
              <a:rPr lang="es-AR" dirty="0"/>
              <a:t> y </a:t>
            </a:r>
            <a:r>
              <a:rPr lang="es-AR" dirty="0" err="1"/>
              <a:t>dataPFC</a:t>
            </a:r>
            <a:endParaRPr lang="es-AR" dirty="0"/>
          </a:p>
        </p:txBody>
      </p:sp>
      <p:graphicFrame>
        <p:nvGraphicFramePr>
          <p:cNvPr id="6" name="Tabla 5"/>
          <p:cNvGraphicFramePr>
            <a:graphicFrameLocks noGrp="1"/>
          </p:cNvGraphicFramePr>
          <p:nvPr>
            <p:extLst>
              <p:ext uri="{D42A27DB-BD31-4B8C-83A1-F6EECF244321}">
                <p14:modId xmlns:p14="http://schemas.microsoft.com/office/powerpoint/2010/main" val="1110609961"/>
              </p:ext>
            </p:extLst>
          </p:nvPr>
        </p:nvGraphicFramePr>
        <p:xfrm>
          <a:off x="10431001" y="3912502"/>
          <a:ext cx="1282251" cy="2621280"/>
        </p:xfrm>
        <a:graphic>
          <a:graphicData uri="http://schemas.openxmlformats.org/drawingml/2006/table">
            <a:tbl>
              <a:tblPr firstRow="1" bandRow="1">
                <a:tableStyleId>{5C22544A-7EE6-4342-B048-85BDC9FD1C3A}</a:tableStyleId>
              </a:tblPr>
              <a:tblGrid>
                <a:gridCol w="572094"/>
                <a:gridCol w="710157"/>
              </a:tblGrid>
              <a:tr h="263058">
                <a:tc>
                  <a:txBody>
                    <a:bodyPr/>
                    <a:lstStyle/>
                    <a:p>
                      <a:pPr algn="ctr"/>
                      <a:r>
                        <a:rPr lang="es-AR" sz="1200" dirty="0" smtClean="0"/>
                        <a:t>Trial</a:t>
                      </a:r>
                      <a:endParaRPr lang="es-AR" sz="1200" dirty="0"/>
                    </a:p>
                  </a:txBody>
                  <a:tcPr anchor="ctr"/>
                </a:tc>
                <a:tc>
                  <a:txBody>
                    <a:bodyPr/>
                    <a:lstStyle/>
                    <a:p>
                      <a:pPr algn="ctr"/>
                      <a:r>
                        <a:rPr lang="es-AR" sz="900" dirty="0" smtClean="0"/>
                        <a:t>Respuesta</a:t>
                      </a:r>
                      <a:endParaRPr lang="es-AR" sz="900" dirty="0"/>
                    </a:p>
                  </a:txBody>
                  <a:tcPr anchor="ctr"/>
                </a:tc>
              </a:tr>
              <a:tr h="251916">
                <a:tc>
                  <a:txBody>
                    <a:bodyPr/>
                    <a:lstStyle/>
                    <a:p>
                      <a:pPr algn="ctr"/>
                      <a:r>
                        <a:rPr lang="es-AR" sz="1600" dirty="0" smtClean="0"/>
                        <a:t>1</a:t>
                      </a:r>
                      <a:endParaRPr lang="es-AR" sz="1600" dirty="0"/>
                    </a:p>
                  </a:txBody>
                  <a:tcPr anchor="ctr"/>
                </a:tc>
                <a:tc>
                  <a:txBody>
                    <a:bodyPr/>
                    <a:lstStyle/>
                    <a:p>
                      <a:pPr algn="ctr"/>
                      <a:r>
                        <a:rPr lang="es-AR" sz="1200" dirty="0" smtClean="0"/>
                        <a:t>GOc</a:t>
                      </a:r>
                      <a:endParaRPr lang="es-AR" sz="1200" dirty="0"/>
                    </a:p>
                  </a:txBody>
                  <a:tcPr anchor="ctr"/>
                </a:tc>
              </a:tr>
              <a:tr h="281815">
                <a:tc>
                  <a:txBody>
                    <a:bodyPr/>
                    <a:lstStyle/>
                    <a:p>
                      <a:pPr algn="ctr"/>
                      <a:r>
                        <a:rPr lang="es-AR" sz="1600" dirty="0" smtClean="0"/>
                        <a:t>2</a:t>
                      </a:r>
                      <a:endParaRPr lang="es-AR" sz="1600" dirty="0"/>
                    </a:p>
                  </a:txBody>
                  <a:tcPr anchor="ctr"/>
                </a:tc>
                <a:tc>
                  <a:txBody>
                    <a:bodyPr/>
                    <a:lstStyle/>
                    <a:p>
                      <a:pPr algn="ctr"/>
                      <a:r>
                        <a:rPr lang="es-AR" sz="1200" dirty="0" smtClean="0"/>
                        <a:t>GOi</a:t>
                      </a:r>
                      <a:endParaRPr lang="es-AR" sz="1200" dirty="0"/>
                    </a:p>
                  </a:txBody>
                  <a:tcPr anchor="ctr"/>
                </a:tc>
              </a:tr>
              <a:tr h="281815">
                <a:tc>
                  <a:txBody>
                    <a:bodyPr/>
                    <a:lstStyle/>
                    <a:p>
                      <a:pPr algn="ctr"/>
                      <a:r>
                        <a:rPr lang="es-AR" sz="1600" dirty="0" smtClean="0"/>
                        <a:t>3</a:t>
                      </a:r>
                      <a:endParaRPr lang="es-AR" sz="1600" dirty="0"/>
                    </a:p>
                  </a:txBody>
                  <a:tcPr anchor="ctr"/>
                </a:tc>
                <a:tc>
                  <a:txBody>
                    <a:bodyPr/>
                    <a:lstStyle/>
                    <a:p>
                      <a:pPr algn="ctr"/>
                      <a:r>
                        <a:rPr lang="es-AR" sz="1200" dirty="0" smtClean="0"/>
                        <a:t>NOGOc</a:t>
                      </a:r>
                      <a:endParaRPr lang="es-AR" sz="1200" dirty="0"/>
                    </a:p>
                  </a:txBody>
                  <a:tcPr anchor="ctr"/>
                </a:tc>
              </a:tr>
              <a:tr h="281815">
                <a:tc>
                  <a:txBody>
                    <a:bodyPr/>
                    <a:lstStyle/>
                    <a:p>
                      <a:pPr algn="ctr"/>
                      <a:r>
                        <a:rPr lang="es-AR" sz="1600" dirty="0" smtClean="0"/>
                        <a:t>4</a:t>
                      </a:r>
                      <a:endParaRPr lang="es-AR" sz="1600" dirty="0"/>
                    </a:p>
                  </a:txBody>
                  <a:tcPr anchor="ctr"/>
                </a:tc>
                <a:tc>
                  <a:txBody>
                    <a:bodyPr/>
                    <a:lstStyle/>
                    <a:p>
                      <a:pPr algn="ctr"/>
                      <a:r>
                        <a:rPr lang="es-AR" sz="1200" dirty="0" smtClean="0"/>
                        <a:t>GOc</a:t>
                      </a:r>
                      <a:endParaRPr lang="es-AR" sz="1200" dirty="0"/>
                    </a:p>
                  </a:txBody>
                  <a:tcPr anchor="ctr"/>
                </a:tc>
              </a:tr>
              <a:tr h="281815">
                <a:tc>
                  <a:txBody>
                    <a:bodyPr/>
                    <a:lstStyle/>
                    <a:p>
                      <a:pPr algn="ctr"/>
                      <a:r>
                        <a:rPr lang="es-AR" sz="1600" dirty="0" smtClean="0"/>
                        <a:t>…</a:t>
                      </a:r>
                      <a:endParaRPr lang="es-AR" sz="1600" dirty="0"/>
                    </a:p>
                  </a:txBody>
                  <a:tcPr anchor="ctr"/>
                </a:tc>
                <a:tc>
                  <a:txBody>
                    <a:bodyPr/>
                    <a:lstStyle/>
                    <a:p>
                      <a:pPr algn="ctr"/>
                      <a:endParaRPr lang="es-AR" sz="1200" dirty="0"/>
                    </a:p>
                  </a:txBody>
                  <a:tcPr anchor="ctr"/>
                </a:tc>
              </a:tr>
              <a:tr h="281815">
                <a:tc>
                  <a:txBody>
                    <a:bodyPr/>
                    <a:lstStyle/>
                    <a:p>
                      <a:pPr algn="ctr"/>
                      <a:r>
                        <a:rPr lang="es-AR" sz="1600" dirty="0" smtClean="0"/>
                        <a:t>711</a:t>
                      </a:r>
                      <a:endParaRPr lang="es-AR" sz="1600" dirty="0"/>
                    </a:p>
                  </a:txBody>
                  <a:tcPr anchor="ctr"/>
                </a:tc>
                <a:tc>
                  <a:txBody>
                    <a:bodyPr/>
                    <a:lstStyle/>
                    <a:p>
                      <a:pPr algn="ctr"/>
                      <a:r>
                        <a:rPr lang="es-AR" sz="1200" dirty="0" smtClean="0"/>
                        <a:t>GOc</a:t>
                      </a:r>
                      <a:endParaRPr lang="es-AR" sz="1200" dirty="0"/>
                    </a:p>
                  </a:txBody>
                  <a:tcPr anchor="ctr"/>
                </a:tc>
              </a:tr>
              <a:tr h="281815">
                <a:tc>
                  <a:txBody>
                    <a:bodyPr/>
                    <a:lstStyle/>
                    <a:p>
                      <a:pPr algn="ctr"/>
                      <a:r>
                        <a:rPr lang="es-AR" sz="1600" dirty="0" smtClean="0"/>
                        <a:t>712</a:t>
                      </a:r>
                      <a:endParaRPr lang="es-AR" sz="1600" dirty="0"/>
                    </a:p>
                  </a:txBody>
                  <a:tcPr anchor="ctr"/>
                </a:tc>
                <a:tc>
                  <a:txBody>
                    <a:bodyPr/>
                    <a:lstStyle/>
                    <a:p>
                      <a:pPr algn="ctr"/>
                      <a:r>
                        <a:rPr lang="es-AR" sz="1200" dirty="0" smtClean="0"/>
                        <a:t>GOc</a:t>
                      </a:r>
                      <a:endParaRPr lang="es-AR" sz="1200" dirty="0"/>
                    </a:p>
                  </a:txBody>
                  <a:tcPr anchor="ctr"/>
                </a:tc>
              </a:tr>
            </a:tbl>
          </a:graphicData>
        </a:graphic>
      </p:graphicFrame>
      <p:sp>
        <p:nvSpPr>
          <p:cNvPr id="12" name="Flecha doblada 11"/>
          <p:cNvSpPr/>
          <p:nvPr/>
        </p:nvSpPr>
        <p:spPr>
          <a:xfrm>
            <a:off x="8528617" y="3892962"/>
            <a:ext cx="1731019" cy="45952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Tree>
    <p:extLst>
      <p:ext uri="{BB962C8B-B14F-4D97-AF65-F5344CB8AC3E}">
        <p14:creationId xmlns:p14="http://schemas.microsoft.com/office/powerpoint/2010/main" val="9426380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111352"/>
            <a:ext cx="10018713" cy="1752599"/>
          </a:xfrm>
        </p:spPr>
        <p:txBody>
          <a:bodyPr/>
          <a:lstStyle/>
          <a:p>
            <a:r>
              <a:rPr lang="es-AR" dirty="0" smtClean="0"/>
              <a:t>Objetivos</a:t>
            </a:r>
            <a:endParaRPr lang="es-AR" dirty="0"/>
          </a:p>
        </p:txBody>
      </p:sp>
      <p:sp>
        <p:nvSpPr>
          <p:cNvPr id="3" name="Marcador de contenido 2"/>
          <p:cNvSpPr>
            <a:spLocks noGrp="1"/>
          </p:cNvSpPr>
          <p:nvPr>
            <p:ph idx="1"/>
          </p:nvPr>
        </p:nvSpPr>
        <p:spPr>
          <a:xfrm>
            <a:off x="1484309" y="1570384"/>
            <a:ext cx="10018713" cy="4939746"/>
          </a:xfrm>
        </p:spPr>
        <p:txBody>
          <a:bodyPr>
            <a:normAutofit/>
          </a:bodyPr>
          <a:lstStyle/>
          <a:p>
            <a:pPr>
              <a:lnSpc>
                <a:spcPct val="150000"/>
              </a:lnSpc>
              <a:buFont typeface="Wingdings" panose="05000000000000000000" pitchFamily="2" charset="2"/>
              <a:buChar char="þ"/>
            </a:pPr>
            <a:r>
              <a:rPr lang="es-AR" dirty="0"/>
              <a:t>E</a:t>
            </a:r>
            <a:r>
              <a:rPr lang="es-AR" dirty="0" smtClean="0"/>
              <a:t>studiar </a:t>
            </a:r>
            <a:r>
              <a:rPr lang="es-AR" dirty="0"/>
              <a:t>cuánta información </a:t>
            </a:r>
            <a:r>
              <a:rPr lang="es-AR" dirty="0" smtClean="0"/>
              <a:t>se puede obtener de los spikes.</a:t>
            </a:r>
          </a:p>
          <a:p>
            <a:pPr>
              <a:lnSpc>
                <a:spcPct val="150000"/>
              </a:lnSpc>
              <a:buFont typeface="Wingdings" panose="05000000000000000000" pitchFamily="2" charset="2"/>
              <a:buChar char="þ"/>
            </a:pPr>
            <a:r>
              <a:rPr lang="es-AR" dirty="0" smtClean="0"/>
              <a:t>Comparar el </a:t>
            </a:r>
            <a:r>
              <a:rPr lang="es-AR" dirty="0"/>
              <a:t>rendimiento </a:t>
            </a:r>
            <a:r>
              <a:rPr lang="es-AR" dirty="0" smtClean="0"/>
              <a:t>de los métodos de clasificación.</a:t>
            </a:r>
          </a:p>
          <a:p>
            <a:pPr>
              <a:lnSpc>
                <a:spcPct val="150000"/>
              </a:lnSpc>
              <a:buFont typeface="Wingdings" panose="05000000000000000000" pitchFamily="2" charset="2"/>
              <a:buChar char="þ"/>
            </a:pPr>
            <a:r>
              <a:rPr lang="es-AR" dirty="0" smtClean="0"/>
              <a:t>Determinar la cantidad de neuronas necesarias para una buena clasificación.</a:t>
            </a:r>
          </a:p>
          <a:p>
            <a:pPr>
              <a:lnSpc>
                <a:spcPct val="150000"/>
              </a:lnSpc>
              <a:buFont typeface="Wingdings" panose="05000000000000000000" pitchFamily="2" charset="2"/>
              <a:buChar char="þ"/>
            </a:pPr>
            <a:r>
              <a:rPr lang="es-AR" dirty="0" smtClean="0"/>
              <a:t>Determinar que ventana de tiempo permite/mejora la clasificación.</a:t>
            </a:r>
          </a:p>
          <a:p>
            <a:pPr>
              <a:lnSpc>
                <a:spcPct val="150000"/>
              </a:lnSpc>
              <a:buFont typeface="Wingdings" panose="05000000000000000000" pitchFamily="2" charset="2"/>
              <a:buChar char=""/>
            </a:pPr>
            <a:r>
              <a:rPr lang="es-AR" dirty="0" smtClean="0"/>
              <a:t>Intentar predecir el comportamiento del animal antes de la ejecución de la respuesta motora.</a:t>
            </a:r>
            <a:endParaRPr lang="es-AR" dirty="0"/>
          </a:p>
        </p:txBody>
      </p:sp>
    </p:spTree>
    <p:extLst>
      <p:ext uri="{BB962C8B-B14F-4D97-AF65-F5344CB8AC3E}">
        <p14:creationId xmlns:p14="http://schemas.microsoft.com/office/powerpoint/2010/main" val="73308317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a:t>Predicción del comportamiento</a:t>
            </a:r>
          </a:p>
        </p:txBody>
      </p:sp>
      <mc:AlternateContent xmlns:mc="http://schemas.openxmlformats.org/markup-compatibility/2006" xmlns:a14="http://schemas.microsoft.com/office/drawing/2010/main">
        <mc:Choice Requires="a14">
          <p:sp>
            <p:nvSpPr>
              <p:cNvPr id="5" name="Marcador de contenido 2"/>
              <p:cNvSpPr>
                <a:spLocks noGrp="1"/>
              </p:cNvSpPr>
              <p:nvPr>
                <p:ph idx="1"/>
              </p:nvPr>
            </p:nvSpPr>
            <p:spPr>
              <a:xfrm>
                <a:off x="1484308" y="972457"/>
                <a:ext cx="10018713" cy="5036457"/>
              </a:xfrm>
            </p:spPr>
            <p:txBody>
              <a:bodyPr>
                <a:normAutofit/>
              </a:bodyPr>
              <a:lstStyle/>
              <a:p>
                <a:pPr>
                  <a:lnSpc>
                    <a:spcPct val="200000"/>
                  </a:lnSpc>
                </a:pPr>
                <a:r>
                  <a:rPr lang="es-AR" dirty="0" smtClean="0"/>
                  <a:t>¿</a:t>
                </a:r>
                <a:r>
                  <a:rPr lang="es-AR" dirty="0"/>
                  <a:t>S</a:t>
                </a:r>
                <a:r>
                  <a:rPr lang="es-AR" dirty="0" smtClean="0"/>
                  <a:t>e puede predecir el comportamiento antes que suceda la reacción?</a:t>
                </a:r>
              </a:p>
              <a:p>
                <a:pPr>
                  <a:lnSpc>
                    <a:spcPct val="200000"/>
                  </a:lnSpc>
                </a:pPr>
                <a:r>
                  <a:rPr lang="es-AR" dirty="0"/>
                  <a:t>Agrupamiento </a:t>
                </a:r>
                <a:r>
                  <a:rPr lang="es-AR" dirty="0" smtClean="0"/>
                  <a:t>GOc </a:t>
                </a:r>
                <a:r>
                  <a:rPr lang="es-AR" dirty="0"/>
                  <a:t>y NOGOi en </a:t>
                </a:r>
                <a:r>
                  <a:rPr lang="es-AR" dirty="0" smtClean="0"/>
                  <a:t>nueva clase </a:t>
                </a:r>
                <a:r>
                  <a:rPr lang="es-AR" dirty="0"/>
                  <a:t>L (saca lengua</a:t>
                </a:r>
                <a:r>
                  <a:rPr lang="es-AR" dirty="0" smtClean="0"/>
                  <a:t>)</a:t>
                </a:r>
              </a:p>
              <a:p>
                <a:pPr>
                  <a:lnSpc>
                    <a:spcPct val="200000"/>
                  </a:lnSpc>
                </a:pPr>
                <a:r>
                  <a:rPr lang="es-AR" dirty="0"/>
                  <a:t>Agrupamiento </a:t>
                </a:r>
                <a:r>
                  <a:rPr lang="es-AR" dirty="0" smtClean="0"/>
                  <a:t>GOi </a:t>
                </a:r>
                <a:r>
                  <a:rPr lang="es-AR" dirty="0"/>
                  <a:t>y </a:t>
                </a:r>
                <a:r>
                  <a:rPr lang="es-AR" dirty="0" smtClean="0"/>
                  <a:t>NOGOc </a:t>
                </a:r>
                <a:r>
                  <a:rPr lang="es-AR" dirty="0"/>
                  <a:t>en </a:t>
                </a:r>
                <a:r>
                  <a:rPr lang="es-AR" dirty="0" smtClean="0"/>
                  <a:t>nueva </a:t>
                </a:r>
                <a:r>
                  <a:rPr lang="es-AR" dirty="0"/>
                  <a:t>clase </a:t>
                </a:r>
                <a:r>
                  <a:rPr lang="es-AR" dirty="0" smtClean="0"/>
                  <a:t>NO-L (no saca </a:t>
                </a:r>
                <a:r>
                  <a:rPr lang="es-AR" dirty="0"/>
                  <a:t>lengua</a:t>
                </a:r>
                <a:r>
                  <a:rPr lang="es-AR" dirty="0" smtClean="0"/>
                  <a:t>)</a:t>
                </a:r>
              </a:p>
              <a:p>
                <a:pPr>
                  <a:lnSpc>
                    <a:spcPct val="200000"/>
                  </a:lnSpc>
                </a:pPr>
                <a:r>
                  <a:rPr lang="es-AR" dirty="0" smtClean="0"/>
                  <a:t>Análisis sobre VTA (predicción del comportamiento)</a:t>
                </a:r>
              </a:p>
              <a:p>
                <a:pPr>
                  <a:lnSpc>
                    <a:spcPct val="200000"/>
                  </a:lnSpc>
                </a:pPr>
                <a:r>
                  <a:rPr lang="es-AR" dirty="0" smtClean="0"/>
                  <a:t>Ventana de </a:t>
                </a:r>
                <a14:m>
                  <m:oMath xmlns:m="http://schemas.openxmlformats.org/officeDocument/2006/math">
                    <m:r>
                      <a:rPr lang="es-AR" b="0" i="1" smtClean="0">
                        <a:latin typeface="Cambria Math" panose="02040503050406030204" pitchFamily="18" charset="0"/>
                      </a:rPr>
                      <m:t>4000</m:t>
                    </m:r>
                    <m:r>
                      <a:rPr lang="es-AR" i="1">
                        <a:latin typeface="Cambria Math" panose="02040503050406030204" pitchFamily="18" charset="0"/>
                      </a:rPr>
                      <m:t>𝑚𝑠</m:t>
                    </m:r>
                  </m:oMath>
                </a14:m>
                <a:r>
                  <a:rPr lang="es-AR" dirty="0" smtClean="0"/>
                  <a:t> a </a:t>
                </a:r>
                <a14:m>
                  <m:oMath xmlns:m="http://schemas.openxmlformats.org/officeDocument/2006/math">
                    <m:r>
                      <a:rPr lang="es-AR" i="1">
                        <a:latin typeface="Cambria Math" panose="02040503050406030204" pitchFamily="18" charset="0"/>
                      </a:rPr>
                      <m:t>4</m:t>
                    </m:r>
                    <m:r>
                      <a:rPr lang="es-AR" b="0" i="1" smtClean="0">
                        <a:latin typeface="Cambria Math" panose="02040503050406030204" pitchFamily="18" charset="0"/>
                      </a:rPr>
                      <m:t>3</m:t>
                    </m:r>
                    <m:r>
                      <a:rPr lang="es-AR" i="1">
                        <a:latin typeface="Cambria Math" panose="02040503050406030204" pitchFamily="18" charset="0"/>
                      </a:rPr>
                      <m:t>00</m:t>
                    </m:r>
                    <m:r>
                      <a:rPr lang="es-AR" i="1">
                        <a:latin typeface="Cambria Math" panose="02040503050406030204" pitchFamily="18" charset="0"/>
                      </a:rPr>
                      <m:t>𝑚𝑠</m:t>
                    </m:r>
                  </m:oMath>
                </a14:m>
                <a:r>
                  <a:rPr lang="es-AR" dirty="0" smtClean="0"/>
                  <a:t> para asegurar que aun no hay respuesta</a:t>
                </a:r>
                <a:endParaRPr lang="es-AR" dirty="0"/>
              </a:p>
            </p:txBody>
          </p:sp>
        </mc:Choice>
        <mc:Fallback xmlns="">
          <p:sp>
            <p:nvSpPr>
              <p:cNvPr id="5" name="Marcador de contenido 2"/>
              <p:cNvSpPr>
                <a:spLocks noGrp="1" noRot="1" noChangeAspect="1" noMove="1" noResize="1" noEditPoints="1" noAdjustHandles="1" noChangeArrowheads="1" noChangeShapeType="1" noTextEdit="1"/>
              </p:cNvSpPr>
              <p:nvPr>
                <p:ph idx="1"/>
              </p:nvPr>
            </p:nvSpPr>
            <p:spPr>
              <a:xfrm>
                <a:off x="1484308" y="972457"/>
                <a:ext cx="10018713" cy="5036457"/>
              </a:xfrm>
              <a:blipFill rotWithShape="0">
                <a:blip r:embed="rId3"/>
                <a:stretch>
                  <a:fillRect l="-1521"/>
                </a:stretch>
              </a:blipFill>
            </p:spPr>
            <p:txBody>
              <a:bodyPr/>
              <a:lstStyle/>
              <a:p>
                <a:r>
                  <a:rPr lang="es-AR">
                    <a:noFill/>
                  </a:rPr>
                  <a:t> </a:t>
                </a:r>
              </a:p>
            </p:txBody>
          </p:sp>
        </mc:Fallback>
      </mc:AlternateContent>
    </p:spTree>
    <p:extLst>
      <p:ext uri="{BB962C8B-B14F-4D97-AF65-F5344CB8AC3E}">
        <p14:creationId xmlns:p14="http://schemas.microsoft.com/office/powerpoint/2010/main" val="26133907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a:t>Predicción del comportamiento</a:t>
            </a:r>
          </a:p>
        </p:txBody>
      </p:sp>
      <p:pic>
        <p:nvPicPr>
          <p:cNvPr id="6" name="Imagen 5"/>
          <p:cNvPicPr>
            <a:picLocks noChangeAspect="1"/>
          </p:cNvPicPr>
          <p:nvPr/>
        </p:nvPicPr>
        <p:blipFill>
          <a:blip r:embed="rId3"/>
          <a:stretch>
            <a:fillRect/>
          </a:stretch>
        </p:blipFill>
        <p:spPr>
          <a:xfrm>
            <a:off x="2516977" y="1146628"/>
            <a:ext cx="7953375" cy="4991100"/>
          </a:xfrm>
          <a:prstGeom prst="rect">
            <a:avLst/>
          </a:prstGeom>
        </p:spPr>
      </p:pic>
    </p:spTree>
    <p:extLst>
      <p:ext uri="{BB962C8B-B14F-4D97-AF65-F5344CB8AC3E}">
        <p14:creationId xmlns:p14="http://schemas.microsoft.com/office/powerpoint/2010/main" val="116984166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a:t>Predicción del comportamiento</a:t>
            </a:r>
          </a:p>
        </p:txBody>
      </p:sp>
      <p:pic>
        <p:nvPicPr>
          <p:cNvPr id="4" name="Imagen 3"/>
          <p:cNvPicPr>
            <a:picLocks noChangeAspect="1"/>
          </p:cNvPicPr>
          <p:nvPr/>
        </p:nvPicPr>
        <p:blipFill>
          <a:blip r:embed="rId3"/>
          <a:stretch>
            <a:fillRect/>
          </a:stretch>
        </p:blipFill>
        <p:spPr>
          <a:xfrm>
            <a:off x="2331811" y="1018495"/>
            <a:ext cx="7905750" cy="5343525"/>
          </a:xfrm>
          <a:prstGeom prst="rect">
            <a:avLst/>
          </a:prstGeom>
        </p:spPr>
      </p:pic>
    </p:spTree>
    <p:extLst>
      <p:ext uri="{BB962C8B-B14F-4D97-AF65-F5344CB8AC3E}">
        <p14:creationId xmlns:p14="http://schemas.microsoft.com/office/powerpoint/2010/main" val="38540686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a:t>Predicción del </a:t>
            </a:r>
            <a:r>
              <a:rPr lang="es-AR" sz="3600" dirty="0" smtClean="0"/>
              <a:t>comportamiento (conclusiones)</a:t>
            </a:r>
            <a:endParaRPr lang="es-AR" sz="3600" dirty="0"/>
          </a:p>
        </p:txBody>
      </p:sp>
      <mc:AlternateContent xmlns:mc="http://schemas.openxmlformats.org/markup-compatibility/2006">
        <mc:Choice xmlns:a14="http://schemas.microsoft.com/office/drawing/2010/main" Requires="a14">
          <p:sp>
            <p:nvSpPr>
              <p:cNvPr id="5" name="Marcador de contenido 2"/>
              <p:cNvSpPr>
                <a:spLocks noGrp="1"/>
              </p:cNvSpPr>
              <p:nvPr>
                <p:ph idx="1"/>
              </p:nvPr>
            </p:nvSpPr>
            <p:spPr>
              <a:xfrm>
                <a:off x="1484308" y="972457"/>
                <a:ext cx="10018713" cy="5478039"/>
              </a:xfrm>
            </p:spPr>
            <p:txBody>
              <a:bodyPr>
                <a:normAutofit/>
              </a:bodyPr>
              <a:lstStyle/>
              <a:p>
                <a:pPr>
                  <a:lnSpc>
                    <a:spcPct val="200000"/>
                  </a:lnSpc>
                </a:pPr>
                <a:r>
                  <a:rPr lang="es-AR" sz="2600" b="0" dirty="0" smtClean="0"/>
                  <a:t>Performance </a:t>
                </a:r>
                <a14:m>
                  <m:oMath xmlns:m="http://schemas.openxmlformats.org/officeDocument/2006/math">
                    <m:r>
                      <a:rPr lang="es-AR" sz="2600" b="0" i="1" smtClean="0">
                        <a:latin typeface="Cambria Math" panose="02040503050406030204" pitchFamily="18" charset="0"/>
                        <a:sym typeface="Symbol" panose="05050102010706020507" pitchFamily="18" charset="2"/>
                      </a:rPr>
                      <m:t></m:t>
                    </m:r>
                    <m:r>
                      <a:rPr lang="es-AR" sz="2600" b="0" i="0" smtClean="0">
                        <a:latin typeface="Cambria Math" panose="02040503050406030204" pitchFamily="18" charset="0"/>
                        <a:sym typeface="Symbol" panose="05050102010706020507" pitchFamily="18" charset="2"/>
                      </a:rPr>
                      <m:t> </m:t>
                    </m:r>
                    <m:r>
                      <a:rPr lang="es-AR" sz="2600" b="0" i="0" smtClean="0">
                        <a:latin typeface="Cambria Math" panose="02040503050406030204" pitchFamily="18" charset="0"/>
                      </a:rPr>
                      <m:t>0</m:t>
                    </m:r>
                    <m:r>
                      <a:rPr lang="es-AR" sz="2600" b="0" i="1" smtClean="0">
                        <a:latin typeface="Cambria Math" panose="02040503050406030204" pitchFamily="18" charset="0"/>
                      </a:rPr>
                      <m:t>,7±0,1</m:t>
                    </m:r>
                  </m:oMath>
                </a14:m>
                <a:r>
                  <a:rPr lang="es-AR" sz="2600" dirty="0" smtClean="0"/>
                  <a:t> (3 mejores métodos)</a:t>
                </a:r>
              </a:p>
              <a:p>
                <a:pPr>
                  <a:lnSpc>
                    <a:spcPct val="200000"/>
                  </a:lnSpc>
                </a:pPr>
                <a:r>
                  <a:rPr lang="es-AR" sz="2600" dirty="0"/>
                  <a:t>S</a:t>
                </a:r>
                <a:r>
                  <a:rPr lang="es-AR" sz="2600" dirty="0" smtClean="0"/>
                  <a:t>ignificancia aceptable (</a:t>
                </a:r>
                <a14:m>
                  <m:oMath xmlns:m="http://schemas.openxmlformats.org/officeDocument/2006/math">
                    <m:r>
                      <m:rPr>
                        <m:sty m:val="p"/>
                      </m:rPr>
                      <a:rPr lang="es-AR" sz="2600" b="0" i="0" smtClean="0">
                        <a:latin typeface="Cambria Math" panose="02040503050406030204" pitchFamily="18" charset="0"/>
                      </a:rPr>
                      <m:t>p</m:t>
                    </m:r>
                    <m:r>
                      <a:rPr lang="es-AR" sz="2600" b="0" i="0" smtClean="0">
                        <a:latin typeface="Cambria Math" panose="02040503050406030204" pitchFamily="18" charset="0"/>
                      </a:rPr>
                      <m:t>&lt;0</m:t>
                    </m:r>
                    <m:r>
                      <a:rPr lang="es-AR" sz="2600" b="0" i="1" smtClean="0">
                        <a:latin typeface="Cambria Math" panose="02040503050406030204" pitchFamily="18" charset="0"/>
                      </a:rPr>
                      <m:t>,05</m:t>
                    </m:r>
                  </m:oMath>
                </a14:m>
                <a:r>
                  <a:rPr lang="es-AR" sz="2600" dirty="0" smtClean="0"/>
                  <a:t>) =&gt; performance no por </a:t>
                </a:r>
                <a:r>
                  <a:rPr lang="es-AR" sz="2600" dirty="0"/>
                  <a:t>azar (3 mejores métodos</a:t>
                </a:r>
                <a:r>
                  <a:rPr lang="es-AR" sz="2600" dirty="0" smtClean="0"/>
                  <a:t>)</a:t>
                </a:r>
              </a:p>
              <a:p>
                <a:pPr>
                  <a:lnSpc>
                    <a:spcPct val="200000"/>
                  </a:lnSpc>
                </a:pPr>
                <a:r>
                  <a:rPr lang="es-AR" sz="2600" dirty="0" smtClean="0"/>
                  <a:t>“Adivinando” comportamiento animal con 70% de </a:t>
                </a:r>
                <a:r>
                  <a:rPr lang="es-AR" sz="2600" dirty="0" smtClean="0"/>
                  <a:t>exactitud</a:t>
                </a:r>
                <a:endParaRPr lang="es-AR" sz="2600" dirty="0" smtClean="0"/>
              </a:p>
              <a:p>
                <a:pPr>
                  <a:lnSpc>
                    <a:spcPct val="200000"/>
                  </a:lnSpc>
                </a:pPr>
                <a:r>
                  <a:rPr lang="es-AR" sz="2600" dirty="0" smtClean="0"/>
                  <a:t>Para los primeros </a:t>
                </a:r>
                <a14:m>
                  <m:oMath xmlns:m="http://schemas.openxmlformats.org/officeDocument/2006/math">
                    <m:r>
                      <a:rPr lang="es-AR" sz="2600" b="0" i="0" smtClean="0">
                        <a:latin typeface="Cambria Math" panose="02040503050406030204" pitchFamily="18" charset="0"/>
                      </a:rPr>
                      <m:t>30</m:t>
                    </m:r>
                    <m:r>
                      <a:rPr lang="es-AR" sz="2600">
                        <a:latin typeface="Cambria Math" panose="02040503050406030204" pitchFamily="18" charset="0"/>
                      </a:rPr>
                      <m:t>0</m:t>
                    </m:r>
                    <m:r>
                      <m:rPr>
                        <m:sty m:val="p"/>
                      </m:rPr>
                      <a:rPr lang="es-AR" sz="2600" b="0" i="0" smtClean="0">
                        <a:latin typeface="Cambria Math" panose="02040503050406030204" pitchFamily="18" charset="0"/>
                      </a:rPr>
                      <m:t>ms</m:t>
                    </m:r>
                  </m:oMath>
                </a14:m>
                <a:r>
                  <a:rPr lang="es-AR" sz="2600" dirty="0" smtClean="0"/>
                  <a:t> da igual utilizar BN, RF y SMV</a:t>
                </a:r>
              </a:p>
            </p:txBody>
          </p:sp>
        </mc:Choice>
        <mc:Fallback>
          <p:sp>
            <p:nvSpPr>
              <p:cNvPr id="5" name="Marcador de contenido 2"/>
              <p:cNvSpPr>
                <a:spLocks noGrp="1" noRot="1" noChangeAspect="1" noMove="1" noResize="1" noEditPoints="1" noAdjustHandles="1" noChangeArrowheads="1" noChangeShapeType="1" noTextEdit="1"/>
              </p:cNvSpPr>
              <p:nvPr>
                <p:ph idx="1"/>
              </p:nvPr>
            </p:nvSpPr>
            <p:spPr>
              <a:xfrm>
                <a:off x="1484308" y="972457"/>
                <a:ext cx="10018713" cy="5478039"/>
              </a:xfrm>
              <a:blipFill rotWithShape="0">
                <a:blip r:embed="rId3"/>
                <a:stretch>
                  <a:fillRect l="-1825"/>
                </a:stretch>
              </a:blipFill>
            </p:spPr>
            <p:txBody>
              <a:bodyPr/>
              <a:lstStyle/>
              <a:p>
                <a:r>
                  <a:rPr lang="es-AR">
                    <a:noFill/>
                  </a:rPr>
                  <a:t> </a:t>
                </a:r>
              </a:p>
            </p:txBody>
          </p:sp>
        </mc:Fallback>
      </mc:AlternateContent>
    </p:spTree>
    <p:extLst>
      <p:ext uri="{BB962C8B-B14F-4D97-AF65-F5344CB8AC3E}">
        <p14:creationId xmlns:p14="http://schemas.microsoft.com/office/powerpoint/2010/main" val="296292302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111352"/>
            <a:ext cx="10018713" cy="1752599"/>
          </a:xfrm>
        </p:spPr>
        <p:txBody>
          <a:bodyPr/>
          <a:lstStyle/>
          <a:p>
            <a:r>
              <a:rPr lang="es-AR" dirty="0" smtClean="0"/>
              <a:t>Objetivos</a:t>
            </a:r>
            <a:endParaRPr lang="es-AR" dirty="0"/>
          </a:p>
        </p:txBody>
      </p:sp>
      <p:sp>
        <p:nvSpPr>
          <p:cNvPr id="3" name="Marcador de contenido 2"/>
          <p:cNvSpPr>
            <a:spLocks noGrp="1"/>
          </p:cNvSpPr>
          <p:nvPr>
            <p:ph idx="1"/>
          </p:nvPr>
        </p:nvSpPr>
        <p:spPr>
          <a:xfrm>
            <a:off x="1484309" y="1500809"/>
            <a:ext cx="10018713" cy="4969565"/>
          </a:xfrm>
        </p:spPr>
        <p:txBody>
          <a:bodyPr>
            <a:normAutofit/>
          </a:bodyPr>
          <a:lstStyle/>
          <a:p>
            <a:pPr>
              <a:lnSpc>
                <a:spcPct val="150000"/>
              </a:lnSpc>
              <a:buFont typeface="Wingdings" panose="05000000000000000000" pitchFamily="2" charset="2"/>
              <a:buChar char="þ"/>
            </a:pPr>
            <a:r>
              <a:rPr lang="es-AR" dirty="0"/>
              <a:t>E</a:t>
            </a:r>
            <a:r>
              <a:rPr lang="es-AR" dirty="0" smtClean="0"/>
              <a:t>studiar </a:t>
            </a:r>
            <a:r>
              <a:rPr lang="es-AR" dirty="0"/>
              <a:t>cuánta información </a:t>
            </a:r>
            <a:r>
              <a:rPr lang="es-AR" dirty="0" smtClean="0"/>
              <a:t>se puede obtener de los spikes.</a:t>
            </a:r>
          </a:p>
          <a:p>
            <a:pPr>
              <a:lnSpc>
                <a:spcPct val="150000"/>
              </a:lnSpc>
              <a:buFont typeface="Wingdings" panose="05000000000000000000" pitchFamily="2" charset="2"/>
              <a:buChar char="þ"/>
            </a:pPr>
            <a:r>
              <a:rPr lang="es-AR" dirty="0" smtClean="0"/>
              <a:t>Comparar el </a:t>
            </a:r>
            <a:r>
              <a:rPr lang="es-AR" dirty="0"/>
              <a:t>rendimiento </a:t>
            </a:r>
            <a:r>
              <a:rPr lang="es-AR" dirty="0" smtClean="0"/>
              <a:t>de los métodos de clasificación.</a:t>
            </a:r>
          </a:p>
          <a:p>
            <a:pPr>
              <a:lnSpc>
                <a:spcPct val="150000"/>
              </a:lnSpc>
              <a:buFont typeface="Wingdings" panose="05000000000000000000" pitchFamily="2" charset="2"/>
              <a:buChar char="þ"/>
            </a:pPr>
            <a:r>
              <a:rPr lang="es-AR" dirty="0" smtClean="0"/>
              <a:t>Determinar la cantidad de neuronas necesarias para una buena clasificación.</a:t>
            </a:r>
          </a:p>
          <a:p>
            <a:pPr>
              <a:lnSpc>
                <a:spcPct val="150000"/>
              </a:lnSpc>
              <a:buFont typeface="Wingdings" panose="05000000000000000000" pitchFamily="2" charset="2"/>
              <a:buChar char="þ"/>
            </a:pPr>
            <a:r>
              <a:rPr lang="es-AR" dirty="0" smtClean="0"/>
              <a:t>Determinar que ventana de tiempo permite/mejora la clasificación.</a:t>
            </a:r>
          </a:p>
          <a:p>
            <a:pPr>
              <a:lnSpc>
                <a:spcPct val="150000"/>
              </a:lnSpc>
              <a:buFont typeface="Wingdings" panose="05000000000000000000" pitchFamily="2" charset="2"/>
              <a:buChar char="þ"/>
            </a:pPr>
            <a:r>
              <a:rPr lang="es-AR" dirty="0" smtClean="0"/>
              <a:t>Intentar predecir el comportamiento del animal antes de la ejecución de la respuesta motora.</a:t>
            </a:r>
            <a:endParaRPr lang="es-AR" dirty="0"/>
          </a:p>
        </p:txBody>
      </p:sp>
    </p:spTree>
    <p:extLst>
      <p:ext uri="{BB962C8B-B14F-4D97-AF65-F5344CB8AC3E}">
        <p14:creationId xmlns:p14="http://schemas.microsoft.com/office/powerpoint/2010/main" val="87535539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smtClean="0"/>
              <a:t>Resumiendo</a:t>
            </a:r>
            <a:endParaRPr lang="es-AR" sz="3600" dirty="0"/>
          </a:p>
        </p:txBody>
      </p:sp>
      <p:sp>
        <p:nvSpPr>
          <p:cNvPr id="5" name="Marcador de contenido 2"/>
          <p:cNvSpPr>
            <a:spLocks noGrp="1"/>
          </p:cNvSpPr>
          <p:nvPr>
            <p:ph idx="1"/>
          </p:nvPr>
        </p:nvSpPr>
        <p:spPr>
          <a:xfrm>
            <a:off x="1484309" y="1146628"/>
            <a:ext cx="10018713" cy="5036457"/>
          </a:xfrm>
        </p:spPr>
        <p:txBody>
          <a:bodyPr>
            <a:normAutofit/>
          </a:bodyPr>
          <a:lstStyle/>
          <a:p>
            <a:r>
              <a:rPr lang="es-AR" dirty="0" smtClean="0"/>
              <a:t>Uso de clasificadores de aprendizaje </a:t>
            </a:r>
            <a:r>
              <a:rPr lang="es-AR" dirty="0"/>
              <a:t>automático (LDA, BN, SVM y </a:t>
            </a:r>
            <a:r>
              <a:rPr lang="es-AR" dirty="0" smtClean="0"/>
              <a:t>RF) para probar que hay información en las áreas VTA y PFC acerca del estímulo presentado.</a:t>
            </a:r>
          </a:p>
          <a:p>
            <a:r>
              <a:rPr lang="es-AR" dirty="0" smtClean="0"/>
              <a:t>Análisis de neuronas en forma individual y a nivel de población.</a:t>
            </a:r>
          </a:p>
          <a:p>
            <a:r>
              <a:rPr lang="es-AR" dirty="0" err="1" smtClean="0"/>
              <a:t>Bootstrapping</a:t>
            </a:r>
            <a:r>
              <a:rPr lang="es-AR" dirty="0" smtClean="0"/>
              <a:t> para estimar la media y el error estándar.</a:t>
            </a:r>
          </a:p>
          <a:p>
            <a:r>
              <a:rPr lang="es-AR" dirty="0" smtClean="0"/>
              <a:t>Variación de la cantidad de neuronas.</a:t>
            </a:r>
          </a:p>
          <a:p>
            <a:r>
              <a:rPr lang="es-AR" dirty="0" smtClean="0"/>
              <a:t>Clasificación sin las neuronas con performance individual mayor a 70%.</a:t>
            </a:r>
            <a:endParaRPr lang="es-AR" dirty="0"/>
          </a:p>
          <a:p>
            <a:r>
              <a:rPr lang="es-AR" dirty="0" smtClean="0"/>
              <a:t>Variación del tamaño de ventana.</a:t>
            </a:r>
          </a:p>
          <a:p>
            <a:r>
              <a:rPr lang="es-AR" dirty="0" smtClean="0"/>
              <a:t>Predicción del comportamiento aun antes que sucediera la reacción del animal.</a:t>
            </a:r>
            <a:endParaRPr lang="es-AR" dirty="0"/>
          </a:p>
        </p:txBody>
      </p:sp>
    </p:spTree>
    <p:extLst>
      <p:ext uri="{BB962C8B-B14F-4D97-AF65-F5344CB8AC3E}">
        <p14:creationId xmlns:p14="http://schemas.microsoft.com/office/powerpoint/2010/main" val="197601922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smtClean="0"/>
              <a:t>Conclusiones</a:t>
            </a:r>
            <a:endParaRPr lang="es-AR" sz="3600" dirty="0"/>
          </a:p>
        </p:txBody>
      </p:sp>
      <mc:AlternateContent xmlns:mc="http://schemas.openxmlformats.org/markup-compatibility/2006">
        <mc:Choice xmlns:a14="http://schemas.microsoft.com/office/drawing/2010/main" Requires="a14">
          <p:sp>
            <p:nvSpPr>
              <p:cNvPr id="5" name="Marcador de contenido 2"/>
              <p:cNvSpPr>
                <a:spLocks noGrp="1"/>
              </p:cNvSpPr>
              <p:nvPr>
                <p:ph idx="1"/>
              </p:nvPr>
            </p:nvSpPr>
            <p:spPr>
              <a:xfrm>
                <a:off x="1484308" y="885371"/>
                <a:ext cx="10018713" cy="5312229"/>
              </a:xfrm>
            </p:spPr>
            <p:txBody>
              <a:bodyPr>
                <a:normAutofit/>
              </a:bodyPr>
              <a:lstStyle/>
              <a:p>
                <a:r>
                  <a:rPr lang="es-AR" dirty="0" smtClean="0"/>
                  <a:t>Se demostró que hay información sobre el estímulo recibido en las áreas VTA y PFC del cerebro de las ratas estudiadas.</a:t>
                </a:r>
              </a:p>
              <a:p>
                <a:r>
                  <a:rPr lang="es-AR" dirty="0" smtClean="0"/>
                  <a:t>La información se encuentra en el conjunto de neuronas. Aun en conjuntos donde las neuronas individuales tenían una performance de clasificación menor a 70%, el conjunto conseguía clasificar con una performance superior al </a:t>
                </a:r>
                <a14:m>
                  <m:oMath xmlns:m="http://schemas.openxmlformats.org/officeDocument/2006/math">
                    <m:r>
                      <a:rPr lang="es-AR" b="0" i="0" smtClean="0">
                        <a:latin typeface="Cambria Math" panose="02040503050406030204" pitchFamily="18" charset="0"/>
                      </a:rPr>
                      <m:t>9</m:t>
                    </m:r>
                    <m:r>
                      <a:rPr lang="es-AR">
                        <a:latin typeface="Cambria Math" panose="02040503050406030204" pitchFamily="18" charset="0"/>
                      </a:rPr>
                      <m:t>0</m:t>
                    </m:r>
                    <m:r>
                      <a:rPr lang="es-AR" b="0" i="0" smtClean="0">
                        <a:latin typeface="Cambria Math" panose="02040503050406030204" pitchFamily="18" charset="0"/>
                      </a:rPr>
                      <m:t>%</m:t>
                    </m:r>
                  </m:oMath>
                </a14:m>
                <a:r>
                  <a:rPr lang="es-AR" dirty="0" smtClean="0"/>
                  <a:t>.</a:t>
                </a:r>
              </a:p>
              <a:p>
                <a:r>
                  <a:rPr lang="es-AR" dirty="0" smtClean="0"/>
                  <a:t>Hay información sobre el estímulo </a:t>
                </a:r>
                <a:r>
                  <a:rPr lang="es-AR" dirty="0" smtClean="0"/>
                  <a:t>aun 3 segundos después de su desaparición (este descubrimiento es algo que a priori es impensado).</a:t>
                </a:r>
              </a:p>
              <a:p>
                <a:r>
                  <a:rPr lang="es-AR" dirty="0" smtClean="0"/>
                  <a:t>Con solo </a:t>
                </a:r>
                <a14:m>
                  <m:oMath xmlns:m="http://schemas.openxmlformats.org/officeDocument/2006/math">
                    <m:r>
                      <a:rPr lang="es-AR" b="0" i="0" smtClean="0">
                        <a:latin typeface="Cambria Math" panose="02040503050406030204" pitchFamily="18" charset="0"/>
                      </a:rPr>
                      <m:t>16 </m:t>
                    </m:r>
                  </m:oMath>
                </a14:m>
                <a:r>
                  <a:rPr lang="es-AR" dirty="0" smtClean="0"/>
                  <a:t>neuronas del área VTA alcanza para decodificar con RF con una performance del 90%. El efecto poblacional potencia la decodificación aún en un tamaño poblacional pequeño.</a:t>
                </a:r>
                <a:endParaRPr lang="es-AR" dirty="0"/>
              </a:p>
            </p:txBody>
          </p:sp>
        </mc:Choice>
        <mc:Fallback>
          <p:sp>
            <p:nvSpPr>
              <p:cNvPr id="5" name="Marcador de contenido 2"/>
              <p:cNvSpPr>
                <a:spLocks noGrp="1" noRot="1" noChangeAspect="1" noMove="1" noResize="1" noEditPoints="1" noAdjustHandles="1" noChangeArrowheads="1" noChangeShapeType="1" noTextEdit="1"/>
              </p:cNvSpPr>
              <p:nvPr>
                <p:ph idx="1"/>
              </p:nvPr>
            </p:nvSpPr>
            <p:spPr>
              <a:xfrm>
                <a:off x="1484308" y="885371"/>
                <a:ext cx="10018713" cy="5312229"/>
              </a:xfrm>
              <a:blipFill rotWithShape="0">
                <a:blip r:embed="rId3"/>
                <a:stretch>
                  <a:fillRect l="-1521" r="-912"/>
                </a:stretch>
              </a:blipFill>
            </p:spPr>
            <p:txBody>
              <a:bodyPr/>
              <a:lstStyle/>
              <a:p>
                <a:r>
                  <a:rPr lang="es-AR">
                    <a:noFill/>
                  </a:rPr>
                  <a:t> </a:t>
                </a:r>
              </a:p>
            </p:txBody>
          </p:sp>
        </mc:Fallback>
      </mc:AlternateContent>
    </p:spTree>
    <p:extLst>
      <p:ext uri="{BB962C8B-B14F-4D97-AF65-F5344CB8AC3E}">
        <p14:creationId xmlns:p14="http://schemas.microsoft.com/office/powerpoint/2010/main" val="223225851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smtClean="0"/>
              <a:t>Conclusiones</a:t>
            </a:r>
            <a:endParaRPr lang="es-AR" sz="3600" dirty="0"/>
          </a:p>
        </p:txBody>
      </p:sp>
      <mc:AlternateContent xmlns:mc="http://schemas.openxmlformats.org/markup-compatibility/2006" xmlns:a14="http://schemas.microsoft.com/office/drawing/2010/main">
        <mc:Choice Requires="a14">
          <p:sp>
            <p:nvSpPr>
              <p:cNvPr id="5" name="Marcador de contenido 2"/>
              <p:cNvSpPr>
                <a:spLocks noGrp="1"/>
              </p:cNvSpPr>
              <p:nvPr>
                <p:ph idx="1"/>
              </p:nvPr>
            </p:nvSpPr>
            <p:spPr>
              <a:xfrm>
                <a:off x="1484308" y="885371"/>
                <a:ext cx="10018713" cy="5312229"/>
              </a:xfrm>
            </p:spPr>
            <p:txBody>
              <a:bodyPr>
                <a:normAutofit/>
              </a:bodyPr>
              <a:lstStyle/>
              <a:p>
                <a:pPr>
                  <a:lnSpc>
                    <a:spcPct val="150000"/>
                  </a:lnSpc>
                </a:pPr>
                <a:r>
                  <a:rPr lang="es-AR" dirty="0" smtClean="0"/>
                  <a:t>Hay un limite superior de número de neuronas, a partir del cual ya no se obtiene mas información (ronda la centena).</a:t>
                </a:r>
              </a:p>
              <a:p>
                <a:pPr>
                  <a:lnSpc>
                    <a:spcPct val="150000"/>
                  </a:lnSpc>
                </a:pPr>
                <a:r>
                  <a:rPr lang="es-AR" dirty="0" smtClean="0"/>
                  <a:t>Procesando </a:t>
                </a:r>
                <a:r>
                  <a:rPr lang="es-AR" dirty="0"/>
                  <a:t>con ventanas de </a:t>
                </a:r>
                <a14:m>
                  <m:oMath xmlns:m="http://schemas.openxmlformats.org/officeDocument/2006/math">
                    <m:r>
                      <a:rPr lang="es-AR" i="1">
                        <a:latin typeface="Cambria Math" panose="02040503050406030204" pitchFamily="18" charset="0"/>
                      </a:rPr>
                      <m:t>300</m:t>
                    </m:r>
                    <m:r>
                      <a:rPr lang="es-AR" i="1">
                        <a:latin typeface="Cambria Math" panose="02040503050406030204" pitchFamily="18" charset="0"/>
                      </a:rPr>
                      <m:t>𝑚𝑠</m:t>
                    </m:r>
                  </m:oMath>
                </a14:m>
                <a:r>
                  <a:rPr lang="es-AR" dirty="0"/>
                  <a:t> y dejando pasar unas centenas de milisegundos posteriores al estímulo, se puede obtener una performance aceptable gastando la menor cantidad de recursos</a:t>
                </a:r>
                <a:r>
                  <a:rPr lang="es-AR" dirty="0" smtClean="0"/>
                  <a:t>.</a:t>
                </a:r>
              </a:p>
              <a:p>
                <a:pPr>
                  <a:lnSpc>
                    <a:spcPct val="150000"/>
                  </a:lnSpc>
                </a:pPr>
                <a:r>
                  <a:rPr lang="es-AR" dirty="0" smtClean="0"/>
                  <a:t>Se determinó que </a:t>
                </a:r>
                <a:r>
                  <a:rPr lang="es-AR" dirty="0" err="1" smtClean="0"/>
                  <a:t>Random</a:t>
                </a:r>
                <a:r>
                  <a:rPr lang="es-AR" dirty="0" smtClean="0"/>
                  <a:t> </a:t>
                </a:r>
                <a:r>
                  <a:rPr lang="es-AR" dirty="0" err="1"/>
                  <a:t>F</a:t>
                </a:r>
                <a:r>
                  <a:rPr lang="es-AR" dirty="0" err="1" smtClean="0"/>
                  <a:t>orest</a:t>
                </a:r>
                <a:r>
                  <a:rPr lang="es-AR" dirty="0" smtClean="0"/>
                  <a:t> es la herramienta que mejor decodifica la información contenida en un tren de potenciales de acción para las áreas estudiadas en la mayoría de los casos.</a:t>
                </a:r>
                <a:endParaRPr lang="es-AR" dirty="0"/>
              </a:p>
            </p:txBody>
          </p:sp>
        </mc:Choice>
        <mc:Fallback xmlns="">
          <p:sp>
            <p:nvSpPr>
              <p:cNvPr id="5" name="Marcador de contenido 2"/>
              <p:cNvSpPr>
                <a:spLocks noGrp="1" noRot="1" noChangeAspect="1" noMove="1" noResize="1" noEditPoints="1" noAdjustHandles="1" noChangeArrowheads="1" noChangeShapeType="1" noTextEdit="1"/>
              </p:cNvSpPr>
              <p:nvPr>
                <p:ph idx="1"/>
              </p:nvPr>
            </p:nvSpPr>
            <p:spPr>
              <a:xfrm>
                <a:off x="1484308" y="885371"/>
                <a:ext cx="10018713" cy="5312229"/>
              </a:xfrm>
              <a:blipFill rotWithShape="0">
                <a:blip r:embed="rId3"/>
                <a:stretch>
                  <a:fillRect l="-1521" r="-365"/>
                </a:stretch>
              </a:blipFill>
            </p:spPr>
            <p:txBody>
              <a:bodyPr/>
              <a:lstStyle/>
              <a:p>
                <a:r>
                  <a:rPr lang="es-AR">
                    <a:noFill/>
                  </a:rPr>
                  <a:t> </a:t>
                </a:r>
              </a:p>
            </p:txBody>
          </p:sp>
        </mc:Fallback>
      </mc:AlternateContent>
    </p:spTree>
    <p:extLst>
      <p:ext uri="{BB962C8B-B14F-4D97-AF65-F5344CB8AC3E}">
        <p14:creationId xmlns:p14="http://schemas.microsoft.com/office/powerpoint/2010/main" val="260543684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smtClean="0"/>
              <a:t>Agradecimientos</a:t>
            </a:r>
            <a:endParaRPr lang="es-AR" sz="3600" dirty="0"/>
          </a:p>
        </p:txBody>
      </p:sp>
      <p:sp>
        <p:nvSpPr>
          <p:cNvPr id="4" name="Marcador de contenido 3"/>
          <p:cNvSpPr>
            <a:spLocks noGrp="1"/>
          </p:cNvSpPr>
          <p:nvPr>
            <p:ph idx="1"/>
          </p:nvPr>
        </p:nvSpPr>
        <p:spPr>
          <a:xfrm>
            <a:off x="3714179" y="2641601"/>
            <a:ext cx="5558971" cy="1799771"/>
          </a:xfrm>
        </p:spPr>
        <p:txBody>
          <a:bodyPr>
            <a:noAutofit/>
          </a:bodyPr>
          <a:lstStyle/>
          <a:p>
            <a:pPr marL="0" indent="0">
              <a:buNone/>
            </a:pPr>
            <a:r>
              <a:rPr lang="es-AR" sz="6000" dirty="0" smtClean="0"/>
              <a:t>Jurado, </a:t>
            </a:r>
            <a:r>
              <a:rPr lang="es-AR" sz="6000" dirty="0" err="1" smtClean="0"/>
              <a:t>depto</a:t>
            </a:r>
            <a:r>
              <a:rPr lang="es-AR" sz="6000" dirty="0" smtClean="0"/>
              <a:t> de computación, los que proveyeron los datos, tutor, </a:t>
            </a:r>
            <a:r>
              <a:rPr lang="es-AR" sz="6000" dirty="0" err="1" smtClean="0"/>
              <a:t>bla</a:t>
            </a:r>
            <a:r>
              <a:rPr lang="es-AR" sz="6000" dirty="0" smtClean="0"/>
              <a:t> </a:t>
            </a:r>
            <a:r>
              <a:rPr lang="es-AR" sz="6000" dirty="0" err="1" smtClean="0"/>
              <a:t>bla</a:t>
            </a:r>
            <a:r>
              <a:rPr lang="es-AR" sz="6000" dirty="0" smtClean="0"/>
              <a:t> </a:t>
            </a:r>
            <a:r>
              <a:rPr lang="es-AR" sz="6000" dirty="0" err="1" smtClean="0"/>
              <a:t>bla</a:t>
            </a:r>
            <a:endParaRPr lang="es-AR" sz="6000" dirty="0"/>
          </a:p>
        </p:txBody>
      </p:sp>
    </p:spTree>
    <p:extLst>
      <p:ext uri="{BB962C8B-B14F-4D97-AF65-F5344CB8AC3E}">
        <p14:creationId xmlns:p14="http://schemas.microsoft.com/office/powerpoint/2010/main" val="38643849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58482" y="18146"/>
            <a:ext cx="10018713" cy="1070426"/>
          </a:xfrm>
        </p:spPr>
        <p:txBody>
          <a:bodyPr/>
          <a:lstStyle/>
          <a:p>
            <a:r>
              <a:rPr lang="es-AR" dirty="0" smtClean="0"/>
              <a:t>¿Que hacer?</a:t>
            </a:r>
            <a:endParaRPr lang="es-AR" dirty="0"/>
          </a:p>
        </p:txBody>
      </p:sp>
      <p:sp>
        <p:nvSpPr>
          <p:cNvPr id="3" name="Marcador de contenido 2"/>
          <p:cNvSpPr>
            <a:spLocks noGrp="1"/>
          </p:cNvSpPr>
          <p:nvPr>
            <p:ph idx="1"/>
          </p:nvPr>
        </p:nvSpPr>
        <p:spPr>
          <a:xfrm>
            <a:off x="1658481" y="914400"/>
            <a:ext cx="10447380" cy="5864086"/>
          </a:xfrm>
        </p:spPr>
        <p:txBody>
          <a:bodyPr>
            <a:noAutofit/>
          </a:bodyPr>
          <a:lstStyle/>
          <a:p>
            <a:pPr>
              <a:lnSpc>
                <a:spcPct val="150000"/>
              </a:lnSpc>
            </a:pPr>
            <a:r>
              <a:rPr lang="es-AR" sz="2000" dirty="0" smtClean="0"/>
              <a:t>Muchos datos, muchas opciones.</a:t>
            </a:r>
          </a:p>
          <a:p>
            <a:pPr>
              <a:lnSpc>
                <a:spcPct val="150000"/>
              </a:lnSpc>
            </a:pPr>
            <a:r>
              <a:rPr lang="es-AR" sz="2000" dirty="0" smtClean="0"/>
              <a:t>¿Hay información?</a:t>
            </a:r>
          </a:p>
          <a:p>
            <a:pPr>
              <a:lnSpc>
                <a:spcPct val="150000"/>
              </a:lnSpc>
            </a:pPr>
            <a:r>
              <a:rPr lang="es-AR" sz="2000" dirty="0" smtClean="0"/>
              <a:t>¿Análisis a simple vista? </a:t>
            </a:r>
            <a:r>
              <a:rPr lang="es-AR" sz="2000" dirty="0"/>
              <a:t>¿</a:t>
            </a:r>
            <a:r>
              <a:rPr lang="es-AR" sz="2000" dirty="0" smtClean="0"/>
              <a:t>Correlaciones? ¿Minería?</a:t>
            </a:r>
          </a:p>
          <a:p>
            <a:pPr>
              <a:lnSpc>
                <a:spcPct val="150000"/>
              </a:lnSpc>
            </a:pPr>
            <a:r>
              <a:rPr lang="es-AR" sz="2000" dirty="0" smtClean="0"/>
              <a:t>¿Completitud? ¿Integridad?</a:t>
            </a:r>
          </a:p>
          <a:p>
            <a:pPr>
              <a:lnSpc>
                <a:spcPct val="150000"/>
              </a:lnSpc>
            </a:pPr>
            <a:r>
              <a:rPr lang="es-AR" sz="2000" dirty="0"/>
              <a:t>¡</a:t>
            </a:r>
            <a:r>
              <a:rPr lang="es-AR" sz="2000" dirty="0" smtClean="0"/>
              <a:t>Entender el dominio!</a:t>
            </a:r>
          </a:p>
          <a:p>
            <a:pPr>
              <a:lnSpc>
                <a:spcPct val="150000"/>
              </a:lnSpc>
            </a:pPr>
            <a:r>
              <a:rPr lang="es-AR" sz="2000" dirty="0" smtClean="0"/>
              <a:t>Features: ¿Cuáles? ¿De donde se obtienen? </a:t>
            </a:r>
          </a:p>
          <a:p>
            <a:pPr>
              <a:lnSpc>
                <a:spcPct val="150000"/>
              </a:lnSpc>
            </a:pPr>
            <a:r>
              <a:rPr lang="es-AR" sz="2000" dirty="0" smtClean="0"/>
              <a:t>Que se tiene: </a:t>
            </a:r>
          </a:p>
          <a:p>
            <a:pPr marL="914400" lvl="1" indent="-457200">
              <a:buSzPct val="110000"/>
              <a:buAutoNum type="alphaLcPeriod"/>
            </a:pPr>
            <a:r>
              <a:rPr lang="es-AR" sz="1800" dirty="0" smtClean="0"/>
              <a:t>Potenciales de acción de 2 áreas</a:t>
            </a:r>
          </a:p>
          <a:p>
            <a:pPr marL="914400" lvl="1" indent="-457200">
              <a:buSzPct val="110000"/>
              <a:buAutoNum type="alphaLcPeriod"/>
            </a:pPr>
            <a:r>
              <a:rPr lang="es-AR" sz="1800" dirty="0" smtClean="0"/>
              <a:t>Estímulos auditivos + Respuestas </a:t>
            </a:r>
            <a:r>
              <a:rPr lang="es-AR" sz="1800" dirty="0" smtClean="0"/>
              <a:t>de </a:t>
            </a:r>
            <a:r>
              <a:rPr lang="es-AR" sz="1800" dirty="0" smtClean="0"/>
              <a:t>los animales. </a:t>
            </a:r>
            <a:endParaRPr lang="es-AR" sz="1800" dirty="0" smtClean="0"/>
          </a:p>
        </p:txBody>
      </p:sp>
    </p:spTree>
    <p:extLst>
      <p:ext uri="{BB962C8B-B14F-4D97-AF65-F5344CB8AC3E}">
        <p14:creationId xmlns:p14="http://schemas.microsoft.com/office/powerpoint/2010/main" val="330157159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smtClean="0"/>
              <a:t>¿Preguntas?</a:t>
            </a:r>
            <a:endParaRPr lang="es-AR" sz="3600" dirty="0"/>
          </a:p>
        </p:txBody>
      </p:sp>
      <p:sp>
        <p:nvSpPr>
          <p:cNvPr id="4" name="Marcador de contenido 3"/>
          <p:cNvSpPr>
            <a:spLocks noGrp="1"/>
          </p:cNvSpPr>
          <p:nvPr>
            <p:ph idx="1"/>
          </p:nvPr>
        </p:nvSpPr>
        <p:spPr>
          <a:xfrm>
            <a:off x="3714179" y="2641601"/>
            <a:ext cx="5558971" cy="1799771"/>
          </a:xfrm>
        </p:spPr>
        <p:txBody>
          <a:bodyPr>
            <a:noAutofit/>
          </a:bodyPr>
          <a:lstStyle/>
          <a:p>
            <a:pPr marL="0" indent="0">
              <a:buNone/>
            </a:pPr>
            <a:r>
              <a:rPr lang="es-AR" sz="6000" dirty="0"/>
              <a:t>¡</a:t>
            </a:r>
            <a:r>
              <a:rPr lang="es-AR" sz="6000" dirty="0" smtClean="0"/>
              <a:t>Muchas gracias!</a:t>
            </a:r>
            <a:endParaRPr lang="es-AR" sz="6000" dirty="0"/>
          </a:p>
        </p:txBody>
      </p:sp>
    </p:spTree>
    <p:extLst>
      <p:ext uri="{BB962C8B-B14F-4D97-AF65-F5344CB8AC3E}">
        <p14:creationId xmlns:p14="http://schemas.microsoft.com/office/powerpoint/2010/main" val="36785855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58482" y="18146"/>
            <a:ext cx="10018713" cy="1070426"/>
          </a:xfrm>
        </p:spPr>
        <p:txBody>
          <a:bodyPr/>
          <a:lstStyle/>
          <a:p>
            <a:r>
              <a:rPr lang="es-AR" dirty="0" smtClean="0"/>
              <a:t>¿Que hacer?</a:t>
            </a:r>
            <a:endParaRPr lang="es-AR" dirty="0"/>
          </a:p>
        </p:txBody>
      </p:sp>
      <p:sp>
        <p:nvSpPr>
          <p:cNvPr id="3" name="Marcador de contenido 2"/>
          <p:cNvSpPr>
            <a:spLocks noGrp="1"/>
          </p:cNvSpPr>
          <p:nvPr>
            <p:ph idx="1"/>
          </p:nvPr>
        </p:nvSpPr>
        <p:spPr>
          <a:xfrm>
            <a:off x="1633060" y="1021611"/>
            <a:ext cx="10018713" cy="5902037"/>
          </a:xfrm>
        </p:spPr>
        <p:txBody>
          <a:bodyPr>
            <a:normAutofit/>
          </a:bodyPr>
          <a:lstStyle/>
          <a:p>
            <a:r>
              <a:rPr lang="es-AR" dirty="0" smtClean="0"/>
              <a:t>Posible solución: Entrenamiento</a:t>
            </a:r>
          </a:p>
          <a:p>
            <a:endParaRPr lang="es-AR" dirty="0" smtClean="0"/>
          </a:p>
          <a:p>
            <a:r>
              <a:rPr lang="es-AR" dirty="0" smtClean="0"/>
              <a:t>Probar con Machine Learning.</a:t>
            </a:r>
          </a:p>
          <a:p>
            <a:r>
              <a:rPr lang="es-AR" dirty="0" smtClean="0"/>
              <a:t>Esquema de aprendizaje automático:</a:t>
            </a:r>
          </a:p>
          <a:p>
            <a:pPr marL="0" indent="0">
              <a:buNone/>
            </a:pPr>
            <a:endParaRPr lang="es-AR" dirty="0" smtClean="0"/>
          </a:p>
          <a:p>
            <a:endParaRPr lang="es-AR" dirty="0" smtClean="0"/>
          </a:p>
          <a:p>
            <a:pPr marL="0" indent="0">
              <a:buNone/>
            </a:pPr>
            <a:endParaRPr lang="es-AR" dirty="0" smtClean="0"/>
          </a:p>
          <a:p>
            <a:r>
              <a:rPr lang="es-AR" dirty="0" smtClean="0"/>
              <a:t>Entrada: los potenciales de acción</a:t>
            </a:r>
          </a:p>
          <a:p>
            <a:r>
              <a:rPr lang="es-AR" dirty="0" smtClean="0"/>
              <a:t>Salida: </a:t>
            </a:r>
            <a:r>
              <a:rPr lang="es-AR" dirty="0" smtClean="0"/>
              <a:t>El estimulo + la </a:t>
            </a:r>
            <a:r>
              <a:rPr lang="es-AR" dirty="0" smtClean="0"/>
              <a:t>respuesta del animal</a:t>
            </a:r>
          </a:p>
          <a:p>
            <a:r>
              <a:rPr lang="es-AR" dirty="0" smtClean="0"/>
              <a:t>2 cosas por definir: Los Features y el clasificador.</a:t>
            </a:r>
          </a:p>
        </p:txBody>
      </p:sp>
      <p:grpSp>
        <p:nvGrpSpPr>
          <p:cNvPr id="64" name="Grupo 63"/>
          <p:cNvGrpSpPr/>
          <p:nvPr/>
        </p:nvGrpSpPr>
        <p:grpSpPr>
          <a:xfrm>
            <a:off x="1966861" y="1958738"/>
            <a:ext cx="8409395" cy="3248849"/>
            <a:chOff x="2294848" y="2038250"/>
            <a:chExt cx="8409395" cy="3248849"/>
          </a:xfrm>
        </p:grpSpPr>
        <p:grpSp>
          <p:nvGrpSpPr>
            <p:cNvPr id="7" name="Grupo 6"/>
            <p:cNvGrpSpPr/>
            <p:nvPr/>
          </p:nvGrpSpPr>
          <p:grpSpPr>
            <a:xfrm>
              <a:off x="2294848" y="3680077"/>
              <a:ext cx="8409395" cy="1607022"/>
              <a:chOff x="1138602" y="2808669"/>
              <a:chExt cx="10686852" cy="2713107"/>
            </a:xfrm>
          </p:grpSpPr>
          <p:sp>
            <p:nvSpPr>
              <p:cNvPr id="8" name="Forma libre 7"/>
              <p:cNvSpPr/>
              <p:nvPr/>
            </p:nvSpPr>
            <p:spPr>
              <a:xfrm>
                <a:off x="1245014" y="3475878"/>
                <a:ext cx="1872270" cy="616998"/>
              </a:xfrm>
              <a:custGeom>
                <a:avLst/>
                <a:gdLst>
                  <a:gd name="connsiteX0" fmla="*/ 0 w 1872270"/>
                  <a:gd name="connsiteY0" fmla="*/ 0 h 616998"/>
                  <a:gd name="connsiteX1" fmla="*/ 1872270 w 1872270"/>
                  <a:gd name="connsiteY1" fmla="*/ 0 h 616998"/>
                  <a:gd name="connsiteX2" fmla="*/ 1872270 w 1872270"/>
                  <a:gd name="connsiteY2" fmla="*/ 616998 h 616998"/>
                  <a:gd name="connsiteX3" fmla="*/ 0 w 1872270"/>
                  <a:gd name="connsiteY3" fmla="*/ 616998 h 616998"/>
                  <a:gd name="connsiteX4" fmla="*/ 0 w 1872270"/>
                  <a:gd name="connsiteY4" fmla="*/ 0 h 616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270" h="616998">
                    <a:moveTo>
                      <a:pt x="0" y="0"/>
                    </a:moveTo>
                    <a:lnTo>
                      <a:pt x="1872270" y="0"/>
                    </a:lnTo>
                    <a:lnTo>
                      <a:pt x="1872270" y="616998"/>
                    </a:lnTo>
                    <a:lnTo>
                      <a:pt x="0" y="61699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ES_tradnl" sz="1600" kern="1200" dirty="0" smtClean="0"/>
                  <a:t>Entrada</a:t>
                </a:r>
                <a:endParaRPr lang="es-AR" sz="1600" kern="1200" dirty="0"/>
              </a:p>
            </p:txBody>
          </p:sp>
          <p:sp>
            <p:nvSpPr>
              <p:cNvPr id="9" name="Forma libre 8"/>
              <p:cNvSpPr/>
              <p:nvPr/>
            </p:nvSpPr>
            <p:spPr>
              <a:xfrm>
                <a:off x="2700348" y="4328347"/>
                <a:ext cx="1872270" cy="1155953"/>
              </a:xfrm>
              <a:custGeom>
                <a:avLst/>
                <a:gdLst>
                  <a:gd name="connsiteX0" fmla="*/ 0 w 1872270"/>
                  <a:gd name="connsiteY0" fmla="*/ 0 h 1155953"/>
                  <a:gd name="connsiteX1" fmla="*/ 1872270 w 1872270"/>
                  <a:gd name="connsiteY1" fmla="*/ 0 h 1155953"/>
                  <a:gd name="connsiteX2" fmla="*/ 1872270 w 1872270"/>
                  <a:gd name="connsiteY2" fmla="*/ 1155953 h 1155953"/>
                  <a:gd name="connsiteX3" fmla="*/ 0 w 1872270"/>
                  <a:gd name="connsiteY3" fmla="*/ 1155953 h 1155953"/>
                  <a:gd name="connsiteX4" fmla="*/ 0 w 1872270"/>
                  <a:gd name="connsiteY4" fmla="*/ 0 h 1155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270" h="1155953">
                    <a:moveTo>
                      <a:pt x="0" y="0"/>
                    </a:moveTo>
                    <a:lnTo>
                      <a:pt x="1872270" y="0"/>
                    </a:lnTo>
                    <a:lnTo>
                      <a:pt x="1872270" y="1155953"/>
                    </a:lnTo>
                    <a:lnTo>
                      <a:pt x="0" y="11559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ES_tradnl" sz="1600" kern="1200" dirty="0" err="1" smtClean="0"/>
                  <a:t>Feature</a:t>
                </a:r>
                <a:r>
                  <a:rPr lang="es-ES_tradnl" sz="1600" kern="1200" dirty="0" smtClean="0"/>
                  <a:t> Extractor</a:t>
                </a:r>
                <a:endParaRPr lang="es-AR" sz="1600" kern="1200" dirty="0"/>
              </a:p>
            </p:txBody>
          </p:sp>
          <p:sp>
            <p:nvSpPr>
              <p:cNvPr id="10" name="Elipse 9"/>
              <p:cNvSpPr/>
              <p:nvPr/>
            </p:nvSpPr>
            <p:spPr>
              <a:xfrm>
                <a:off x="1242853" y="3288225"/>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Elipse 10"/>
              <p:cNvSpPr/>
              <p:nvPr/>
            </p:nvSpPr>
            <p:spPr>
              <a:xfrm>
                <a:off x="1347105" y="3079722"/>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 name="Elipse 11"/>
              <p:cNvSpPr/>
              <p:nvPr/>
            </p:nvSpPr>
            <p:spPr>
              <a:xfrm>
                <a:off x="1597315" y="3107767"/>
                <a:ext cx="234033" cy="234033"/>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3" name="Elipse 12"/>
              <p:cNvSpPr/>
              <p:nvPr/>
            </p:nvSpPr>
            <p:spPr>
              <a:xfrm>
                <a:off x="1805811" y="2892070"/>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Elipse 13"/>
              <p:cNvSpPr/>
              <p:nvPr/>
            </p:nvSpPr>
            <p:spPr>
              <a:xfrm>
                <a:off x="2076865" y="2808669"/>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5" name="Elipse 14"/>
              <p:cNvSpPr/>
              <p:nvPr/>
            </p:nvSpPr>
            <p:spPr>
              <a:xfrm>
                <a:off x="2410469" y="2954621"/>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6" name="Elipse 15"/>
              <p:cNvSpPr/>
              <p:nvPr/>
            </p:nvSpPr>
            <p:spPr>
              <a:xfrm>
                <a:off x="2618979" y="3058872"/>
                <a:ext cx="234033" cy="234033"/>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7" name="Elipse 16"/>
              <p:cNvSpPr/>
              <p:nvPr/>
            </p:nvSpPr>
            <p:spPr>
              <a:xfrm>
                <a:off x="2910876" y="3288225"/>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8" name="Elipse 17"/>
              <p:cNvSpPr/>
              <p:nvPr/>
            </p:nvSpPr>
            <p:spPr>
              <a:xfrm>
                <a:off x="3035978" y="3517578"/>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9" name="Elipse 18"/>
              <p:cNvSpPr/>
              <p:nvPr/>
            </p:nvSpPr>
            <p:spPr>
              <a:xfrm>
                <a:off x="1951735" y="3079722"/>
                <a:ext cx="382964" cy="382964"/>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0" name="Elipse 19"/>
              <p:cNvSpPr/>
              <p:nvPr/>
            </p:nvSpPr>
            <p:spPr>
              <a:xfrm>
                <a:off x="1138602" y="3872033"/>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1" name="Elipse 20"/>
              <p:cNvSpPr/>
              <p:nvPr/>
            </p:nvSpPr>
            <p:spPr>
              <a:xfrm>
                <a:off x="1263710" y="4059686"/>
                <a:ext cx="234033" cy="234033"/>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2" name="Elipse 21"/>
              <p:cNvSpPr/>
              <p:nvPr/>
            </p:nvSpPr>
            <p:spPr>
              <a:xfrm>
                <a:off x="1576490" y="4226488"/>
                <a:ext cx="340412" cy="340412"/>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3" name="Elipse 22"/>
              <p:cNvSpPr/>
              <p:nvPr/>
            </p:nvSpPr>
            <p:spPr>
              <a:xfrm>
                <a:off x="2014314" y="4497542"/>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4" name="Elipse 23"/>
              <p:cNvSpPr/>
              <p:nvPr/>
            </p:nvSpPr>
            <p:spPr>
              <a:xfrm>
                <a:off x="2097722" y="4226488"/>
                <a:ext cx="234033" cy="234033"/>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5" name="Elipse 24"/>
              <p:cNvSpPr/>
              <p:nvPr/>
            </p:nvSpPr>
            <p:spPr>
              <a:xfrm>
                <a:off x="2306218" y="4518392"/>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6" name="Elipse 25"/>
              <p:cNvSpPr/>
              <p:nvPr/>
            </p:nvSpPr>
            <p:spPr>
              <a:xfrm>
                <a:off x="2493903" y="4184787"/>
                <a:ext cx="340412" cy="340412"/>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7" name="Elipse 26"/>
              <p:cNvSpPr/>
              <p:nvPr/>
            </p:nvSpPr>
            <p:spPr>
              <a:xfrm>
                <a:off x="2952584" y="4101386"/>
                <a:ext cx="234033" cy="234033"/>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8" name="Cheurón 27"/>
              <p:cNvSpPr/>
              <p:nvPr/>
            </p:nvSpPr>
            <p:spPr>
              <a:xfrm>
                <a:off x="3186592" y="3121076"/>
                <a:ext cx="687324" cy="1312176"/>
              </a:xfrm>
              <a:prstGeom prst="chevron">
                <a:avLst>
                  <a:gd name="adj" fmla="val 6231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9" name="Cheurón 28"/>
              <p:cNvSpPr/>
              <p:nvPr/>
            </p:nvSpPr>
            <p:spPr>
              <a:xfrm>
                <a:off x="3581502" y="3121076"/>
                <a:ext cx="687324" cy="1312176"/>
              </a:xfrm>
              <a:prstGeom prst="chevron">
                <a:avLst>
                  <a:gd name="adj" fmla="val 6231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0" name="Forma libre 29"/>
              <p:cNvSpPr/>
              <p:nvPr/>
            </p:nvSpPr>
            <p:spPr>
              <a:xfrm>
                <a:off x="4347277" y="2992933"/>
                <a:ext cx="1593343" cy="1593342"/>
              </a:xfrm>
              <a:custGeom>
                <a:avLst/>
                <a:gdLst>
                  <a:gd name="connsiteX0" fmla="*/ 0 w 1593342"/>
                  <a:gd name="connsiteY0" fmla="*/ 796671 h 1593342"/>
                  <a:gd name="connsiteX1" fmla="*/ 796671 w 1593342"/>
                  <a:gd name="connsiteY1" fmla="*/ 0 h 1593342"/>
                  <a:gd name="connsiteX2" fmla="*/ 1593342 w 1593342"/>
                  <a:gd name="connsiteY2" fmla="*/ 796671 h 1593342"/>
                  <a:gd name="connsiteX3" fmla="*/ 796671 w 1593342"/>
                  <a:gd name="connsiteY3" fmla="*/ 1593342 h 1593342"/>
                  <a:gd name="connsiteX4" fmla="*/ 0 w 1593342"/>
                  <a:gd name="connsiteY4" fmla="*/ 796671 h 1593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342" h="1593342">
                    <a:moveTo>
                      <a:pt x="0" y="796671"/>
                    </a:moveTo>
                    <a:cubicBezTo>
                      <a:pt x="0" y="356682"/>
                      <a:pt x="356682" y="0"/>
                      <a:pt x="796671" y="0"/>
                    </a:cubicBezTo>
                    <a:cubicBezTo>
                      <a:pt x="1236660" y="0"/>
                      <a:pt x="1593342" y="356682"/>
                      <a:pt x="1593342" y="796671"/>
                    </a:cubicBezTo>
                    <a:cubicBezTo>
                      <a:pt x="1593342" y="1236660"/>
                      <a:pt x="1236660" y="1593342"/>
                      <a:pt x="796671" y="1593342"/>
                    </a:cubicBezTo>
                    <a:cubicBezTo>
                      <a:pt x="356682" y="1593342"/>
                      <a:pt x="0" y="1236660"/>
                      <a:pt x="0" y="796671"/>
                    </a:cubicBez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33340" tIns="233340" rIns="233340" bIns="233340" numCol="1" spcCol="1270" anchor="ctr" anchorCtr="0">
                <a:noAutofit/>
              </a:bodyPr>
              <a:lstStyle/>
              <a:p>
                <a:pPr lvl="0" algn="ctr" defTabSz="1066800">
                  <a:lnSpc>
                    <a:spcPct val="90000"/>
                  </a:lnSpc>
                  <a:spcBef>
                    <a:spcPct val="0"/>
                  </a:spcBef>
                  <a:spcAft>
                    <a:spcPct val="35000"/>
                  </a:spcAft>
                </a:pPr>
                <a:r>
                  <a:rPr lang="es-ES_tradnl" sz="1600" kern="1200" dirty="0" err="1" smtClean="0"/>
                  <a:t>Features</a:t>
                </a:r>
                <a:endParaRPr lang="es-AR" sz="1600" kern="1200" dirty="0"/>
              </a:p>
            </p:txBody>
          </p:sp>
          <p:sp>
            <p:nvSpPr>
              <p:cNvPr id="31" name="Forma libre 30"/>
              <p:cNvSpPr/>
              <p:nvPr/>
            </p:nvSpPr>
            <p:spPr>
              <a:xfrm>
                <a:off x="5422973" y="4365823"/>
                <a:ext cx="1874520" cy="1155953"/>
              </a:xfrm>
              <a:custGeom>
                <a:avLst/>
                <a:gdLst>
                  <a:gd name="connsiteX0" fmla="*/ 0 w 1874520"/>
                  <a:gd name="connsiteY0" fmla="*/ 0 h 1155953"/>
                  <a:gd name="connsiteX1" fmla="*/ 1874520 w 1874520"/>
                  <a:gd name="connsiteY1" fmla="*/ 0 h 1155953"/>
                  <a:gd name="connsiteX2" fmla="*/ 1874520 w 1874520"/>
                  <a:gd name="connsiteY2" fmla="*/ 1155953 h 1155953"/>
                  <a:gd name="connsiteX3" fmla="*/ 0 w 1874520"/>
                  <a:gd name="connsiteY3" fmla="*/ 1155953 h 1155953"/>
                  <a:gd name="connsiteX4" fmla="*/ 0 w 1874520"/>
                  <a:gd name="connsiteY4" fmla="*/ 0 h 1155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4520" h="1155953">
                    <a:moveTo>
                      <a:pt x="0" y="0"/>
                    </a:moveTo>
                    <a:lnTo>
                      <a:pt x="1874520" y="0"/>
                    </a:lnTo>
                    <a:lnTo>
                      <a:pt x="1874520" y="1155953"/>
                    </a:lnTo>
                    <a:lnTo>
                      <a:pt x="0" y="11559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ES_tradnl" sz="1600" kern="1200" dirty="0" smtClean="0"/>
                  <a:t>Clasificador</a:t>
                </a:r>
                <a:endParaRPr lang="es-AR" sz="1600" kern="1200" dirty="0"/>
              </a:p>
            </p:txBody>
          </p:sp>
          <p:sp>
            <p:nvSpPr>
              <p:cNvPr id="32" name="Elipse 31"/>
              <p:cNvSpPr/>
              <p:nvPr/>
            </p:nvSpPr>
            <p:spPr>
              <a:xfrm>
                <a:off x="7067775" y="3005816"/>
                <a:ext cx="1593342" cy="1593342"/>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3" name="Elipse 4"/>
              <p:cNvSpPr/>
              <p:nvPr/>
            </p:nvSpPr>
            <p:spPr>
              <a:xfrm>
                <a:off x="7301115" y="3239156"/>
                <a:ext cx="1126662" cy="11266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es-ES_tradnl" sz="1600" dirty="0" smtClean="0"/>
                  <a:t>Clase</a:t>
                </a:r>
                <a:endParaRPr lang="es-AR" sz="1600" kern="1200" dirty="0"/>
              </a:p>
            </p:txBody>
          </p:sp>
          <p:sp>
            <p:nvSpPr>
              <p:cNvPr id="34" name="Cheurón 33"/>
              <p:cNvSpPr/>
              <p:nvPr/>
            </p:nvSpPr>
            <p:spPr>
              <a:xfrm>
                <a:off x="5900300" y="3149617"/>
                <a:ext cx="687324" cy="1312176"/>
              </a:xfrm>
              <a:prstGeom prst="chevron">
                <a:avLst>
                  <a:gd name="adj" fmla="val 6231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5" name="Cheurón 34"/>
              <p:cNvSpPr/>
              <p:nvPr/>
            </p:nvSpPr>
            <p:spPr>
              <a:xfrm>
                <a:off x="6295229" y="3149617"/>
                <a:ext cx="687324" cy="1312176"/>
              </a:xfrm>
              <a:prstGeom prst="chevron">
                <a:avLst>
                  <a:gd name="adj" fmla="val 6231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6" name="Cheurón 35"/>
              <p:cNvSpPr/>
              <p:nvPr/>
            </p:nvSpPr>
            <p:spPr>
              <a:xfrm>
                <a:off x="9090115" y="3146399"/>
                <a:ext cx="687324" cy="1312176"/>
              </a:xfrm>
              <a:prstGeom prst="chevron">
                <a:avLst>
                  <a:gd name="adj" fmla="val 6231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7" name="Cheurón 36"/>
              <p:cNvSpPr/>
              <p:nvPr/>
            </p:nvSpPr>
            <p:spPr>
              <a:xfrm>
                <a:off x="8681142" y="3146399"/>
                <a:ext cx="687324" cy="1312176"/>
              </a:xfrm>
              <a:prstGeom prst="chevron">
                <a:avLst>
                  <a:gd name="adj" fmla="val 6231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8" name="Rectángulo 37"/>
              <p:cNvSpPr/>
              <p:nvPr/>
            </p:nvSpPr>
            <p:spPr>
              <a:xfrm>
                <a:off x="8244770" y="4365818"/>
                <a:ext cx="1874520" cy="115595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9" name="Rectángulo 38"/>
              <p:cNvSpPr/>
              <p:nvPr/>
            </p:nvSpPr>
            <p:spPr>
              <a:xfrm>
                <a:off x="8244770" y="4365818"/>
                <a:ext cx="1874520" cy="115595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ES_tradnl" sz="1600" dirty="0" smtClean="0"/>
                  <a:t>Traductor</a:t>
                </a:r>
                <a:endParaRPr lang="es-AR" sz="1600" kern="1200" dirty="0"/>
              </a:p>
            </p:txBody>
          </p:sp>
          <p:grpSp>
            <p:nvGrpSpPr>
              <p:cNvPr id="40" name="Grupo 39"/>
              <p:cNvGrpSpPr/>
              <p:nvPr/>
            </p:nvGrpSpPr>
            <p:grpSpPr>
              <a:xfrm>
                <a:off x="9883851" y="3540370"/>
                <a:ext cx="1872270" cy="616998"/>
                <a:chOff x="404641" y="667209"/>
                <a:chExt cx="1872270" cy="616998"/>
              </a:xfrm>
            </p:grpSpPr>
            <p:sp>
              <p:nvSpPr>
                <p:cNvPr id="59" name="Rectángulo 58"/>
                <p:cNvSpPr/>
                <p:nvPr/>
              </p:nvSpPr>
              <p:spPr>
                <a:xfrm>
                  <a:off x="404641" y="667209"/>
                  <a:ext cx="1872270" cy="61699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0" name="Rectángulo 59"/>
                <p:cNvSpPr/>
                <p:nvPr/>
              </p:nvSpPr>
              <p:spPr>
                <a:xfrm>
                  <a:off x="404641" y="667209"/>
                  <a:ext cx="1872270" cy="61699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ES_tradnl" sz="1600" dirty="0" smtClean="0"/>
                    <a:t>Salida</a:t>
                  </a:r>
                  <a:endParaRPr lang="es-AR" sz="1600" kern="1200" dirty="0"/>
                </a:p>
              </p:txBody>
            </p:sp>
          </p:grpSp>
          <p:sp>
            <p:nvSpPr>
              <p:cNvPr id="41" name="Elipse 40"/>
              <p:cNvSpPr/>
              <p:nvPr/>
            </p:nvSpPr>
            <p:spPr>
              <a:xfrm>
                <a:off x="9881690" y="3352717"/>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2" name="Elipse 41"/>
              <p:cNvSpPr/>
              <p:nvPr/>
            </p:nvSpPr>
            <p:spPr>
              <a:xfrm>
                <a:off x="9985942" y="3144214"/>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3" name="Elipse 42"/>
              <p:cNvSpPr/>
              <p:nvPr/>
            </p:nvSpPr>
            <p:spPr>
              <a:xfrm>
                <a:off x="10236152" y="3172259"/>
                <a:ext cx="234033" cy="234033"/>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4" name="Elipse 43"/>
              <p:cNvSpPr/>
              <p:nvPr/>
            </p:nvSpPr>
            <p:spPr>
              <a:xfrm>
                <a:off x="10444648" y="2956562"/>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5" name="Elipse 44"/>
              <p:cNvSpPr/>
              <p:nvPr/>
            </p:nvSpPr>
            <p:spPr>
              <a:xfrm>
                <a:off x="10715702" y="2873161"/>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6" name="Elipse 45"/>
              <p:cNvSpPr/>
              <p:nvPr/>
            </p:nvSpPr>
            <p:spPr>
              <a:xfrm>
                <a:off x="11049306" y="3019113"/>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7" name="Elipse 46"/>
              <p:cNvSpPr/>
              <p:nvPr/>
            </p:nvSpPr>
            <p:spPr>
              <a:xfrm>
                <a:off x="11257816" y="3123364"/>
                <a:ext cx="234033" cy="234033"/>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8" name="Elipse 47"/>
              <p:cNvSpPr/>
              <p:nvPr/>
            </p:nvSpPr>
            <p:spPr>
              <a:xfrm>
                <a:off x="11549713" y="3352717"/>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9" name="Elipse 48"/>
              <p:cNvSpPr/>
              <p:nvPr/>
            </p:nvSpPr>
            <p:spPr>
              <a:xfrm>
                <a:off x="11674815" y="3582070"/>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0" name="Elipse 49"/>
              <p:cNvSpPr/>
              <p:nvPr/>
            </p:nvSpPr>
            <p:spPr>
              <a:xfrm>
                <a:off x="10590572" y="3144214"/>
                <a:ext cx="382964" cy="382964"/>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1" name="Elipse 50"/>
              <p:cNvSpPr/>
              <p:nvPr/>
            </p:nvSpPr>
            <p:spPr>
              <a:xfrm>
                <a:off x="9777439" y="3936525"/>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2" name="Elipse 51"/>
              <p:cNvSpPr/>
              <p:nvPr/>
            </p:nvSpPr>
            <p:spPr>
              <a:xfrm>
                <a:off x="9902547" y="4124178"/>
                <a:ext cx="234033" cy="234033"/>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3" name="Elipse 52"/>
              <p:cNvSpPr/>
              <p:nvPr/>
            </p:nvSpPr>
            <p:spPr>
              <a:xfrm>
                <a:off x="10215327" y="4290980"/>
                <a:ext cx="340412" cy="340412"/>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4" name="Elipse 53"/>
              <p:cNvSpPr/>
              <p:nvPr/>
            </p:nvSpPr>
            <p:spPr>
              <a:xfrm>
                <a:off x="10653151" y="4562034"/>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5" name="Elipse 54"/>
              <p:cNvSpPr/>
              <p:nvPr/>
            </p:nvSpPr>
            <p:spPr>
              <a:xfrm>
                <a:off x="10736559" y="4290980"/>
                <a:ext cx="234033" cy="234033"/>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6" name="Elipse 55"/>
              <p:cNvSpPr/>
              <p:nvPr/>
            </p:nvSpPr>
            <p:spPr>
              <a:xfrm>
                <a:off x="10945055" y="4582884"/>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7" name="Elipse 56"/>
              <p:cNvSpPr/>
              <p:nvPr/>
            </p:nvSpPr>
            <p:spPr>
              <a:xfrm>
                <a:off x="11132740" y="4249279"/>
                <a:ext cx="340412" cy="340412"/>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8" name="Elipse 57"/>
              <p:cNvSpPr/>
              <p:nvPr/>
            </p:nvSpPr>
            <p:spPr>
              <a:xfrm>
                <a:off x="11591421" y="4165878"/>
                <a:ext cx="234033" cy="234033"/>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grpSp>
          <p:nvGrpSpPr>
            <p:cNvPr id="63" name="Grupo 62"/>
            <p:cNvGrpSpPr/>
            <p:nvPr/>
          </p:nvGrpSpPr>
          <p:grpSpPr>
            <a:xfrm>
              <a:off x="2576109" y="2038250"/>
              <a:ext cx="6812193" cy="499915"/>
              <a:chOff x="2576109" y="2038250"/>
              <a:chExt cx="6812193" cy="499915"/>
            </a:xfrm>
          </p:grpSpPr>
          <p:sp>
            <p:nvSpPr>
              <p:cNvPr id="5" name="Flecha derecha 4"/>
              <p:cNvSpPr/>
              <p:nvPr/>
            </p:nvSpPr>
            <p:spPr>
              <a:xfrm>
                <a:off x="7253852" y="2133818"/>
                <a:ext cx="1210781" cy="2190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61" name="Imagen 60"/>
              <p:cNvPicPr>
                <a:picLocks noChangeAspect="1"/>
              </p:cNvPicPr>
              <p:nvPr/>
            </p:nvPicPr>
            <p:blipFill>
              <a:blip r:embed="rId3"/>
              <a:stretch>
                <a:fillRect/>
              </a:stretch>
            </p:blipFill>
            <p:spPr>
              <a:xfrm>
                <a:off x="2576109" y="2145956"/>
                <a:ext cx="4412499" cy="219142"/>
              </a:xfrm>
              <a:prstGeom prst="rect">
                <a:avLst/>
              </a:prstGeom>
            </p:spPr>
          </p:pic>
          <p:pic>
            <p:nvPicPr>
              <p:cNvPr id="62" name="Imagen 61"/>
              <p:cNvPicPr>
                <a:picLocks noChangeAspect="1"/>
              </p:cNvPicPr>
              <p:nvPr/>
            </p:nvPicPr>
            <p:blipFill>
              <a:blip r:embed="rId4"/>
              <a:stretch>
                <a:fillRect/>
              </a:stretch>
            </p:blipFill>
            <p:spPr>
              <a:xfrm>
                <a:off x="8729877" y="2038250"/>
                <a:ext cx="658425" cy="499915"/>
              </a:xfrm>
              <a:prstGeom prst="rect">
                <a:avLst/>
              </a:prstGeom>
            </p:spPr>
          </p:pic>
        </p:grpSp>
      </p:grpSp>
    </p:spTree>
    <p:extLst>
      <p:ext uri="{BB962C8B-B14F-4D97-AF65-F5344CB8AC3E}">
        <p14:creationId xmlns:p14="http://schemas.microsoft.com/office/powerpoint/2010/main" val="10054939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Métodos del Clasificación</a:t>
            </a:r>
            <a:endParaRPr lang="es-AR" dirty="0"/>
          </a:p>
        </p:txBody>
      </p:sp>
    </p:spTree>
    <p:extLst>
      <p:ext uri="{BB962C8B-B14F-4D97-AF65-F5344CB8AC3E}">
        <p14:creationId xmlns:p14="http://schemas.microsoft.com/office/powerpoint/2010/main" val="10785772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ersonalizado 3">
      <a:dk1>
        <a:sysClr val="windowText" lastClr="000000"/>
      </a:dk1>
      <a:lt1>
        <a:sysClr val="window" lastClr="FFFFFF"/>
      </a:lt1>
      <a:dk2>
        <a:srgbClr val="373545"/>
      </a:dk2>
      <a:lt2>
        <a:srgbClr val="CEDBE6"/>
      </a:lt2>
      <a:accent1>
        <a:srgbClr val="2DC8FF"/>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16018</TotalTime>
  <Words>4919</Words>
  <Application>Microsoft Office PowerPoint</Application>
  <PresentationFormat>Panorámica</PresentationFormat>
  <Paragraphs>667</Paragraphs>
  <Slides>70</Slides>
  <Notes>56</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70</vt:i4>
      </vt:variant>
    </vt:vector>
  </HeadingPairs>
  <TitlesOfParts>
    <vt:vector size="78" baseType="lpstr">
      <vt:lpstr>Arial</vt:lpstr>
      <vt:lpstr>Calibri</vt:lpstr>
      <vt:lpstr>Cambria Math</vt:lpstr>
      <vt:lpstr>Corbel</vt:lpstr>
      <vt:lpstr>Symbol</vt:lpstr>
      <vt:lpstr>Wingdings</vt:lpstr>
      <vt:lpstr>Parallax</vt:lpstr>
      <vt:lpstr>Hoja de cálculo</vt:lpstr>
      <vt:lpstr>Métodos de Aprendizaje Automático para decodificar información contenida en potenciales de acción neuronales</vt:lpstr>
      <vt:lpstr>Motivación</vt:lpstr>
      <vt:lpstr>Introducción</vt:lpstr>
      <vt:lpstr>Obtención de los datos (Experimento previo)</vt:lpstr>
      <vt:lpstr>Objetivo principal</vt:lpstr>
      <vt:lpstr>Set de datos</vt:lpstr>
      <vt:lpstr>¿Que hacer?</vt:lpstr>
      <vt:lpstr>¿Que hacer?</vt:lpstr>
      <vt:lpstr>Métodos del Clasificación</vt:lpstr>
      <vt:lpstr>Discriminante Lineal</vt:lpstr>
      <vt:lpstr>Ejemplo</vt:lpstr>
      <vt:lpstr>Bayes Naive</vt:lpstr>
      <vt:lpstr>Ejemplo</vt:lpstr>
      <vt:lpstr>Support Vector Machine</vt:lpstr>
      <vt:lpstr>Ejemplo</vt:lpstr>
      <vt:lpstr>Random Forest</vt:lpstr>
      <vt:lpstr>Ejemplo</vt:lpstr>
      <vt:lpstr>Uso de los clasificadores</vt:lpstr>
      <vt:lpstr>Análisis</vt:lpstr>
      <vt:lpstr>Análisis de neurona única</vt:lpstr>
      <vt:lpstr>Análisis de neurona única</vt:lpstr>
      <vt:lpstr>Análisis de neurona única</vt:lpstr>
      <vt:lpstr>Análisis de neurona única</vt:lpstr>
      <vt:lpstr>Análisis de neurona única</vt:lpstr>
      <vt:lpstr>Análisis</vt:lpstr>
      <vt:lpstr>Análisis poblacional</vt:lpstr>
      <vt:lpstr>Análisis poblacional</vt:lpstr>
      <vt:lpstr>Análisis poblacional</vt:lpstr>
      <vt:lpstr>Análisis poblacional</vt:lpstr>
      <vt:lpstr>Análisis por ventanas</vt:lpstr>
      <vt:lpstr>Análisis por ventanas</vt:lpstr>
      <vt:lpstr>Análisis por ventanas</vt:lpstr>
      <vt:lpstr>Objetivos (panorama mas claro)</vt:lpstr>
      <vt:lpstr>Variabilidad</vt:lpstr>
      <vt:lpstr>Variabilidad (VTA)</vt:lpstr>
      <vt:lpstr>Variabilidad (VTA)</vt:lpstr>
      <vt:lpstr>Variabilidad (VTA)</vt:lpstr>
      <vt:lpstr>Variabilidad (PFC)</vt:lpstr>
      <vt:lpstr>Variabilidad (PFC)</vt:lpstr>
      <vt:lpstr>Variabilidad (PFC)</vt:lpstr>
      <vt:lpstr>Variabilidad (PFC)</vt:lpstr>
      <vt:lpstr>Variabilidad (conclusiones)</vt:lpstr>
      <vt:lpstr>Objetivos</vt:lpstr>
      <vt:lpstr>Dependencia con el tamaño de la población</vt:lpstr>
      <vt:lpstr>Dependencia con el tamaño de la población</vt:lpstr>
      <vt:lpstr>Dependencia con el tamaño de la población</vt:lpstr>
      <vt:lpstr>Dependencia con el tamaño de la población</vt:lpstr>
      <vt:lpstr>Dependencia con el tamaño de la población</vt:lpstr>
      <vt:lpstr>Dependencia con el tamaño de la población</vt:lpstr>
      <vt:lpstr>Dependencia con el tamaño de la población</vt:lpstr>
      <vt:lpstr>Dependencia con el tamaño de la población</vt:lpstr>
      <vt:lpstr>Dependencia con el tamaño de la población</vt:lpstr>
      <vt:lpstr>Dependencia con el tamaño de la población</vt:lpstr>
      <vt:lpstr>Dependencia con el tamaño de la población (conclusiones)</vt:lpstr>
      <vt:lpstr>Objetivos</vt:lpstr>
      <vt:lpstr>Impacto de la longitud de la ventana de análisis sobre la performance de clasificación</vt:lpstr>
      <vt:lpstr>Impacto de la longitud de la ventana de análisis sobre la performance de clasificación</vt:lpstr>
      <vt:lpstr>Impacto de la longitud de la ventana de análisis sobre la performance de clasificación</vt:lpstr>
      <vt:lpstr>Impacto de la longitud de la ventana de análisis sobre la performance de clasificación (Conclusiones)</vt:lpstr>
      <vt:lpstr>Objetivos</vt:lpstr>
      <vt:lpstr>Predicción del comportamiento</vt:lpstr>
      <vt:lpstr>Predicción del comportamiento</vt:lpstr>
      <vt:lpstr>Predicción del comportamiento</vt:lpstr>
      <vt:lpstr>Predicción del comportamiento (conclusiones)</vt:lpstr>
      <vt:lpstr>Objetivos</vt:lpstr>
      <vt:lpstr>Resumiendo</vt:lpstr>
      <vt:lpstr>Conclusiones</vt:lpstr>
      <vt:lpstr>Conclusiones</vt:lpstr>
      <vt:lpstr>Agradecimientos</vt:lpstr>
      <vt:lpstr>¿Preguntas?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NeoZero</dc:creator>
  <cp:lastModifiedBy>Elizabeth Smocovich</cp:lastModifiedBy>
  <cp:revision>353</cp:revision>
  <dcterms:created xsi:type="dcterms:W3CDTF">2015-10-19T23:02:35Z</dcterms:created>
  <dcterms:modified xsi:type="dcterms:W3CDTF">2015-11-10T21:42:06Z</dcterms:modified>
</cp:coreProperties>
</file>