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850" r:id="rId2"/>
  </p:sldMasterIdLst>
  <p:notesMasterIdLst>
    <p:notesMasterId r:id="rId73"/>
  </p:notesMasterIdLst>
  <p:sldIdLst>
    <p:sldId id="256" r:id="rId3"/>
    <p:sldId id="267" r:id="rId4"/>
    <p:sldId id="258" r:id="rId5"/>
    <p:sldId id="259" r:id="rId6"/>
    <p:sldId id="276" r:id="rId7"/>
    <p:sldId id="271" r:id="rId8"/>
    <p:sldId id="272" r:id="rId9"/>
    <p:sldId id="274" r:id="rId10"/>
    <p:sldId id="275" r:id="rId11"/>
    <p:sldId id="262" r:id="rId12"/>
    <p:sldId id="260" r:id="rId13"/>
    <p:sldId id="261" r:id="rId14"/>
    <p:sldId id="263" r:id="rId15"/>
    <p:sldId id="330" r:id="rId16"/>
    <p:sldId id="265" r:id="rId17"/>
    <p:sldId id="329" r:id="rId18"/>
    <p:sldId id="269" r:id="rId19"/>
    <p:sldId id="331" r:id="rId20"/>
    <p:sldId id="278" r:id="rId21"/>
    <p:sldId id="277" r:id="rId22"/>
    <p:sldId id="273" r:id="rId23"/>
    <p:sldId id="279" r:id="rId24"/>
    <p:sldId id="281" r:id="rId25"/>
    <p:sldId id="282" r:id="rId26"/>
    <p:sldId id="280" r:id="rId27"/>
    <p:sldId id="33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68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300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7" r:id="rId71"/>
    <p:sldId id="328" r:id="rId7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71F4AA46-27AD-44E6-8520-734FD2E3DBCB}">
          <p14:sldIdLst>
            <p14:sldId id="256"/>
          </p14:sldIdLst>
        </p14:section>
        <p14:section name="Motivación" id="{6D26FD1E-8D62-48B4-B40D-288ED046A739}">
          <p14:sldIdLst>
            <p14:sldId id="267"/>
          </p14:sldIdLst>
        </p14:section>
        <p14:section name="Introducción" id="{498691F2-E48B-4CD8-A2F1-CAF572D48F59}">
          <p14:sldIdLst>
            <p14:sldId id="258"/>
            <p14:sldId id="259"/>
            <p14:sldId id="276"/>
          </p14:sldIdLst>
        </p14:section>
        <p14:section name="Set de datos" id="{58C812F3-A79D-4874-9CAD-CF32C25ADA6F}">
          <p14:sldIdLst>
            <p14:sldId id="271"/>
            <p14:sldId id="272"/>
            <p14:sldId id="274"/>
            <p14:sldId id="275"/>
          </p14:sldIdLst>
        </p14:section>
        <p14:section name="Metodos de Clasificación" id="{3C7884F3-E6F8-45AA-95C2-CC5EC3AADD7B}">
          <p14:sldIdLst>
            <p14:sldId id="262"/>
            <p14:sldId id="260"/>
            <p14:sldId id="261"/>
            <p14:sldId id="263"/>
            <p14:sldId id="330"/>
            <p14:sldId id="265"/>
            <p14:sldId id="329"/>
            <p14:sldId id="269"/>
            <p14:sldId id="331"/>
          </p14:sldIdLst>
        </p14:section>
        <p14:section name="Entrenamiento y Clasificación" id="{30F7E377-B643-4E6C-AEA0-EECEDA25B6AC}">
          <p14:sldIdLst>
            <p14:sldId id="278"/>
          </p14:sldIdLst>
        </p14:section>
        <p14:section name="Análisis" id="{1C69889F-EDF4-4A74-8BBA-D7F7E55B9986}">
          <p14:sldIdLst>
            <p14:sldId id="277"/>
            <p14:sldId id="273"/>
            <p14:sldId id="279"/>
            <p14:sldId id="281"/>
            <p14:sldId id="282"/>
            <p14:sldId id="280"/>
            <p14:sldId id="332"/>
            <p14:sldId id="283"/>
            <p14:sldId id="284"/>
            <p14:sldId id="286"/>
            <p14:sldId id="287"/>
          </p14:sldIdLst>
        </p14:section>
        <p14:section name="Resultados (Ventanas)" id="{C6583F4C-D140-4C65-AAFE-DE545E1C80F5}">
          <p14:sldIdLst>
            <p14:sldId id="288"/>
            <p14:sldId id="289"/>
            <p14:sldId id="290"/>
            <p14:sldId id="268"/>
          </p14:sldIdLst>
        </p14:section>
        <p14:section name="Resultados (Variabilidad)" id="{BDF6EEC0-B1AA-42E2-8E16-914C287182BE}">
          <p14:sldIdLst>
            <p14:sldId id="291"/>
            <p14:sldId id="292"/>
            <p14:sldId id="294"/>
            <p14:sldId id="293"/>
            <p14:sldId id="295"/>
            <p14:sldId id="296"/>
            <p14:sldId id="297"/>
            <p14:sldId id="298"/>
            <p14:sldId id="300"/>
            <p14:sldId id="299"/>
          </p14:sldIdLst>
        </p14:section>
        <p14:section name="Resultados (Tamaño)" id="{CB6576D3-5051-4F19-BE63-2E43730BF4DD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</p14:sldIdLst>
        </p14:section>
        <p14:section name="Resultados (Longitud)" id="{6AEED21E-3A83-4A8B-BB8A-7B84036EAC31}">
          <p14:sldIdLst>
            <p14:sldId id="314"/>
            <p14:sldId id="315"/>
            <p14:sldId id="316"/>
            <p14:sldId id="317"/>
            <p14:sldId id="318"/>
          </p14:sldIdLst>
        </p14:section>
        <p14:section name="Resultados (Comportamiento)" id="{958ECA53-D6F3-43FF-AE24-EB63ECD20061}">
          <p14:sldIdLst>
            <p14:sldId id="319"/>
            <p14:sldId id="320"/>
            <p14:sldId id="321"/>
            <p14:sldId id="322"/>
            <p14:sldId id="323"/>
          </p14:sldIdLst>
        </p14:section>
        <p14:section name="Conclusiones" id="{63B4B00C-E901-4BDB-8AC0-EB564B4793C3}">
          <p14:sldIdLst>
            <p14:sldId id="324"/>
            <p14:sldId id="325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1894B-F351-40E9-A176-695E66695977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5E7E2-4D05-4641-B8A6-ABD23A001A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544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Para</a:t>
            </a:r>
            <a:r>
              <a:rPr lang="es-AR" baseline="0" dirty="0" smtClean="0"/>
              <a:t> la parte de </a:t>
            </a:r>
            <a:r>
              <a:rPr lang="es-AR" baseline="0" dirty="0" err="1" smtClean="0"/>
              <a:t>Features</a:t>
            </a:r>
            <a:r>
              <a:rPr lang="es-AR" baseline="0" dirty="0" smtClean="0"/>
              <a:t> dar ejemplo conmigo y Sergio. Sergio Experto me dice que mirar.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753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736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318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3147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418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688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494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71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325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9107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171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7066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6547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1139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662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637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9495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59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0029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6198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8029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9767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91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Preguntarle a Sergio</a:t>
            </a:r>
            <a:r>
              <a:rPr lang="es-AR" baseline="0" dirty="0" smtClean="0"/>
              <a:t> por que habíamos tomado 500 para el </a:t>
            </a:r>
            <a:r>
              <a:rPr lang="es-AR" baseline="0" dirty="0" err="1" smtClean="0"/>
              <a:t>remuestreo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4852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1601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82821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715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69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6475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70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16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429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450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575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39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607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800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5E7E2-4D05-4641-B8A6-ABD23A001A75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688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4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344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61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840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4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203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5283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4705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3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9992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96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7808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1390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7443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381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9876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0760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1870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285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22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69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0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20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4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877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5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61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557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FF3C3F-29D2-4447-98B4-222F9C3F2305}" type="datetimeFigureOut">
              <a:rPr lang="es-AR" smtClean="0"/>
              <a:t>24/10/2015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D23FAC-3A3E-4657-BA1F-71A7E4AF3E9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145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Hoja_de_c_lculo_de_Microsoft_Excel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0126" y="2951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Métodos de Aprendizaje</a:t>
            </a:r>
            <a:br>
              <a:rPr lang="es-AR" dirty="0" smtClean="0"/>
            </a:br>
            <a:r>
              <a:rPr lang="es-AR" dirty="0" smtClean="0"/>
              <a:t>Automático para decodificar</a:t>
            </a:r>
            <a:br>
              <a:rPr lang="es-AR" dirty="0" smtClean="0"/>
            </a:br>
            <a:r>
              <a:rPr lang="es-AR" dirty="0" smtClean="0"/>
              <a:t>información contenida en</a:t>
            </a:r>
            <a:br>
              <a:rPr lang="es-AR" dirty="0" smtClean="0"/>
            </a:br>
            <a:r>
              <a:rPr lang="es-AR" dirty="0" smtClean="0"/>
              <a:t>potenciales de acción neuronales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50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del Clasificación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85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s-AR" dirty="0" smtClean="0"/>
              <a:t>Discriminante Lineal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58029" y="1398813"/>
                <a:ext cx="10018713" cy="43749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Generalización del método original de Fischer</a:t>
                </a:r>
              </a:p>
              <a:p>
                <a:r>
                  <a:rPr lang="es-AR" dirty="0" smtClean="0"/>
                  <a:t>Permite encontrar el hiperplano que mejor separa dos clases</a:t>
                </a:r>
              </a:p>
              <a:p>
                <a:r>
                  <a:rPr lang="es-AR" dirty="0" smtClean="0"/>
                  <a:t>Es posible generalizarlo para mas de 2 clases.</a:t>
                </a:r>
              </a:p>
              <a:p>
                <a:r>
                  <a:rPr lang="es-AR" dirty="0" smtClean="0"/>
                  <a:t>La ecuación del vector normal al hiperplano 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AR" dirty="0" smtClean="0"/>
              </a:p>
              <a:p>
                <a:r>
                  <a:rPr lang="es-AR" dirty="0" smtClean="0"/>
                  <a:t>Cuando el numero de muestras no es lo suficientemente grande (en relación al espacio de </a:t>
                </a:r>
                <a:r>
                  <a:rPr lang="es-AR" dirty="0" err="1" smtClean="0"/>
                  <a:t>features</a:t>
                </a:r>
                <a:r>
                  <a:rPr lang="es-AR" dirty="0" smtClean="0"/>
                  <a:t>) la suma de las estimaciones de las matrices de covarianza puede no ser invertible o estar mal condicionada =&gt; </a:t>
                </a:r>
                <a:r>
                  <a:rPr lang="es-AR" dirty="0" err="1" smtClean="0"/>
                  <a:t>pseudoinversa</a:t>
                </a:r>
                <a:r>
                  <a:rPr lang="es-AR" dirty="0" smtClean="0"/>
                  <a:t> (SVD).</a:t>
                </a:r>
              </a:p>
              <a:p>
                <a:r>
                  <a:rPr lang="es-AR" dirty="0" smtClean="0"/>
                  <a:t>Ventajas: Velocidad y Memoria</a:t>
                </a:r>
              </a:p>
              <a:p>
                <a:r>
                  <a:rPr lang="es-AR" dirty="0" smtClean="0"/>
                  <a:t>Desventajas: Performance de Clasificación.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029" y="1398813"/>
                <a:ext cx="10018713" cy="4374970"/>
              </a:xfrm>
              <a:blipFill rotWithShape="0">
                <a:blip r:embed="rId2"/>
                <a:stretch>
                  <a:fillRect l="-1582" t="-4039" r="-1035" b="-37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1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478" y="148046"/>
            <a:ext cx="10018713" cy="1045029"/>
          </a:xfrm>
        </p:spPr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2757716" y="4606839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2757716" y="426720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2757716" y="393192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2757716" y="3592291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897053" y="1532712"/>
            <a:ext cx="0" cy="3492137"/>
          </a:xfrm>
          <a:prstGeom prst="line">
            <a:avLst/>
          </a:prstGeom>
          <a:ln>
            <a:headEnd type="triangl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2757716" y="329402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2757716" y="2954388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2757716" y="2619108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2757716" y="2279474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rot="5400000" flipV="1">
            <a:off x="3113680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rot="5400000" flipV="1">
            <a:off x="3453314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rot="5400000" flipV="1">
            <a:off x="3788594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rot="5400000" flipV="1">
            <a:off x="4128228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rot="5400000" flipV="1">
            <a:off x="4426497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rot="5400000" flipV="1">
            <a:off x="4766131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rot="5400000" flipV="1">
            <a:off x="5101411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rot="5400000" flipV="1">
            <a:off x="5441045" y="502049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rot="5400000" flipV="1">
            <a:off x="5780679" y="5020496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2897055" y="5024849"/>
            <a:ext cx="3692431" cy="1"/>
          </a:xfrm>
          <a:prstGeom prst="line">
            <a:avLst/>
          </a:prstGeom>
          <a:ln>
            <a:head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6" idx="2"/>
          </p:cNvCxnSpPr>
          <p:nvPr/>
        </p:nvCxnSpPr>
        <p:spPr>
          <a:xfrm flipV="1">
            <a:off x="3053503" y="3918030"/>
            <a:ext cx="825335" cy="734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3920402" y="3955865"/>
            <a:ext cx="4273" cy="91059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3878838" y="3880194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4" name="Conector recto 63"/>
          <p:cNvCxnSpPr>
            <a:endCxn id="47" idx="2"/>
          </p:cNvCxnSpPr>
          <p:nvPr/>
        </p:nvCxnSpPr>
        <p:spPr>
          <a:xfrm flipV="1">
            <a:off x="3052844" y="3253188"/>
            <a:ext cx="2444411" cy="38243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5538819" y="3291023"/>
            <a:ext cx="36415" cy="15754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5497255" y="321535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8084457" y="1651681"/>
            <a:ext cx="1378859" cy="510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Mujeres</a:t>
            </a:r>
            <a:endParaRPr lang="es-AR" dirty="0" smtClean="0"/>
          </a:p>
        </p:txBody>
      </p:sp>
      <p:sp>
        <p:nvSpPr>
          <p:cNvPr id="37" name="Elipse 36"/>
          <p:cNvSpPr/>
          <p:nvPr/>
        </p:nvSpPr>
        <p:spPr>
          <a:xfrm>
            <a:off x="7866184" y="1882634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/>
          <p:cNvSpPr/>
          <p:nvPr/>
        </p:nvSpPr>
        <p:spPr>
          <a:xfrm>
            <a:off x="7874169" y="2490050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Marcador de contenido 2"/>
          <p:cNvSpPr txBox="1">
            <a:spLocks/>
          </p:cNvSpPr>
          <p:nvPr/>
        </p:nvSpPr>
        <p:spPr>
          <a:xfrm>
            <a:off x="8091718" y="2312087"/>
            <a:ext cx="1371598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Hombres</a:t>
            </a:r>
            <a:endParaRPr lang="es-AR" dirty="0" smtClean="0"/>
          </a:p>
        </p:txBody>
      </p:sp>
      <p:sp>
        <p:nvSpPr>
          <p:cNvPr id="40" name="Marcador de contenido 2"/>
          <p:cNvSpPr txBox="1">
            <a:spLocks/>
          </p:cNvSpPr>
          <p:nvPr/>
        </p:nvSpPr>
        <p:spPr>
          <a:xfrm>
            <a:off x="6275983" y="5118270"/>
            <a:ext cx="1371598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Peso (kg)</a:t>
            </a:r>
            <a:endParaRPr lang="es-AR" dirty="0" smtClean="0"/>
          </a:p>
        </p:txBody>
      </p:sp>
      <p:sp>
        <p:nvSpPr>
          <p:cNvPr id="45" name="Marcador de contenido 2"/>
          <p:cNvSpPr txBox="1">
            <a:spLocks/>
          </p:cNvSpPr>
          <p:nvPr/>
        </p:nvSpPr>
        <p:spPr>
          <a:xfrm>
            <a:off x="1352836" y="1439291"/>
            <a:ext cx="1544215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Altura (cm)</a:t>
            </a:r>
            <a:endParaRPr lang="es-AR" dirty="0" smtClean="0"/>
          </a:p>
        </p:txBody>
      </p:sp>
      <p:sp>
        <p:nvSpPr>
          <p:cNvPr id="48" name="Marcador de contenido 2"/>
          <p:cNvSpPr txBox="1">
            <a:spLocks/>
          </p:cNvSpPr>
          <p:nvPr/>
        </p:nvSpPr>
        <p:spPr>
          <a:xfrm>
            <a:off x="2897051" y="5099639"/>
            <a:ext cx="4287879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1800" dirty="0" smtClean="0"/>
              <a:t>   30   40   50  60  70  80  90  100 110</a:t>
            </a:r>
            <a:endParaRPr lang="es-AR" sz="1800" dirty="0" smtClean="0"/>
          </a:p>
        </p:txBody>
      </p:sp>
      <p:sp>
        <p:nvSpPr>
          <p:cNvPr id="50" name="Marcador de contenido 2"/>
          <p:cNvSpPr txBox="1">
            <a:spLocks/>
          </p:cNvSpPr>
          <p:nvPr/>
        </p:nvSpPr>
        <p:spPr>
          <a:xfrm>
            <a:off x="2305190" y="2122620"/>
            <a:ext cx="653913" cy="299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210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200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190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180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170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160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150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140</a:t>
            </a:r>
          </a:p>
          <a:p>
            <a:pPr marL="0" indent="0">
              <a:buFont typeface="Arial"/>
              <a:buNone/>
            </a:pPr>
            <a:endParaRPr lang="es-AR" sz="1800" dirty="0" smtClean="0"/>
          </a:p>
        </p:txBody>
      </p:sp>
      <p:sp>
        <p:nvSpPr>
          <p:cNvPr id="52" name="Elipse 51"/>
          <p:cNvSpPr/>
          <p:nvPr/>
        </p:nvSpPr>
        <p:spPr>
          <a:xfrm>
            <a:off x="3766146" y="4102682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/>
          <p:cNvSpPr/>
          <p:nvPr/>
        </p:nvSpPr>
        <p:spPr>
          <a:xfrm>
            <a:off x="3457547" y="3672415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Elipse 54"/>
          <p:cNvSpPr/>
          <p:nvPr/>
        </p:nvSpPr>
        <p:spPr>
          <a:xfrm>
            <a:off x="4218057" y="446473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/>
          <p:cNvSpPr/>
          <p:nvPr/>
        </p:nvSpPr>
        <p:spPr>
          <a:xfrm>
            <a:off x="3992849" y="4170038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/>
          <p:cNvSpPr/>
          <p:nvPr/>
        </p:nvSpPr>
        <p:spPr>
          <a:xfrm>
            <a:off x="4267565" y="3575781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/>
          <p:cNvSpPr/>
          <p:nvPr/>
        </p:nvSpPr>
        <p:spPr>
          <a:xfrm>
            <a:off x="3464575" y="340037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/>
          <p:cNvSpPr/>
          <p:nvPr/>
        </p:nvSpPr>
        <p:spPr>
          <a:xfrm>
            <a:off x="3531588" y="432135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/>
          <p:cNvSpPr/>
          <p:nvPr/>
        </p:nvSpPr>
        <p:spPr>
          <a:xfrm>
            <a:off x="4157372" y="431111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/>
          <p:cNvSpPr/>
          <p:nvPr/>
        </p:nvSpPr>
        <p:spPr>
          <a:xfrm>
            <a:off x="3514868" y="410219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/>
          <p:cNvSpPr/>
          <p:nvPr/>
        </p:nvSpPr>
        <p:spPr>
          <a:xfrm>
            <a:off x="4050404" y="3969069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/>
          <p:cNvSpPr/>
          <p:nvPr/>
        </p:nvSpPr>
        <p:spPr>
          <a:xfrm>
            <a:off x="3648833" y="3407326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/>
          <p:cNvSpPr/>
          <p:nvPr/>
        </p:nvSpPr>
        <p:spPr>
          <a:xfrm>
            <a:off x="3807399" y="320932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/>
          <p:cNvSpPr/>
          <p:nvPr/>
        </p:nvSpPr>
        <p:spPr>
          <a:xfrm>
            <a:off x="4021778" y="462181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/>
          <p:cNvSpPr/>
          <p:nvPr/>
        </p:nvSpPr>
        <p:spPr>
          <a:xfrm>
            <a:off x="3249890" y="3842630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/>
          <p:cNvSpPr/>
          <p:nvPr/>
        </p:nvSpPr>
        <p:spPr>
          <a:xfrm>
            <a:off x="4354309" y="3932225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/>
          <p:cNvSpPr/>
          <p:nvPr/>
        </p:nvSpPr>
        <p:spPr>
          <a:xfrm>
            <a:off x="3721123" y="437012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Elipse 70"/>
          <p:cNvSpPr/>
          <p:nvPr/>
        </p:nvSpPr>
        <p:spPr>
          <a:xfrm>
            <a:off x="3706933" y="3720282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Elipse 71"/>
          <p:cNvSpPr/>
          <p:nvPr/>
        </p:nvSpPr>
        <p:spPr>
          <a:xfrm>
            <a:off x="3147131" y="4332291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Elipse 72"/>
          <p:cNvSpPr/>
          <p:nvPr/>
        </p:nvSpPr>
        <p:spPr>
          <a:xfrm>
            <a:off x="5208818" y="452719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Elipse 73"/>
          <p:cNvSpPr/>
          <p:nvPr/>
        </p:nvSpPr>
        <p:spPr>
          <a:xfrm>
            <a:off x="4581698" y="459433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Elipse 74"/>
          <p:cNvSpPr/>
          <p:nvPr/>
        </p:nvSpPr>
        <p:spPr>
          <a:xfrm>
            <a:off x="4124078" y="286065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Elipse 75"/>
          <p:cNvSpPr/>
          <p:nvPr/>
        </p:nvSpPr>
        <p:spPr>
          <a:xfrm>
            <a:off x="4276478" y="301305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Elipse 76"/>
          <p:cNvSpPr/>
          <p:nvPr/>
        </p:nvSpPr>
        <p:spPr>
          <a:xfrm>
            <a:off x="4428878" y="316545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Elipse 77"/>
          <p:cNvSpPr/>
          <p:nvPr/>
        </p:nvSpPr>
        <p:spPr>
          <a:xfrm>
            <a:off x="4877220" y="3692269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Elipse 78"/>
          <p:cNvSpPr/>
          <p:nvPr/>
        </p:nvSpPr>
        <p:spPr>
          <a:xfrm>
            <a:off x="5029620" y="3844669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Elipse 79"/>
          <p:cNvSpPr/>
          <p:nvPr/>
        </p:nvSpPr>
        <p:spPr>
          <a:xfrm>
            <a:off x="4778001" y="2801127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Elipse 80"/>
          <p:cNvSpPr/>
          <p:nvPr/>
        </p:nvSpPr>
        <p:spPr>
          <a:xfrm>
            <a:off x="4930401" y="2953527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Elipse 88"/>
          <p:cNvSpPr/>
          <p:nvPr/>
        </p:nvSpPr>
        <p:spPr>
          <a:xfrm>
            <a:off x="4124077" y="262634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Elipse 89"/>
          <p:cNvSpPr/>
          <p:nvPr/>
        </p:nvSpPr>
        <p:spPr>
          <a:xfrm>
            <a:off x="4276477" y="277874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/>
          <p:cNvSpPr/>
          <p:nvPr/>
        </p:nvSpPr>
        <p:spPr>
          <a:xfrm>
            <a:off x="5093823" y="325482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Elipse 91"/>
          <p:cNvSpPr/>
          <p:nvPr/>
        </p:nvSpPr>
        <p:spPr>
          <a:xfrm>
            <a:off x="4581277" y="308354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/>
          <p:cNvSpPr/>
          <p:nvPr/>
        </p:nvSpPr>
        <p:spPr>
          <a:xfrm>
            <a:off x="5014997" y="3392350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Elipse 93"/>
          <p:cNvSpPr/>
          <p:nvPr/>
        </p:nvSpPr>
        <p:spPr>
          <a:xfrm>
            <a:off x="5182019" y="376275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Elipse 94"/>
          <p:cNvSpPr/>
          <p:nvPr/>
        </p:nvSpPr>
        <p:spPr>
          <a:xfrm>
            <a:off x="4930400" y="271921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5082800" y="287161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5560895" y="344065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Elipse 97"/>
          <p:cNvSpPr/>
          <p:nvPr/>
        </p:nvSpPr>
        <p:spPr>
          <a:xfrm>
            <a:off x="5713295" y="359305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Elipse 101"/>
          <p:cNvSpPr/>
          <p:nvPr/>
        </p:nvSpPr>
        <p:spPr>
          <a:xfrm>
            <a:off x="5291945" y="263825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/>
          <p:cNvSpPr/>
          <p:nvPr/>
        </p:nvSpPr>
        <p:spPr>
          <a:xfrm>
            <a:off x="5444345" y="279065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/>
          <p:cNvSpPr/>
          <p:nvPr/>
        </p:nvSpPr>
        <p:spPr>
          <a:xfrm>
            <a:off x="4067334" y="311046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Elipse 104"/>
          <p:cNvSpPr/>
          <p:nvPr/>
        </p:nvSpPr>
        <p:spPr>
          <a:xfrm>
            <a:off x="4779720" y="312414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/>
          <p:cNvSpPr/>
          <p:nvPr/>
        </p:nvSpPr>
        <p:spPr>
          <a:xfrm>
            <a:off x="5246002" y="3387190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Elipse 106"/>
          <p:cNvSpPr/>
          <p:nvPr/>
        </p:nvSpPr>
        <p:spPr>
          <a:xfrm>
            <a:off x="4432100" y="311757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/>
          <p:cNvSpPr/>
          <p:nvPr/>
        </p:nvSpPr>
        <p:spPr>
          <a:xfrm>
            <a:off x="4584500" y="326997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Elipse 108"/>
          <p:cNvSpPr/>
          <p:nvPr/>
        </p:nvSpPr>
        <p:spPr>
          <a:xfrm>
            <a:off x="4736900" y="342237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/>
          <p:cNvSpPr/>
          <p:nvPr/>
        </p:nvSpPr>
        <p:spPr>
          <a:xfrm>
            <a:off x="5199352" y="361997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Elipse 110"/>
          <p:cNvSpPr/>
          <p:nvPr/>
        </p:nvSpPr>
        <p:spPr>
          <a:xfrm>
            <a:off x="5351752" y="377237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/>
          <p:cNvSpPr/>
          <p:nvPr/>
        </p:nvSpPr>
        <p:spPr>
          <a:xfrm>
            <a:off x="5504152" y="392477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4" name="Conector recto 43"/>
          <p:cNvCxnSpPr/>
          <p:nvPr/>
        </p:nvCxnSpPr>
        <p:spPr>
          <a:xfrm>
            <a:off x="3093525" y="2445036"/>
            <a:ext cx="2830846" cy="234794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9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33" grpId="0" build="p"/>
      <p:bldP spid="37" grpId="0" animBg="1"/>
      <p:bldP spid="38" grpId="0" animBg="1"/>
      <p:bldP spid="39" grpId="0"/>
      <p:bldP spid="40" grpId="0"/>
      <p:bldP spid="45" grpId="0"/>
      <p:bldP spid="48" grpId="0"/>
      <p:bldP spid="50" grpId="0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/>
          <a:lstStyle/>
          <a:p>
            <a:r>
              <a:rPr lang="es-AR" dirty="0" err="1" smtClean="0"/>
              <a:t>Bayes</a:t>
            </a:r>
            <a:r>
              <a:rPr lang="es-AR" dirty="0" smtClean="0"/>
              <a:t> </a:t>
            </a:r>
            <a:r>
              <a:rPr lang="es-AR" dirty="0" err="1" smtClean="0"/>
              <a:t>Naive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901371"/>
            <a:ext cx="10018713" cy="3889829"/>
          </a:xfrm>
        </p:spPr>
        <p:txBody>
          <a:bodyPr>
            <a:normAutofit lnSpcReduction="10000"/>
          </a:bodyPr>
          <a:lstStyle/>
          <a:p>
            <a:r>
              <a:rPr lang="es-AR" dirty="0"/>
              <a:t>S</a:t>
            </a:r>
            <a:r>
              <a:rPr lang="es-AR" dirty="0" smtClean="0"/>
              <a:t>e </a:t>
            </a:r>
            <a:r>
              <a:rPr lang="es-AR" dirty="0"/>
              <a:t>asume que las variables (</a:t>
            </a:r>
            <a:r>
              <a:rPr lang="es-AR" dirty="0" err="1"/>
              <a:t>features</a:t>
            </a:r>
            <a:r>
              <a:rPr lang="es-AR" dirty="0"/>
              <a:t>) son </a:t>
            </a:r>
            <a:r>
              <a:rPr lang="es-AR" dirty="0" smtClean="0"/>
              <a:t>independientes entre sí (ingenuo)</a:t>
            </a:r>
          </a:p>
          <a:p>
            <a:r>
              <a:rPr lang="es-AR" dirty="0"/>
              <a:t>U</a:t>
            </a:r>
            <a:r>
              <a:rPr lang="es-AR" dirty="0" smtClean="0"/>
              <a:t>tiliza </a:t>
            </a:r>
            <a:r>
              <a:rPr lang="es-AR" dirty="0"/>
              <a:t>una función de distribución a priori, el teorema de </a:t>
            </a:r>
            <a:r>
              <a:rPr lang="es-AR" dirty="0" err="1" smtClean="0"/>
              <a:t>Bayes</a:t>
            </a:r>
            <a:r>
              <a:rPr lang="es-AR" dirty="0" smtClean="0"/>
              <a:t> y </a:t>
            </a:r>
            <a:r>
              <a:rPr lang="es-AR" dirty="0"/>
              <a:t>la suposición previa para poder predecir la función de distribución a </a:t>
            </a:r>
            <a:r>
              <a:rPr lang="es-AR" dirty="0" smtClean="0"/>
              <a:t>posteriori de </a:t>
            </a:r>
            <a:r>
              <a:rPr lang="es-AR" dirty="0"/>
              <a:t>las </a:t>
            </a:r>
            <a:r>
              <a:rPr lang="es-AR" dirty="0" smtClean="0"/>
              <a:t>variables</a:t>
            </a:r>
          </a:p>
          <a:p>
            <a:r>
              <a:rPr lang="es-AR" dirty="0" smtClean="0"/>
              <a:t>Resulta </a:t>
            </a:r>
            <a:r>
              <a:rPr lang="es-AR" dirty="0"/>
              <a:t>rápido, incremental y apto </a:t>
            </a:r>
            <a:r>
              <a:rPr lang="es-AR" dirty="0" smtClean="0"/>
              <a:t>para el </a:t>
            </a:r>
            <a:r>
              <a:rPr lang="es-AR" dirty="0"/>
              <a:t>trabajo con atributos discretos y </a:t>
            </a:r>
            <a:r>
              <a:rPr lang="es-AR" dirty="0" smtClean="0"/>
              <a:t>continuos , tiene excelente </a:t>
            </a:r>
            <a:r>
              <a:rPr lang="es-AR" dirty="0"/>
              <a:t>performance cuando es aplicado a datos provenientes de </a:t>
            </a:r>
            <a:r>
              <a:rPr lang="es-AR" dirty="0" smtClean="0"/>
              <a:t>variables continuas </a:t>
            </a:r>
            <a:r>
              <a:rPr lang="es-AR" dirty="0"/>
              <a:t>y normalmente distribuidas</a:t>
            </a:r>
            <a:r>
              <a:rPr lang="es-AR" dirty="0" smtClean="0"/>
              <a:t>. </a:t>
            </a:r>
          </a:p>
          <a:p>
            <a:r>
              <a:rPr lang="es-AR" dirty="0" smtClean="0"/>
              <a:t>Ventajas</a:t>
            </a:r>
            <a:r>
              <a:rPr lang="es-AR" dirty="0"/>
              <a:t>: Velocidad y Memoria</a:t>
            </a:r>
          </a:p>
          <a:p>
            <a:r>
              <a:rPr lang="es-AR" dirty="0"/>
              <a:t>Desventajas</a:t>
            </a:r>
            <a:r>
              <a:rPr lang="es-AR" dirty="0" smtClean="0"/>
              <a:t>: Bajo rendimiento con variables con dependencia entre si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13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4238" y="0"/>
            <a:ext cx="10018713" cy="1045029"/>
          </a:xfrm>
        </p:spPr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Extracto 3"/>
          <p:cNvSpPr/>
          <p:nvPr/>
        </p:nvSpPr>
        <p:spPr>
          <a:xfrm>
            <a:off x="4046220" y="2595601"/>
            <a:ext cx="3421380" cy="281178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3" name="Marcador de contenido 2"/>
          <p:cNvSpPr txBox="1">
            <a:spLocks/>
          </p:cNvSpPr>
          <p:nvPr/>
        </p:nvSpPr>
        <p:spPr>
          <a:xfrm>
            <a:off x="5231416" y="2087435"/>
            <a:ext cx="1544215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Terror</a:t>
            </a:r>
            <a:endParaRPr lang="es-AR" dirty="0" smtClean="0"/>
          </a:p>
        </p:txBody>
      </p:sp>
      <p:sp>
        <p:nvSpPr>
          <p:cNvPr id="189" name="Marcador de contenido 2"/>
          <p:cNvSpPr txBox="1">
            <a:spLocks/>
          </p:cNvSpPr>
          <p:nvPr/>
        </p:nvSpPr>
        <p:spPr>
          <a:xfrm>
            <a:off x="3250216" y="5356415"/>
            <a:ext cx="1544215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Acción</a:t>
            </a:r>
            <a:endParaRPr lang="es-AR" dirty="0" smtClean="0"/>
          </a:p>
        </p:txBody>
      </p:sp>
      <p:sp>
        <p:nvSpPr>
          <p:cNvPr id="190" name="Marcador de contenido 2"/>
          <p:cNvSpPr txBox="1">
            <a:spLocks/>
          </p:cNvSpPr>
          <p:nvPr/>
        </p:nvSpPr>
        <p:spPr>
          <a:xfrm>
            <a:off x="6877336" y="5333555"/>
            <a:ext cx="1544215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Comedia</a:t>
            </a:r>
            <a:endParaRPr lang="es-AR" dirty="0" smtClean="0"/>
          </a:p>
        </p:txBody>
      </p:sp>
      <p:sp>
        <p:nvSpPr>
          <p:cNvPr id="191" name="Elipse 190"/>
          <p:cNvSpPr/>
          <p:nvPr/>
        </p:nvSpPr>
        <p:spPr>
          <a:xfrm>
            <a:off x="5148289" y="4691114"/>
            <a:ext cx="83127" cy="75671"/>
          </a:xfrm>
          <a:prstGeom prst="ellipse">
            <a:avLst/>
          </a:prstGeom>
          <a:solidFill>
            <a:schemeClr val="accent1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2" name="Marcador de contenido 2"/>
          <p:cNvSpPr txBox="1">
            <a:spLocks/>
          </p:cNvSpPr>
          <p:nvPr/>
        </p:nvSpPr>
        <p:spPr>
          <a:xfrm>
            <a:off x="1893856" y="815413"/>
            <a:ext cx="3013424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err="1" smtClean="0"/>
              <a:t>Feature</a:t>
            </a:r>
            <a:r>
              <a:rPr lang="es-AR" dirty="0" smtClean="0"/>
              <a:t> 1 =  Cuchillo</a:t>
            </a:r>
            <a:endParaRPr lang="es-AR" dirty="0" smtClean="0"/>
          </a:p>
        </p:txBody>
      </p:sp>
      <p:sp>
        <p:nvSpPr>
          <p:cNvPr id="193" name="Marcador de contenido 2"/>
          <p:cNvSpPr txBox="1">
            <a:spLocks/>
          </p:cNvSpPr>
          <p:nvPr/>
        </p:nvSpPr>
        <p:spPr>
          <a:xfrm>
            <a:off x="1893856" y="1204961"/>
            <a:ext cx="3013424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err="1" smtClean="0"/>
              <a:t>Feature</a:t>
            </a:r>
            <a:r>
              <a:rPr lang="es-AR" dirty="0" smtClean="0"/>
              <a:t> 2 =  Broma</a:t>
            </a:r>
            <a:endParaRPr lang="es-AR" dirty="0" smtClean="0"/>
          </a:p>
        </p:txBody>
      </p:sp>
      <p:sp>
        <p:nvSpPr>
          <p:cNvPr id="7" name="Elipse 6"/>
          <p:cNvSpPr/>
          <p:nvPr/>
        </p:nvSpPr>
        <p:spPr>
          <a:xfrm>
            <a:off x="6720840" y="5407381"/>
            <a:ext cx="1700711" cy="426720"/>
          </a:xfrm>
          <a:prstGeom prst="ellipse">
            <a:avLst/>
          </a:prstGeom>
          <a:solidFill>
            <a:schemeClr val="accent4">
              <a:lumMod val="20000"/>
              <a:lumOff val="80000"/>
              <a:alpha val="32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5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02748 -0.1391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48 -0.13912 L 0.12565 -0.005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191" grpId="2" animBg="1"/>
      <p:bldP spid="192" grpId="0"/>
      <p:bldP spid="193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s-AR" dirty="0" err="1" smtClean="0"/>
              <a:t>Support</a:t>
            </a:r>
            <a:r>
              <a:rPr lang="es-AR" dirty="0" smtClean="0"/>
              <a:t> Vector Machine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1526407"/>
            <a:ext cx="10258511" cy="4054642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Se </a:t>
            </a:r>
            <a:r>
              <a:rPr lang="es-AR" dirty="0"/>
              <a:t>basa en la idea de proyectar </a:t>
            </a:r>
            <a:r>
              <a:rPr lang="es-AR" dirty="0" smtClean="0"/>
              <a:t>los datos </a:t>
            </a:r>
            <a:r>
              <a:rPr lang="es-AR" dirty="0"/>
              <a:t>en un espacio dimensional mayor, con el </a:t>
            </a:r>
            <a:r>
              <a:rPr lang="es-AR" dirty="0" smtClean="0"/>
              <a:t>fin </a:t>
            </a:r>
            <a:r>
              <a:rPr lang="es-AR" dirty="0"/>
              <a:t>de encontrar un </a:t>
            </a:r>
            <a:r>
              <a:rPr lang="es-AR" dirty="0" smtClean="0"/>
              <a:t>hiperplano que </a:t>
            </a:r>
            <a:r>
              <a:rPr lang="es-AR" dirty="0"/>
              <a:t>permita separar las clases. </a:t>
            </a:r>
            <a:endParaRPr lang="es-AR" dirty="0" smtClean="0"/>
          </a:p>
          <a:p>
            <a:r>
              <a:rPr lang="es-AR" dirty="0"/>
              <a:t>Se utilizan funciones de </a:t>
            </a:r>
            <a:r>
              <a:rPr lang="es-AR" dirty="0" err="1"/>
              <a:t>Kernel</a:t>
            </a:r>
            <a:r>
              <a:rPr lang="es-AR" dirty="0"/>
              <a:t> para proyectar los datos en forma computacionalmente poco costosa</a:t>
            </a:r>
            <a:r>
              <a:rPr lang="es-AR" dirty="0" smtClean="0"/>
              <a:t>.</a:t>
            </a:r>
          </a:p>
          <a:p>
            <a:r>
              <a:rPr lang="es-AR" dirty="0"/>
              <a:t>S</a:t>
            </a:r>
            <a:r>
              <a:rPr lang="es-AR" dirty="0" smtClean="0"/>
              <a:t>e </a:t>
            </a:r>
            <a:r>
              <a:rPr lang="es-AR" dirty="0"/>
              <a:t>busca un margen m que maximice </a:t>
            </a:r>
            <a:r>
              <a:rPr lang="es-AR" dirty="0" smtClean="0"/>
              <a:t>el espacio </a:t>
            </a:r>
            <a:r>
              <a:rPr lang="es-AR" dirty="0"/>
              <a:t>entre las clases. Los vectores que se encuentran a distancia m </a:t>
            </a:r>
            <a:r>
              <a:rPr lang="es-AR" dirty="0" smtClean="0"/>
              <a:t>del hiperplano </a:t>
            </a:r>
            <a:r>
              <a:rPr lang="es-AR" dirty="0"/>
              <a:t>son llamados </a:t>
            </a:r>
            <a:r>
              <a:rPr lang="es-AR" dirty="0" err="1"/>
              <a:t>support</a:t>
            </a:r>
            <a:r>
              <a:rPr lang="es-AR" dirty="0"/>
              <a:t> </a:t>
            </a:r>
            <a:r>
              <a:rPr lang="es-AR" dirty="0" err="1"/>
              <a:t>vectors</a:t>
            </a:r>
            <a:r>
              <a:rPr lang="es-AR" dirty="0"/>
              <a:t> (vectores de soporte</a:t>
            </a:r>
            <a:r>
              <a:rPr lang="es-AR" dirty="0" smtClean="0"/>
              <a:t>).</a:t>
            </a:r>
          </a:p>
          <a:p>
            <a:r>
              <a:rPr lang="es-AR" dirty="0" smtClean="0"/>
              <a:t>Estos m</a:t>
            </a:r>
            <a:r>
              <a:rPr lang="es-AR" dirty="0"/>
              <a:t>á</a:t>
            </a:r>
            <a:r>
              <a:rPr lang="es-AR" dirty="0" smtClean="0"/>
              <a:t>rgenes se conocen como “</a:t>
            </a:r>
            <a:r>
              <a:rPr lang="es-AR" dirty="0" err="1" smtClean="0"/>
              <a:t>soft</a:t>
            </a:r>
            <a:r>
              <a:rPr lang="es-AR" dirty="0" smtClean="0"/>
              <a:t> </a:t>
            </a:r>
            <a:r>
              <a:rPr lang="es-AR" dirty="0" err="1" smtClean="0"/>
              <a:t>margin</a:t>
            </a:r>
            <a:r>
              <a:rPr lang="es-AR" dirty="0" smtClean="0"/>
              <a:t>” dado que son “relajados” (</a:t>
            </a:r>
            <a:r>
              <a:rPr lang="es-AR" u="sng" dirty="0" smtClean="0"/>
              <a:t>permiten errores</a:t>
            </a:r>
            <a:r>
              <a:rPr lang="es-AR" dirty="0" smtClean="0"/>
              <a:t>).</a:t>
            </a:r>
          </a:p>
          <a:p>
            <a:r>
              <a:rPr lang="es-AR" dirty="0"/>
              <a:t>Ventajas: </a:t>
            </a:r>
            <a:r>
              <a:rPr lang="es-AR" dirty="0" smtClean="0"/>
              <a:t>Memoria, Performance de Clasificación</a:t>
            </a:r>
            <a:endParaRPr lang="es-AR" dirty="0"/>
          </a:p>
          <a:p>
            <a:r>
              <a:rPr lang="es-AR" dirty="0"/>
              <a:t>Desventajas</a:t>
            </a:r>
            <a:r>
              <a:rPr lang="es-AR" dirty="0" smtClean="0"/>
              <a:t>: </a:t>
            </a:r>
            <a:r>
              <a:rPr lang="es-AR" dirty="0" smtClean="0"/>
              <a:t>Velocidad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3925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9478" y="148046"/>
            <a:ext cx="10018713" cy="1045029"/>
          </a:xfrm>
        </p:spPr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3632466" y="4705899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3632466" y="436626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632466" y="403098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3632466" y="3691351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3771803" y="1631772"/>
            <a:ext cx="0" cy="3492137"/>
          </a:xfrm>
          <a:prstGeom prst="line">
            <a:avLst/>
          </a:prstGeom>
          <a:ln>
            <a:headEnd type="triangl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3632466" y="3393082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3632466" y="3053448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3632466" y="2718168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3632466" y="2378534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rot="5400000" flipV="1">
            <a:off x="3988430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rot="5400000" flipV="1">
            <a:off x="4328064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rot="5400000" flipV="1">
            <a:off x="4663344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rot="5400000" flipV="1">
            <a:off x="5002978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rot="5400000" flipV="1">
            <a:off x="5301247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rot="5400000" flipV="1">
            <a:off x="5640881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rot="5400000" flipV="1">
            <a:off x="5976161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rot="5400000" flipV="1">
            <a:off x="6315795" y="5119555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rot="5400000" flipV="1">
            <a:off x="6655429" y="5119556"/>
            <a:ext cx="278675" cy="8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3771805" y="5123909"/>
            <a:ext cx="3692431" cy="1"/>
          </a:xfrm>
          <a:prstGeom prst="line">
            <a:avLst/>
          </a:prstGeom>
          <a:ln>
            <a:head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4753588" y="3979254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Elipse 46"/>
          <p:cNvSpPr/>
          <p:nvPr/>
        </p:nvSpPr>
        <p:spPr>
          <a:xfrm>
            <a:off x="6486305" y="320773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Marcador de contenido 2"/>
          <p:cNvSpPr>
            <a:spLocks noGrp="1"/>
          </p:cNvSpPr>
          <p:nvPr>
            <p:ph idx="1"/>
          </p:nvPr>
        </p:nvSpPr>
        <p:spPr>
          <a:xfrm>
            <a:off x="8929646" y="1475573"/>
            <a:ext cx="1378859" cy="510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Mujeres</a:t>
            </a:r>
            <a:endParaRPr lang="es-AR" dirty="0" smtClean="0"/>
          </a:p>
        </p:txBody>
      </p:sp>
      <p:sp>
        <p:nvSpPr>
          <p:cNvPr id="37" name="Elipse 36"/>
          <p:cNvSpPr/>
          <p:nvPr/>
        </p:nvSpPr>
        <p:spPr>
          <a:xfrm>
            <a:off x="8711373" y="1706526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Elipse 37"/>
          <p:cNvSpPr/>
          <p:nvPr/>
        </p:nvSpPr>
        <p:spPr>
          <a:xfrm>
            <a:off x="8719358" y="202438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Marcador de contenido 2"/>
          <p:cNvSpPr txBox="1">
            <a:spLocks/>
          </p:cNvSpPr>
          <p:nvPr/>
        </p:nvSpPr>
        <p:spPr>
          <a:xfrm>
            <a:off x="8936907" y="1846419"/>
            <a:ext cx="1371598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Hombres</a:t>
            </a:r>
            <a:endParaRPr lang="es-AR" dirty="0" smtClean="0"/>
          </a:p>
        </p:txBody>
      </p:sp>
      <p:sp>
        <p:nvSpPr>
          <p:cNvPr id="40" name="Marcador de contenido 2"/>
          <p:cNvSpPr txBox="1">
            <a:spLocks/>
          </p:cNvSpPr>
          <p:nvPr/>
        </p:nvSpPr>
        <p:spPr>
          <a:xfrm>
            <a:off x="6288615" y="5575940"/>
            <a:ext cx="1371598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Peso (kg)</a:t>
            </a:r>
            <a:endParaRPr lang="es-AR" dirty="0" smtClean="0"/>
          </a:p>
        </p:txBody>
      </p:sp>
      <p:sp>
        <p:nvSpPr>
          <p:cNvPr id="45" name="Marcador de contenido 2"/>
          <p:cNvSpPr txBox="1">
            <a:spLocks/>
          </p:cNvSpPr>
          <p:nvPr/>
        </p:nvSpPr>
        <p:spPr>
          <a:xfrm>
            <a:off x="3751475" y="1561011"/>
            <a:ext cx="1544215" cy="500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 smtClean="0"/>
              <a:t>Altura (cm)</a:t>
            </a:r>
            <a:endParaRPr lang="es-AR" dirty="0" smtClean="0"/>
          </a:p>
        </p:txBody>
      </p:sp>
      <p:sp>
        <p:nvSpPr>
          <p:cNvPr id="48" name="Marcador de contenido 2"/>
          <p:cNvSpPr txBox="1">
            <a:spLocks/>
          </p:cNvSpPr>
          <p:nvPr/>
        </p:nvSpPr>
        <p:spPr>
          <a:xfrm>
            <a:off x="3771801" y="5198699"/>
            <a:ext cx="4287879" cy="44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1800" dirty="0" smtClean="0"/>
              <a:t>   30   40   50  60  70  80  90  100 110</a:t>
            </a:r>
            <a:endParaRPr lang="es-AR" sz="1800" dirty="0" smtClean="0"/>
          </a:p>
        </p:txBody>
      </p:sp>
      <p:sp>
        <p:nvSpPr>
          <p:cNvPr id="50" name="Marcador de contenido 2"/>
          <p:cNvSpPr txBox="1">
            <a:spLocks/>
          </p:cNvSpPr>
          <p:nvPr/>
        </p:nvSpPr>
        <p:spPr>
          <a:xfrm>
            <a:off x="3179940" y="2221680"/>
            <a:ext cx="653913" cy="299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210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200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190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180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170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160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150</a:t>
            </a:r>
          </a:p>
          <a:p>
            <a:pPr marL="0" indent="0">
              <a:lnSpc>
                <a:spcPts val="1900"/>
              </a:lnSpc>
              <a:spcBef>
                <a:spcPts val="300"/>
              </a:spcBef>
              <a:spcAft>
                <a:spcPts val="400"/>
              </a:spcAft>
              <a:buFont typeface="Arial"/>
              <a:buNone/>
            </a:pPr>
            <a:r>
              <a:rPr lang="es-AR" sz="1800" dirty="0" smtClean="0"/>
              <a:t>140</a:t>
            </a:r>
          </a:p>
          <a:p>
            <a:pPr marL="0" indent="0">
              <a:buFont typeface="Arial"/>
              <a:buNone/>
            </a:pPr>
            <a:endParaRPr lang="es-AR" sz="1800" dirty="0" smtClean="0"/>
          </a:p>
        </p:txBody>
      </p:sp>
      <p:sp>
        <p:nvSpPr>
          <p:cNvPr id="51" name="Elipse 50"/>
          <p:cNvSpPr/>
          <p:nvPr/>
        </p:nvSpPr>
        <p:spPr>
          <a:xfrm>
            <a:off x="4531456" y="3979526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Elipse 51"/>
          <p:cNvSpPr/>
          <p:nvPr/>
        </p:nvSpPr>
        <p:spPr>
          <a:xfrm>
            <a:off x="4640896" y="4201742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Elipse 52"/>
          <p:cNvSpPr/>
          <p:nvPr/>
        </p:nvSpPr>
        <p:spPr>
          <a:xfrm>
            <a:off x="4332297" y="3771475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Elipse 54"/>
          <p:cNvSpPr/>
          <p:nvPr/>
        </p:nvSpPr>
        <p:spPr>
          <a:xfrm>
            <a:off x="5092807" y="456379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/>
          <p:cNvSpPr/>
          <p:nvPr/>
        </p:nvSpPr>
        <p:spPr>
          <a:xfrm>
            <a:off x="4867599" y="4269098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Elipse 56"/>
          <p:cNvSpPr/>
          <p:nvPr/>
        </p:nvSpPr>
        <p:spPr>
          <a:xfrm>
            <a:off x="4539358" y="3671881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Elipse 57"/>
          <p:cNvSpPr/>
          <p:nvPr/>
        </p:nvSpPr>
        <p:spPr>
          <a:xfrm>
            <a:off x="4339325" y="349943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Elipse 58"/>
          <p:cNvSpPr/>
          <p:nvPr/>
        </p:nvSpPr>
        <p:spPr>
          <a:xfrm>
            <a:off x="4406338" y="442041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Elipse 59"/>
          <p:cNvSpPr/>
          <p:nvPr/>
        </p:nvSpPr>
        <p:spPr>
          <a:xfrm>
            <a:off x="5032122" y="441017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60"/>
          <p:cNvSpPr/>
          <p:nvPr/>
        </p:nvSpPr>
        <p:spPr>
          <a:xfrm>
            <a:off x="4389618" y="420125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61"/>
          <p:cNvSpPr/>
          <p:nvPr/>
        </p:nvSpPr>
        <p:spPr>
          <a:xfrm>
            <a:off x="4925154" y="4068129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Elipse 62"/>
          <p:cNvSpPr/>
          <p:nvPr/>
        </p:nvSpPr>
        <p:spPr>
          <a:xfrm>
            <a:off x="4523583" y="3506386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Elipse 65"/>
          <p:cNvSpPr/>
          <p:nvPr/>
        </p:nvSpPr>
        <p:spPr>
          <a:xfrm>
            <a:off x="4850581" y="3804404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Elipse 66"/>
          <p:cNvSpPr/>
          <p:nvPr/>
        </p:nvSpPr>
        <p:spPr>
          <a:xfrm>
            <a:off x="4896528" y="472087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Elipse 67"/>
          <p:cNvSpPr/>
          <p:nvPr/>
        </p:nvSpPr>
        <p:spPr>
          <a:xfrm>
            <a:off x="4124640" y="3941690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Elipse 68"/>
          <p:cNvSpPr/>
          <p:nvPr/>
        </p:nvSpPr>
        <p:spPr>
          <a:xfrm>
            <a:off x="5229059" y="4031285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Elipse 69"/>
          <p:cNvSpPr/>
          <p:nvPr/>
        </p:nvSpPr>
        <p:spPr>
          <a:xfrm>
            <a:off x="4595873" y="4469187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Elipse 70"/>
          <p:cNvSpPr/>
          <p:nvPr/>
        </p:nvSpPr>
        <p:spPr>
          <a:xfrm>
            <a:off x="4581683" y="3819342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Elipse 71"/>
          <p:cNvSpPr/>
          <p:nvPr/>
        </p:nvSpPr>
        <p:spPr>
          <a:xfrm>
            <a:off x="4021881" y="4431351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Elipse 72"/>
          <p:cNvSpPr/>
          <p:nvPr/>
        </p:nvSpPr>
        <p:spPr>
          <a:xfrm>
            <a:off x="6237284" y="4077636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Elipse 73"/>
          <p:cNvSpPr/>
          <p:nvPr/>
        </p:nvSpPr>
        <p:spPr>
          <a:xfrm>
            <a:off x="5456448" y="4693393"/>
            <a:ext cx="83127" cy="75671"/>
          </a:xfrm>
          <a:prstGeom prst="ellipse">
            <a:avLst/>
          </a:prstGeom>
          <a:solidFill>
            <a:srgbClr val="F658E3"/>
          </a:solidFill>
          <a:ln>
            <a:solidFill>
              <a:srgbClr val="F658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Elipse 74"/>
          <p:cNvSpPr/>
          <p:nvPr/>
        </p:nvSpPr>
        <p:spPr>
          <a:xfrm>
            <a:off x="5430415" y="297305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Elipse 75"/>
          <p:cNvSpPr/>
          <p:nvPr/>
        </p:nvSpPr>
        <p:spPr>
          <a:xfrm>
            <a:off x="5151228" y="311211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Elipse 76"/>
          <p:cNvSpPr/>
          <p:nvPr/>
        </p:nvSpPr>
        <p:spPr>
          <a:xfrm>
            <a:off x="5303628" y="326451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Elipse 77"/>
          <p:cNvSpPr/>
          <p:nvPr/>
        </p:nvSpPr>
        <p:spPr>
          <a:xfrm>
            <a:off x="5866270" y="3684649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Elipse 78"/>
          <p:cNvSpPr/>
          <p:nvPr/>
        </p:nvSpPr>
        <p:spPr>
          <a:xfrm>
            <a:off x="6018670" y="3837049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Elipse 79"/>
          <p:cNvSpPr/>
          <p:nvPr/>
        </p:nvSpPr>
        <p:spPr>
          <a:xfrm>
            <a:off x="5767051" y="2793507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Elipse 80"/>
          <p:cNvSpPr/>
          <p:nvPr/>
        </p:nvSpPr>
        <p:spPr>
          <a:xfrm>
            <a:off x="5919451" y="2945907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Elipse 89"/>
          <p:cNvSpPr/>
          <p:nvPr/>
        </p:nvSpPr>
        <p:spPr>
          <a:xfrm>
            <a:off x="5151227" y="287780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Elipse 90"/>
          <p:cNvSpPr/>
          <p:nvPr/>
        </p:nvSpPr>
        <p:spPr>
          <a:xfrm>
            <a:off x="6082873" y="324720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Elipse 91"/>
          <p:cNvSpPr/>
          <p:nvPr/>
        </p:nvSpPr>
        <p:spPr>
          <a:xfrm>
            <a:off x="5456027" y="318260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Elipse 92"/>
          <p:cNvSpPr/>
          <p:nvPr/>
        </p:nvSpPr>
        <p:spPr>
          <a:xfrm>
            <a:off x="6004047" y="3384730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Elipse 93"/>
          <p:cNvSpPr/>
          <p:nvPr/>
        </p:nvSpPr>
        <p:spPr>
          <a:xfrm>
            <a:off x="6171069" y="375513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Elipse 94"/>
          <p:cNvSpPr/>
          <p:nvPr/>
        </p:nvSpPr>
        <p:spPr>
          <a:xfrm>
            <a:off x="5919450" y="271159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Elipse 95"/>
          <p:cNvSpPr/>
          <p:nvPr/>
        </p:nvSpPr>
        <p:spPr>
          <a:xfrm>
            <a:off x="6071850" y="286399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Elipse 96"/>
          <p:cNvSpPr/>
          <p:nvPr/>
        </p:nvSpPr>
        <p:spPr>
          <a:xfrm>
            <a:off x="6549945" y="343303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Elipse 97"/>
          <p:cNvSpPr/>
          <p:nvPr/>
        </p:nvSpPr>
        <p:spPr>
          <a:xfrm>
            <a:off x="6702345" y="3585431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Elipse 101"/>
          <p:cNvSpPr/>
          <p:nvPr/>
        </p:nvSpPr>
        <p:spPr>
          <a:xfrm>
            <a:off x="6280995" y="263063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Elipse 102"/>
          <p:cNvSpPr/>
          <p:nvPr/>
        </p:nvSpPr>
        <p:spPr>
          <a:xfrm>
            <a:off x="6433395" y="278303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Elipse 103"/>
          <p:cNvSpPr/>
          <p:nvPr/>
        </p:nvSpPr>
        <p:spPr>
          <a:xfrm>
            <a:off x="4088905" y="304252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Elipse 104"/>
          <p:cNvSpPr/>
          <p:nvPr/>
        </p:nvSpPr>
        <p:spPr>
          <a:xfrm>
            <a:off x="5768770" y="3116528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Elipse 105"/>
          <p:cNvSpPr/>
          <p:nvPr/>
        </p:nvSpPr>
        <p:spPr>
          <a:xfrm>
            <a:off x="6235052" y="3379570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Elipse 106"/>
          <p:cNvSpPr/>
          <p:nvPr/>
        </p:nvSpPr>
        <p:spPr>
          <a:xfrm>
            <a:off x="5306850" y="321663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Elipse 107"/>
          <p:cNvSpPr/>
          <p:nvPr/>
        </p:nvSpPr>
        <p:spPr>
          <a:xfrm>
            <a:off x="5459250" y="336903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Elipse 108"/>
          <p:cNvSpPr/>
          <p:nvPr/>
        </p:nvSpPr>
        <p:spPr>
          <a:xfrm>
            <a:off x="5725950" y="3414753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Elipse 109"/>
          <p:cNvSpPr/>
          <p:nvPr/>
        </p:nvSpPr>
        <p:spPr>
          <a:xfrm>
            <a:off x="6188402" y="361235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Elipse 110"/>
          <p:cNvSpPr/>
          <p:nvPr/>
        </p:nvSpPr>
        <p:spPr>
          <a:xfrm>
            <a:off x="6340802" y="376475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Elipse 111"/>
          <p:cNvSpPr/>
          <p:nvPr/>
        </p:nvSpPr>
        <p:spPr>
          <a:xfrm>
            <a:off x="6493202" y="3917152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4" name="Conector recto 43"/>
          <p:cNvCxnSpPr/>
          <p:nvPr/>
        </p:nvCxnSpPr>
        <p:spPr>
          <a:xfrm>
            <a:off x="3881268" y="3028262"/>
            <a:ext cx="2930862" cy="125314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Elipse 187"/>
          <p:cNvSpPr/>
          <p:nvPr/>
        </p:nvSpPr>
        <p:spPr>
          <a:xfrm>
            <a:off x="6458398" y="3024034"/>
            <a:ext cx="83127" cy="756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9" name="Conector recto 188"/>
          <p:cNvCxnSpPr/>
          <p:nvPr/>
        </p:nvCxnSpPr>
        <p:spPr>
          <a:xfrm>
            <a:off x="3991221" y="2642051"/>
            <a:ext cx="2820396" cy="2248933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953820" y="2998807"/>
            <a:ext cx="2604853" cy="2075311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4289100" y="2488267"/>
            <a:ext cx="2604853" cy="2075311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6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9111" y="0"/>
            <a:ext cx="10018713" cy="1752599"/>
          </a:xfrm>
        </p:spPr>
        <p:txBody>
          <a:bodyPr/>
          <a:lstStyle/>
          <a:p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029" y="1398813"/>
            <a:ext cx="10018713" cy="437497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Ensamble de árboles de decisión.</a:t>
            </a:r>
          </a:p>
          <a:p>
            <a:r>
              <a:rPr lang="es-AR" dirty="0" smtClean="0"/>
              <a:t>Se entrena cada árbol con un subconjunto de los datos tomados en forma aleatoria con la misma distribución cada uno.</a:t>
            </a:r>
          </a:p>
          <a:p>
            <a:r>
              <a:rPr lang="es-AR" dirty="0" smtClean="0"/>
              <a:t>Arboles de decisión =&gt; predictores sin sesgo, pero con alta varianza (</a:t>
            </a:r>
            <a:r>
              <a:rPr lang="es-AR" dirty="0" err="1" smtClean="0"/>
              <a:t>overfitting</a:t>
            </a:r>
            <a:r>
              <a:rPr lang="es-AR" dirty="0" smtClean="0"/>
              <a:t>, ruido) </a:t>
            </a:r>
          </a:p>
          <a:p>
            <a:r>
              <a:rPr lang="es-AR" dirty="0" smtClean="0"/>
              <a:t>Se promedian las salidas para reducir la varianza (</a:t>
            </a:r>
            <a:r>
              <a:rPr lang="es-AR" dirty="0" err="1" smtClean="0"/>
              <a:t>bagging</a:t>
            </a:r>
            <a:r>
              <a:rPr lang="es-AR" dirty="0" smtClean="0"/>
              <a:t>). Sistema de votos.</a:t>
            </a:r>
          </a:p>
          <a:p>
            <a:endParaRPr lang="es-AR" dirty="0" smtClean="0"/>
          </a:p>
          <a:p>
            <a:r>
              <a:rPr lang="es-AR" dirty="0" smtClean="0"/>
              <a:t>Ventajas: Performance de clasificación, </a:t>
            </a:r>
            <a:r>
              <a:rPr lang="es-AR" dirty="0" err="1" smtClean="0"/>
              <a:t>Features</a:t>
            </a:r>
            <a:r>
              <a:rPr lang="es-AR" dirty="0" smtClean="0"/>
              <a:t> mas relevantes</a:t>
            </a:r>
          </a:p>
          <a:p>
            <a:r>
              <a:rPr lang="es-AR" dirty="0" smtClean="0"/>
              <a:t>Desventajas: </a:t>
            </a:r>
            <a:r>
              <a:rPr lang="es-AR" dirty="0"/>
              <a:t>Velocidad y Memoria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8934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4795" y="22457"/>
            <a:ext cx="2839123" cy="500057"/>
          </a:xfrm>
        </p:spPr>
        <p:txBody>
          <a:bodyPr>
            <a:noAutofit/>
          </a:bodyPr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8392963" y="16163"/>
            <a:ext cx="3049246" cy="10127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 smtClean="0"/>
              <a:t>Clasificación</a:t>
            </a:r>
            <a:endParaRPr lang="es-AR" sz="36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4983078" y="355738"/>
            <a:ext cx="2910931" cy="10450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3600" dirty="0"/>
              <a:t>C</a:t>
            </a:r>
            <a:r>
              <a:rPr lang="es-AR" sz="3600" dirty="0" smtClean="0"/>
              <a:t>onstrucción</a:t>
            </a:r>
            <a:endParaRPr lang="es-AR" sz="3600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8100858" y="272485"/>
            <a:ext cx="107542" cy="6585515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44847"/>
              </p:ext>
            </p:extLst>
          </p:nvPr>
        </p:nvGraphicFramePr>
        <p:xfrm>
          <a:off x="8800185" y="1126523"/>
          <a:ext cx="2379980" cy="62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200"/>
                <a:gridCol w="777240"/>
                <a:gridCol w="89154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Clima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Humedad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Viento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35%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Leve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1895"/>
              </p:ext>
            </p:extLst>
          </p:nvPr>
        </p:nvGraphicFramePr>
        <p:xfrm>
          <a:off x="8798731" y="2258968"/>
          <a:ext cx="2355671" cy="18103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805"/>
                <a:gridCol w="1183866"/>
              </a:tblGrid>
              <a:tr h="666962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Árbol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Se Juega</a:t>
                      </a:r>
                      <a:endParaRPr lang="es-AR" sz="1800" dirty="0"/>
                    </a:p>
                  </a:txBody>
                  <a:tcPr/>
                </a:tc>
              </a:tr>
              <a:tr h="381121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</a:tr>
              <a:tr h="381121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2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No</a:t>
                      </a:r>
                      <a:endParaRPr lang="es-AR" sz="1800" dirty="0"/>
                    </a:p>
                  </a:txBody>
                  <a:tcPr/>
                </a:tc>
              </a:tr>
              <a:tr h="381121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3</a:t>
                      </a:r>
                      <a:endParaRPr lang="es-A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Si</a:t>
                      </a:r>
                      <a:endParaRPr lang="es-A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Flecha derecha 33"/>
          <p:cNvSpPr/>
          <p:nvPr/>
        </p:nvSpPr>
        <p:spPr>
          <a:xfrm rot="5400000">
            <a:off x="9460862" y="4559749"/>
            <a:ext cx="1058626" cy="3429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02081"/>
              </p:ext>
            </p:extLst>
          </p:nvPr>
        </p:nvGraphicFramePr>
        <p:xfrm>
          <a:off x="8510861" y="5402545"/>
          <a:ext cx="2966720" cy="685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200"/>
                <a:gridCol w="777240"/>
                <a:gridCol w="891540"/>
                <a:gridCol w="586740"/>
              </a:tblGrid>
              <a:tr h="378229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Clima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Humedad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Viento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Se Juega</a:t>
                      </a:r>
                      <a:endParaRPr lang="es-AR" sz="11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Soleado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35%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Leve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Si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upo 32"/>
          <p:cNvGrpSpPr/>
          <p:nvPr/>
        </p:nvGrpSpPr>
        <p:grpSpPr>
          <a:xfrm>
            <a:off x="2198784" y="1195405"/>
            <a:ext cx="8047195" cy="5552460"/>
            <a:chOff x="85898" y="985952"/>
            <a:chExt cx="8047195" cy="5552460"/>
          </a:xfrm>
        </p:grpSpPr>
        <p:sp>
          <p:nvSpPr>
            <p:cNvPr id="11" name="Flecha derecha 10"/>
            <p:cNvSpPr/>
            <p:nvPr/>
          </p:nvSpPr>
          <p:spPr>
            <a:xfrm rot="2624160">
              <a:off x="3025900" y="4977094"/>
              <a:ext cx="980208" cy="3429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Flecha derecha 14"/>
            <p:cNvSpPr/>
            <p:nvPr/>
          </p:nvSpPr>
          <p:spPr>
            <a:xfrm>
              <a:off x="3152759" y="3684727"/>
              <a:ext cx="731409" cy="3429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234" y="1440584"/>
              <a:ext cx="1440582" cy="1038225"/>
            </a:xfrm>
            <a:prstGeom prst="rect">
              <a:avLst/>
            </a:prstGeom>
          </p:spPr>
        </p:pic>
        <p:sp>
          <p:nvSpPr>
            <p:cNvPr id="25" name="Título 1"/>
            <p:cNvSpPr txBox="1">
              <a:spLocks/>
            </p:cNvSpPr>
            <p:nvPr/>
          </p:nvSpPr>
          <p:spPr>
            <a:xfrm>
              <a:off x="6302363" y="985952"/>
              <a:ext cx="1766750" cy="52735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AR" sz="2000" dirty="0" smtClean="0"/>
                <a:t>Árbol 1</a:t>
              </a:r>
              <a:endParaRPr lang="es-AR" sz="2000" dirty="0"/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761" y="3497671"/>
              <a:ext cx="1410939" cy="952885"/>
            </a:xfrm>
            <a:prstGeom prst="rect">
              <a:avLst/>
            </a:prstGeom>
          </p:spPr>
        </p:pic>
        <p:sp>
          <p:nvSpPr>
            <p:cNvPr id="26" name="Título 1"/>
            <p:cNvSpPr txBox="1">
              <a:spLocks/>
            </p:cNvSpPr>
            <p:nvPr/>
          </p:nvSpPr>
          <p:spPr>
            <a:xfrm>
              <a:off x="6316354" y="2988154"/>
              <a:ext cx="1766750" cy="52735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AR" sz="2000" dirty="0" smtClean="0"/>
                <a:t>Árbol 2</a:t>
              </a:r>
              <a:endParaRPr lang="es-AR" sz="2000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37" y="5444115"/>
              <a:ext cx="1440582" cy="972905"/>
            </a:xfrm>
            <a:prstGeom prst="rect">
              <a:avLst/>
            </a:prstGeom>
          </p:spPr>
        </p:pic>
        <p:sp>
          <p:nvSpPr>
            <p:cNvPr id="27" name="Título 1"/>
            <p:cNvSpPr txBox="1">
              <a:spLocks/>
            </p:cNvSpPr>
            <p:nvPr/>
          </p:nvSpPr>
          <p:spPr>
            <a:xfrm>
              <a:off x="6366343" y="4941831"/>
              <a:ext cx="1766750" cy="527351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AR" sz="2000" dirty="0" smtClean="0"/>
                <a:t>Árbol 3</a:t>
              </a:r>
              <a:endParaRPr lang="es-AR" sz="2000" dirty="0"/>
            </a:p>
          </p:txBody>
        </p:sp>
        <p:sp>
          <p:nvSpPr>
            <p:cNvPr id="28" name="Flecha derecha 27"/>
            <p:cNvSpPr/>
            <p:nvPr/>
          </p:nvSpPr>
          <p:spPr>
            <a:xfrm rot="18598118">
              <a:off x="2911221" y="2287141"/>
              <a:ext cx="1258009" cy="342900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898" y="2614505"/>
              <a:ext cx="3005588" cy="2548349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5326" y="3068828"/>
              <a:ext cx="2225233" cy="1511939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54926" y="1102566"/>
              <a:ext cx="2115495" cy="1511939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2312" y="5026473"/>
              <a:ext cx="2292295" cy="1511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8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23972 -0.0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17175 -0.025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Uso de los clasificadores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702021" y="1260850"/>
            <a:ext cx="10018713" cy="682179"/>
          </a:xfrm>
        </p:spPr>
        <p:txBody>
          <a:bodyPr>
            <a:normAutofit/>
          </a:bodyPr>
          <a:lstStyle/>
          <a:p>
            <a:r>
              <a:rPr lang="es-AR" dirty="0" smtClean="0"/>
              <a:t>Entrenamiento del clasificador:</a:t>
            </a:r>
          </a:p>
          <a:p>
            <a:endParaRPr lang="es-AR" dirty="0"/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1702021" y="3868946"/>
            <a:ext cx="10018713" cy="682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Uso del clasificador:</a:t>
            </a:r>
          </a:p>
          <a:p>
            <a:endParaRPr lang="es-AR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76" y="4209143"/>
            <a:ext cx="6822397" cy="2020089"/>
          </a:xfrm>
          <a:prstGeom prst="rect">
            <a:avLst/>
          </a:prstGeom>
        </p:spPr>
      </p:pic>
      <p:sp>
        <p:nvSpPr>
          <p:cNvPr id="41" name="Marcador de contenido 3"/>
          <p:cNvSpPr txBox="1">
            <a:spLocks/>
          </p:cNvSpPr>
          <p:nvPr/>
        </p:nvSpPr>
        <p:spPr>
          <a:xfrm>
            <a:off x="1484308" y="2946400"/>
            <a:ext cx="5482549" cy="2859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42" name="Marcador de contenido 3"/>
          <p:cNvSpPr txBox="1">
            <a:spLocks/>
          </p:cNvSpPr>
          <p:nvPr/>
        </p:nvSpPr>
        <p:spPr>
          <a:xfrm>
            <a:off x="9516841" y="1901950"/>
            <a:ext cx="2148454" cy="175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/>
              <a:t>70% de los datos para entrenamiento</a:t>
            </a:r>
          </a:p>
        </p:txBody>
      </p:sp>
      <p:sp>
        <p:nvSpPr>
          <p:cNvPr id="43" name="Marcador de contenido 3"/>
          <p:cNvSpPr txBox="1">
            <a:spLocks/>
          </p:cNvSpPr>
          <p:nvPr/>
        </p:nvSpPr>
        <p:spPr>
          <a:xfrm>
            <a:off x="9516841" y="4375975"/>
            <a:ext cx="1986180" cy="175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/>
              <a:t>3</a:t>
            </a:r>
            <a:r>
              <a:rPr lang="es-AR" dirty="0" smtClean="0"/>
              <a:t>0% de los datos para prueba</a:t>
            </a:r>
          </a:p>
        </p:txBody>
      </p:sp>
      <p:sp>
        <p:nvSpPr>
          <p:cNvPr id="44" name="Marcador de contenido 3"/>
          <p:cNvSpPr txBox="1">
            <a:spLocks/>
          </p:cNvSpPr>
          <p:nvPr/>
        </p:nvSpPr>
        <p:spPr>
          <a:xfrm>
            <a:off x="9463424" y="787542"/>
            <a:ext cx="2148454" cy="962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/>
              <a:t>Aprendizaje supervisado</a:t>
            </a:r>
            <a:endParaRPr lang="es-AR" dirty="0"/>
          </a:p>
        </p:txBody>
      </p:sp>
      <p:pic>
        <p:nvPicPr>
          <p:cNvPr id="55" name="Imagen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77" y="1601939"/>
            <a:ext cx="6847396" cy="19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43429"/>
          </a:xfrm>
        </p:spPr>
        <p:txBody>
          <a:bodyPr/>
          <a:lstStyle/>
          <a:p>
            <a:r>
              <a:rPr lang="es-AR" dirty="0" smtClean="0"/>
              <a:t>Motivación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777092"/>
            <a:ext cx="10018713" cy="3124201"/>
          </a:xfrm>
        </p:spPr>
        <p:txBody>
          <a:bodyPr/>
          <a:lstStyle/>
          <a:p>
            <a:r>
              <a:rPr lang="es-AR" dirty="0" smtClean="0"/>
              <a:t>Trabajar con potenciales de acción obtenidos del cerebro de animales.</a:t>
            </a:r>
          </a:p>
          <a:p>
            <a:r>
              <a:rPr lang="es-AR" dirty="0" smtClean="0"/>
              <a:t>Utilizar Machine </a:t>
            </a:r>
            <a:r>
              <a:rPr lang="es-AR" dirty="0" err="1" smtClean="0"/>
              <a:t>Learning</a:t>
            </a:r>
            <a:r>
              <a:rPr lang="es-AR" dirty="0"/>
              <a:t> </a:t>
            </a:r>
            <a:r>
              <a:rPr lang="es-AR" dirty="0" smtClean="0"/>
              <a:t>para colaborar al campo de la neurociencia.</a:t>
            </a:r>
          </a:p>
          <a:p>
            <a:r>
              <a:rPr lang="es-AR" dirty="0" smtClean="0"/>
              <a:t>Aprender como procesar series de datos neuronales a través de la minería de datos para extraer información de los mismos.</a:t>
            </a:r>
          </a:p>
          <a:p>
            <a:r>
              <a:rPr lang="es-AR" dirty="0" smtClean="0"/>
              <a:t>Poder aportar un granito de arena en la búsqueda de la comprensión de la máquina mas importante y compleja de este mundo.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852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Análisis</a:t>
            </a:r>
            <a:endParaRPr lang="es-A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 neurona única</a:t>
            </a:r>
          </a:p>
          <a:p>
            <a:r>
              <a:rPr lang="es-AR" dirty="0" err="1" smtClean="0"/>
              <a:t>Baby</a:t>
            </a:r>
            <a:r>
              <a:rPr lang="es-AR" dirty="0" smtClean="0"/>
              <a:t> </a:t>
            </a:r>
            <a:r>
              <a:rPr lang="es-AR" dirty="0" err="1" smtClean="0"/>
              <a:t>steps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71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281561" y="3420135"/>
            <a:ext cx="9354625" cy="2900484"/>
          </a:xfrm>
        </p:spPr>
        <p:txBody>
          <a:bodyPr>
            <a:normAutofit/>
          </a:bodyPr>
          <a:lstStyle/>
          <a:p>
            <a:r>
              <a:rPr lang="es-AR" dirty="0" smtClean="0"/>
              <a:t>Diferentes opciones: </a:t>
            </a:r>
          </a:p>
          <a:p>
            <a:pPr lvl="1"/>
            <a:r>
              <a:rPr lang="es-AR" dirty="0" smtClean="0"/>
              <a:t>A) Cada milisegundo es importante:</a:t>
            </a:r>
            <a:br>
              <a:rPr lang="es-AR" dirty="0" smtClean="0"/>
            </a:br>
            <a:r>
              <a:rPr lang="es-AR" dirty="0" smtClean="0"/>
              <a:t>1 milisegundo =&gt; 1 </a:t>
            </a:r>
            <a:r>
              <a:rPr lang="es-AR" dirty="0" err="1" smtClean="0"/>
              <a:t>feature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B) Lo importante es cuanto disparó la neurona en todo ese ensayo:</a:t>
            </a:r>
            <a:br>
              <a:rPr lang="es-AR" dirty="0" smtClean="0"/>
            </a:br>
            <a:r>
              <a:rPr lang="es-AR" dirty="0" smtClean="0"/>
              <a:t>suma de todos los spikes =&gt; 1 </a:t>
            </a:r>
            <a:r>
              <a:rPr lang="es-AR" dirty="0" err="1" smtClean="0"/>
              <a:t>feature</a:t>
            </a:r>
            <a:endParaRPr lang="es-AR" dirty="0" smtClean="0"/>
          </a:p>
          <a:p>
            <a:pPr lvl="1"/>
            <a:r>
              <a:rPr lang="es-AR" dirty="0" smtClean="0"/>
              <a:t>C) Muchas otras opciones, las cuales no fueron mencionadas en la Tesis, debido a que no condujeron a ningún resultado interesante.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26" y="1528463"/>
            <a:ext cx="3380172" cy="189167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59156" y="543018"/>
            <a:ext cx="10018713" cy="13034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>
                <a:latin typeface="Corbel" panose="020B0503020204020204" pitchFamily="34" charset="0"/>
              </a:rPr>
              <a:t>Selección de </a:t>
            </a:r>
            <a:r>
              <a:rPr lang="es-AR" sz="2800" dirty="0" err="1" smtClean="0">
                <a:latin typeface="Corbel" panose="020B0503020204020204" pitchFamily="34" charset="0"/>
              </a:rPr>
              <a:t>Features</a:t>
            </a:r>
            <a:endParaRPr lang="es-AR" sz="2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5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84308" y="1677124"/>
            <a:ext cx="10018713" cy="4767218"/>
          </a:xfrm>
        </p:spPr>
        <p:txBody>
          <a:bodyPr>
            <a:normAutofit/>
          </a:bodyPr>
          <a:lstStyle/>
          <a:p>
            <a:r>
              <a:rPr lang="es-AR" dirty="0" smtClean="0"/>
              <a:t>Problema 1: Pocos casos de GOi y NOGOi en comparación con GOc y NOGOc. </a:t>
            </a:r>
          </a:p>
          <a:p>
            <a:r>
              <a:rPr lang="es-AR" dirty="0" smtClean="0"/>
              <a:t>Problema 2: Clasificación entre 4 clases es mas difícil que entre 2 (no solamente es mas difícil la clasificación, sino también la interpretación de los resultados.</a:t>
            </a:r>
          </a:p>
          <a:p>
            <a:r>
              <a:rPr lang="es-AR" dirty="0" smtClean="0"/>
              <a:t>Solución: utilizar trials solo de las clases GOc y NOGOc =&gt; Lo que se busca es ver si hay relación entre la tarea de discriminación y los potenciales de acción, es lógico analizar los casos en los que la rata eligió correctamente.</a:t>
            </a:r>
          </a:p>
          <a:p>
            <a:r>
              <a:rPr lang="es-AR" dirty="0"/>
              <a:t>Se utilizó LDA para tratar de separar las clases GOc y NOGOc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8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326139" y="1285240"/>
            <a:ext cx="8835348" cy="44196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Clasificación por neurona para VTA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17" y="1971078"/>
            <a:ext cx="9016355" cy="42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326139" y="1285240"/>
            <a:ext cx="8835348" cy="441960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Clasificación por neurona para PFC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67" y="1951263"/>
            <a:ext cx="8965975" cy="42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de neurona única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082043"/>
                <a:ext cx="10018713" cy="476721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Para </a:t>
                </a:r>
                <a:r>
                  <a:rPr lang="es-AR" dirty="0"/>
                  <a:t>el set de neuronas VTA:</a:t>
                </a:r>
              </a:p>
              <a:p>
                <a:pPr lvl="1"/>
                <a:r>
                  <a:rPr lang="es-AR" dirty="0"/>
                  <a:t>Utilizando la opción A, la performance obtenida fue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0,5354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0,0956</m:t>
                    </m:r>
                  </m:oMath>
                </a14:m>
                <a:endParaRPr lang="es-AR" dirty="0"/>
              </a:p>
              <a:p>
                <a:pPr lvl="1"/>
                <a:r>
                  <a:rPr lang="es-AR" dirty="0"/>
                  <a:t>Utilizando la opción B, la performance fue de 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910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1179</m:t>
                    </m:r>
                  </m:oMath>
                </a14:m>
                <a:endParaRPr lang="es-AR" dirty="0"/>
              </a:p>
              <a:p>
                <a:r>
                  <a:rPr lang="es-AR" dirty="0"/>
                  <a:t>Para el set de neuronas </a:t>
                </a:r>
                <a:r>
                  <a:rPr lang="es-AR" dirty="0" smtClean="0"/>
                  <a:t>PFC:</a:t>
                </a:r>
                <a:endParaRPr lang="es-AR" dirty="0"/>
              </a:p>
              <a:p>
                <a:pPr lvl="1"/>
                <a:r>
                  <a:rPr lang="es-AR" dirty="0"/>
                  <a:t>Utilizando la opción A, la performance obtenida fue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072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485</m:t>
                    </m:r>
                  </m:oMath>
                </a14:m>
                <a:endParaRPr lang="es-AR" dirty="0"/>
              </a:p>
              <a:p>
                <a:pPr lvl="1"/>
                <a:r>
                  <a:rPr lang="es-AR" dirty="0"/>
                  <a:t>Utilizando la opción B, la performance fue de</a:t>
                </a:r>
                <a:r>
                  <a:rPr lang="es-AR" dirty="0" smtClean="0"/>
                  <a:t> 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</a:rPr>
                      <m:t>0,5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433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endParaRPr lang="es-AR" dirty="0"/>
              </a:p>
              <a:p>
                <a:r>
                  <a:rPr lang="es-AR" dirty="0"/>
                  <a:t>La performance total se calculó como el promedio de la performance </a:t>
                </a:r>
                <a:r>
                  <a:rPr lang="es-AR" dirty="0" smtClean="0"/>
                  <a:t>individual de clasificación </a:t>
                </a:r>
                <a:r>
                  <a:rPr lang="es-AR" dirty="0"/>
                  <a:t>entre </a:t>
                </a:r>
                <a:r>
                  <a:rPr lang="es-AR" dirty="0" smtClean="0"/>
                  <a:t>las neuronas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s-AR" dirty="0" smtClean="0"/>
                  <a:t> su </a:t>
                </a:r>
                <a:r>
                  <a:rPr lang="es-AR" dirty="0"/>
                  <a:t>desvío estándar</a:t>
                </a:r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Performance se solapa con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s-AR" dirty="0" smtClean="0"/>
                  <a:t> =&gt; Resultado no significativo.</a:t>
                </a:r>
              </a:p>
              <a:p>
                <a:r>
                  <a:rPr lang="es-AR" dirty="0" smtClean="0"/>
                  <a:t>Este análisis no permite concluir que en una sola neurona haya información para diferenciar los trials.</a:t>
                </a:r>
                <a:endParaRPr lang="es-AR" dirty="0"/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082043"/>
                <a:ext cx="10018713" cy="4767218"/>
              </a:xfrm>
              <a:blipFill rotWithShape="0">
                <a:blip r:embed="rId2"/>
                <a:stretch>
                  <a:fillRect l="-1521" t="-3453" b="-15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7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Análisis</a:t>
            </a:r>
            <a:endParaRPr lang="es-A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Poblacional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37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84308" y="1082043"/>
            <a:ext cx="10018713" cy="4767218"/>
          </a:xfrm>
        </p:spPr>
        <p:txBody>
          <a:bodyPr>
            <a:normAutofit/>
          </a:bodyPr>
          <a:lstStyle/>
          <a:p>
            <a:r>
              <a:rPr lang="es-AR" dirty="0" smtClean="0"/>
              <a:t>El análisis anterior no dio ningún resultado significativo.</a:t>
            </a:r>
          </a:p>
          <a:p>
            <a:r>
              <a:rPr lang="es-AR" dirty="0" smtClean="0"/>
              <a:t>3 posibles problemas: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Poca cantidad de ejemplos.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Interacción de segundo o mayor orden entre las neuronas.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1 sola neurona no alcanza para separar linealmente el problema.</a:t>
            </a:r>
            <a:endParaRPr lang="es-AR" dirty="0"/>
          </a:p>
          <a:p>
            <a:r>
              <a:rPr lang="es-AR" dirty="0" smtClean="0"/>
              <a:t>Solución: Darle al clasificador mas de una neurona.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De esta manera habría mas ejemplos.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El clasificador podría identificar patrones entre mas de una neurona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s-AR" dirty="0" smtClean="0"/>
              <a:t>Un problema que para una neurona es no linealmente separable, para mas de una puede serlo.</a:t>
            </a:r>
          </a:p>
        </p:txBody>
      </p:sp>
    </p:spTree>
    <p:extLst>
      <p:ext uri="{BB962C8B-B14F-4D97-AF65-F5344CB8AC3E}">
        <p14:creationId xmlns:p14="http://schemas.microsoft.com/office/powerpoint/2010/main" val="4620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671" y="0"/>
            <a:ext cx="10018713" cy="751877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143" y="1564676"/>
            <a:ext cx="5353771" cy="51053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62" y="751877"/>
            <a:ext cx="720054" cy="438294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960914" y="751877"/>
            <a:ext cx="660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AR" sz="2000" dirty="0"/>
              <a:t>Un problema que para una neurona es no linealmente separable, para mas de una puede </a:t>
            </a:r>
            <a:r>
              <a:rPr lang="es-AR" sz="2000" dirty="0" smtClean="0"/>
              <a:t>serlo.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1293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847166" y="1117599"/>
            <a:ext cx="10018713" cy="219166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Para poder entrenar con mas de una neurona, hay que determinar cuales serán las </a:t>
            </a:r>
            <a:r>
              <a:rPr lang="es-AR" dirty="0" err="1" smtClean="0"/>
              <a:t>features</a:t>
            </a:r>
            <a:r>
              <a:rPr lang="es-AR" dirty="0" smtClean="0"/>
              <a:t> que se le van a pasar al clasificador.</a:t>
            </a:r>
          </a:p>
          <a:p>
            <a:r>
              <a:rPr lang="es-AR" dirty="0" smtClean="0"/>
              <a:t>Se tomó la suma de los spikes para una neurona como un </a:t>
            </a:r>
            <a:r>
              <a:rPr lang="es-AR" dirty="0" err="1" smtClean="0"/>
              <a:t>feature</a:t>
            </a:r>
            <a:r>
              <a:rPr lang="es-AR" dirty="0" smtClean="0"/>
              <a:t> (similar a la opción (b) de neurona única) =&gt; 153 </a:t>
            </a:r>
            <a:r>
              <a:rPr lang="es-AR" dirty="0" err="1" smtClean="0"/>
              <a:t>features</a:t>
            </a:r>
            <a:r>
              <a:rPr lang="es-AR" dirty="0" smtClean="0"/>
              <a:t> para VTA y 95 para PFC por cada trial.</a:t>
            </a:r>
          </a:p>
          <a:p>
            <a:r>
              <a:rPr lang="es-AR" dirty="0" smtClean="0"/>
              <a:t>Dado que la cantidad de trials </a:t>
            </a:r>
            <a:r>
              <a:rPr lang="es-AR" dirty="0" err="1" smtClean="0"/>
              <a:t>varian</a:t>
            </a:r>
            <a:r>
              <a:rPr lang="es-AR" dirty="0" smtClean="0"/>
              <a:t> por sesión, se tomó el mínimo número de trials que aparecen en todas las neuronas =&gt; 23 GOc y 23 NOGOc.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48" y="3309260"/>
            <a:ext cx="9154663" cy="28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43429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1167492"/>
            <a:ext cx="10018713" cy="3124201"/>
          </a:xfrm>
        </p:spPr>
        <p:txBody>
          <a:bodyPr/>
          <a:lstStyle/>
          <a:p>
            <a:r>
              <a:rPr lang="es-AR" dirty="0" smtClean="0"/>
              <a:t>La información se codifica, almacena y transmite en diferentes especies a través de </a:t>
            </a:r>
            <a:r>
              <a:rPr lang="es-AR" b="1" dirty="0" smtClean="0"/>
              <a:t>potenciales de acción.</a:t>
            </a:r>
          </a:p>
          <a:p>
            <a:r>
              <a:rPr lang="es-AR" dirty="0" smtClean="0"/>
              <a:t>El estudio del código neuronal resulta de gran importancia en el área de la clínica médica. </a:t>
            </a:r>
            <a:endParaRPr lang="es-AR" dirty="0"/>
          </a:p>
          <a:p>
            <a:r>
              <a:rPr lang="es-AR" dirty="0" smtClean="0"/>
              <a:t>En particular, la codificación de los potenciales de acción permite el desarrollo de Interfaces Cerebro Computadora.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76" y="4291693"/>
            <a:ext cx="3318177" cy="23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Análisis poblacional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xfrm>
                <a:off x="1861681" y="2510971"/>
                <a:ext cx="10018713" cy="2191661"/>
              </a:xfrm>
            </p:spPr>
            <p:txBody>
              <a:bodyPr>
                <a:normAutofit/>
              </a:bodyPr>
              <a:lstStyle/>
              <a:p>
                <a:r>
                  <a:rPr lang="es-AR" sz="3200" dirty="0" smtClean="0"/>
                  <a:t>Performance obtenida para VTA con LDA ronda el </a:t>
                </a:r>
                <a14:m>
                  <m:oMath xmlns:m="http://schemas.openxmlformats.org/officeDocument/2006/math">
                    <m:r>
                      <a:rPr lang="es-AR" sz="3200" b="0" i="1" smtClean="0"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endParaRPr lang="es-AR" sz="3200" b="0" dirty="0" smtClean="0"/>
              </a:p>
              <a:p>
                <a:endParaRPr lang="es-AR" sz="3200" dirty="0" smtClean="0"/>
              </a:p>
              <a:p>
                <a:r>
                  <a:rPr lang="es-AR" sz="3200" dirty="0" smtClean="0"/>
                  <a:t>¿Y ahora? ¿es significativo el resultado? ¿fue casualidad?</a:t>
                </a:r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1681" y="2510971"/>
                <a:ext cx="10018713" cy="2191661"/>
              </a:xfrm>
              <a:blipFill rotWithShape="0">
                <a:blip r:embed="rId2"/>
                <a:stretch>
                  <a:fillRect l="-2433" t="-6128" b="-75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/>
              <a:t>A</a:t>
            </a:r>
            <a:r>
              <a:rPr lang="es-AR" dirty="0" smtClean="0"/>
              <a:t>nálisis </a:t>
            </a:r>
            <a:r>
              <a:rPr lang="es-AR" dirty="0"/>
              <a:t>por ventanas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910770"/>
                <a:ext cx="10018713" cy="33419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Parece haber información en estas áreas y la forma de obtenerla es analizando el comportamiento de la población de neuronas.</a:t>
                </a:r>
              </a:p>
              <a:p>
                <a:r>
                  <a:rPr lang="es-AR" dirty="0" smtClean="0"/>
                  <a:t> Se quiere:</a:t>
                </a:r>
              </a:p>
              <a:p>
                <a:pPr marL="914400" lvl="1" indent="-457200">
                  <a:buSzPct val="90000"/>
                  <a:buFont typeface="+mj-lt"/>
                  <a:buAutoNum type="alphaLcParenR"/>
                </a:pPr>
                <a:r>
                  <a:rPr lang="es-AR" dirty="0" smtClean="0"/>
                  <a:t>Entender el dominio.</a:t>
                </a:r>
              </a:p>
              <a:p>
                <a:pPr marL="914400" lvl="1" indent="-457200">
                  <a:buSzPct val="90000"/>
                  <a:buFont typeface="+mj-lt"/>
                  <a:buAutoNum type="alphaLcParenR"/>
                </a:pPr>
                <a:r>
                  <a:rPr lang="es-AR" dirty="0" smtClean="0"/>
                  <a:t>Entender en que momento estas áreas empiezan a discriminar los tonos.</a:t>
                </a:r>
              </a:p>
              <a:p>
                <a:pPr marL="914400" lvl="1" indent="-457200">
                  <a:buSzPct val="90000"/>
                  <a:buFont typeface="+mj-lt"/>
                  <a:buAutoNum type="alphaLcParenR"/>
                </a:pPr>
                <a:r>
                  <a:rPr lang="es-AR" dirty="0" smtClean="0"/>
                  <a:t>Ver como evoluciona la performance de clasificación en función del tiempo.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AR" dirty="0" smtClean="0"/>
                  <a:t>Se eligieron ventanas deslizantes de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(arbitrario). Se toma una ventana cada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. </a:t>
                </a:r>
                <a:endParaRPr lang="es-AR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910770"/>
                <a:ext cx="10018713" cy="3341916"/>
              </a:xfrm>
              <a:blipFill rotWithShape="0">
                <a:blip r:embed="rId2"/>
                <a:stretch>
                  <a:fillRect l="-1521" t="-5647" b="-29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7" y="4252686"/>
            <a:ext cx="9700265" cy="212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3552" y="183239"/>
            <a:ext cx="3901387" cy="1335315"/>
          </a:xfrm>
        </p:spPr>
        <p:txBody>
          <a:bodyPr>
            <a:normAutofit/>
          </a:bodyPr>
          <a:lstStyle/>
          <a:p>
            <a:r>
              <a:rPr lang="es-AR" dirty="0"/>
              <a:t>A</a:t>
            </a:r>
            <a:r>
              <a:rPr lang="es-AR" dirty="0" smtClean="0"/>
              <a:t>nálisis </a:t>
            </a:r>
            <a:r>
              <a:rPr lang="es-AR" dirty="0"/>
              <a:t>por ventanas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75656" y="1023254"/>
            <a:ext cx="3643087" cy="56823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AR" dirty="0"/>
              <a:t>Para cada ventana se creará una matriz de </a:t>
            </a:r>
            <a:r>
              <a:rPr lang="es-AR" dirty="0" err="1"/>
              <a:t>features</a:t>
            </a:r>
            <a:r>
              <a:rPr lang="es-AR" dirty="0"/>
              <a:t> similar a la anterior. En vez de usar como </a:t>
            </a:r>
            <a:r>
              <a:rPr lang="es-AR" dirty="0" err="1"/>
              <a:t>feature</a:t>
            </a:r>
            <a:r>
              <a:rPr lang="es-AR" dirty="0"/>
              <a:t> la suma de todos los spikes para cada neurona, se utilizará la suma de los spikes dentro de cada ventana para cada neurona.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36" y="183239"/>
            <a:ext cx="6382889" cy="66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/>
              <a:t>A</a:t>
            </a:r>
            <a:r>
              <a:rPr lang="es-AR" dirty="0" smtClean="0"/>
              <a:t>nálisis </a:t>
            </a:r>
            <a:r>
              <a:rPr lang="es-AR" dirty="0"/>
              <a:t>por ventanas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8" y="910770"/>
            <a:ext cx="10018713" cy="598716"/>
          </a:xfrm>
        </p:spPr>
        <p:txBody>
          <a:bodyPr>
            <a:normAutofit/>
          </a:bodyPr>
          <a:lstStyle/>
          <a:p>
            <a:r>
              <a:rPr lang="es-AR" dirty="0" smtClean="0"/>
              <a:t>Para cada ventana se entrena un clasificador, y se mide la performance.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1509486"/>
            <a:ext cx="8872079" cy="47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 (panorama mas claro)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o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smtClean="0"/>
              <a:t>spikes.</a:t>
            </a:r>
            <a:endParaRPr lang="es-AR" dirty="0" smtClean="0"/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Comparar 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18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Re-muestreo =&gt; </a:t>
            </a:r>
            <a:r>
              <a:rPr lang="es-AR" dirty="0" err="1" smtClean="0"/>
              <a:t>Bootstrapping</a:t>
            </a:r>
            <a:r>
              <a:rPr lang="es-AR" dirty="0" smtClean="0"/>
              <a:t> =&gt; muestras aleatorias con reemplazo.</a:t>
            </a:r>
          </a:p>
          <a:p>
            <a:r>
              <a:rPr lang="es-AR" dirty="0" smtClean="0"/>
              <a:t>Se realizó el mismo esquema de clasificación con el que se obtuvo el último gráfico, pero repitiendo el proceso de selección (70/30) y posterior clasificación 500 veces para cada ventana.</a:t>
            </a:r>
          </a:p>
          <a:p>
            <a:r>
              <a:rPr lang="es-AR" dirty="0" smtClean="0"/>
              <a:t>Se calculó la media para cada ventana ± B.S.E.M. (desvío estándar).</a:t>
            </a:r>
          </a:p>
          <a:p>
            <a:r>
              <a:rPr lang="es-AR" dirty="0" smtClean="0"/>
              <a:t>Se realizó el gráfico para las 2 áreas implicadas, dibujando la media en una línea roja y el B.S.E.M. en forma de sombreado.</a:t>
            </a:r>
          </a:p>
          <a:p>
            <a:r>
              <a:rPr lang="es-AR" dirty="0" smtClean="0"/>
              <a:t>Por primera vez se compara el rendimiento de los 4 métodos de clasificación.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95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(VTA)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27" y="910770"/>
            <a:ext cx="79914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(VTA)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61" y="910770"/>
            <a:ext cx="8718807" cy="54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(VTA)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40" y="910770"/>
            <a:ext cx="80962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552" y="910770"/>
            <a:ext cx="78962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/>
          <a:lstStyle/>
          <a:p>
            <a:r>
              <a:rPr lang="es-AR" dirty="0" smtClean="0"/>
              <a:t>Problemas de Implementación</a:t>
            </a:r>
          </a:p>
          <a:p>
            <a:r>
              <a:rPr lang="es-AR" dirty="0" smtClean="0"/>
              <a:t>Cantidad de electrodos vs Error de estimación</a:t>
            </a:r>
          </a:p>
          <a:p>
            <a:r>
              <a:rPr lang="es-AR" dirty="0" smtClean="0"/>
              <a:t>Aplicación de modelos probabilísticos</a:t>
            </a:r>
          </a:p>
          <a:p>
            <a:r>
              <a:rPr lang="es-AR" dirty="0" smtClean="0"/>
              <a:t>Se estudiarán las áreas VTA y </a:t>
            </a:r>
            <a:r>
              <a:rPr lang="es-AR" dirty="0" smtClean="0"/>
              <a:t>PFC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6" y="4158570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74" y="910770"/>
            <a:ext cx="8886382" cy="54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56" y="910770"/>
            <a:ext cx="8873218" cy="53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(PFC)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57" y="1230085"/>
            <a:ext cx="9146416" cy="447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10770"/>
          </a:xfrm>
        </p:spPr>
        <p:txBody>
          <a:bodyPr/>
          <a:lstStyle/>
          <a:p>
            <a:r>
              <a:rPr lang="es-AR" dirty="0" smtClean="0"/>
              <a:t>Variabilidad (conclusiones)</a:t>
            </a:r>
            <a:endParaRPr lang="es-AR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/>
          </a:bodyPr>
          <a:lstStyle/>
          <a:p>
            <a:r>
              <a:rPr lang="es-AR" dirty="0" smtClean="0"/>
              <a:t>Se demuestra que hay información en las 2 áreas del cerebro.</a:t>
            </a:r>
          </a:p>
          <a:p>
            <a:r>
              <a:rPr lang="es-AR" dirty="0" smtClean="0"/>
              <a:t>Esta información permite que un clasificador aprenda el comportamiento.</a:t>
            </a:r>
          </a:p>
          <a:p>
            <a:r>
              <a:rPr lang="es-AR" dirty="0" smtClean="0"/>
              <a:t>Se demuestra que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 y SVM son los métodos que mejor clasifican los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8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smtClean="0"/>
              <a:t>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</a:t>
            </a:r>
            <a:r>
              <a:rPr lang="es-AR" dirty="0" smtClean="0"/>
              <a:t>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76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/>
          </a:bodyPr>
          <a:lstStyle/>
          <a:p>
            <a:r>
              <a:rPr lang="es-AR" dirty="0" smtClean="0"/>
              <a:t>Se quiere conocer cuantas neuronas se necesitan como mínimo para realizar una buena clasificación (Menor cantidad de electrodos = menos procesamiento + menor consumo + menos rechazo).</a:t>
            </a:r>
          </a:p>
          <a:p>
            <a:r>
              <a:rPr lang="es-AR" dirty="0" smtClean="0"/>
              <a:t>Aprovechando la gran cantidad de neuronas de VTA se tomaron varios subconjuntos. Se analizó la performance de los 4 métodos para 6 subconjuntos conformados con distintos porcentajes de neuronas:</a:t>
            </a:r>
            <a:br>
              <a:rPr lang="es-AR" dirty="0" smtClean="0"/>
            </a:br>
            <a:r>
              <a:rPr lang="es-AR" dirty="0" smtClean="0"/>
              <a:t>100% (153 neuronas), 75% (115 neuronas), 50% (77 neuronas), 25% (39 neuronas), 10% (16 neuronas) y 5% (8 neuronas).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07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99" y="818412"/>
            <a:ext cx="6525532" cy="60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16" y="1146628"/>
            <a:ext cx="8429097" cy="53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484309" y="1146628"/>
            <a:ext cx="10018713" cy="75837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 el análisis de neurona único, se vio que había neuronas individuales que tenían performance de clasificación alta.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31" y="1905003"/>
            <a:ext cx="7347212" cy="3498092"/>
          </a:xfrm>
          <a:prstGeom prst="rect">
            <a:avLst/>
          </a:prstGeo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9187543" y="1905002"/>
            <a:ext cx="2630491" cy="349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Hay neuronas que superan el 70%, e incluso el 80%.</a:t>
            </a:r>
            <a:endParaRPr lang="es-AR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596571" y="5403095"/>
            <a:ext cx="10595429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Para asegurar que la disminución en la performance de los distintos conjuntos anteriores no se debe a la sustracción de estas neuronas, se corrió el mismo análisis anterior, sin las neuronas que superan el 70%. Se eliminaron 27 neuronas.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27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879" y="1146628"/>
            <a:ext cx="8677572" cy="51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624"/>
            <a:ext cx="10018713" cy="1752599"/>
          </a:xfrm>
        </p:spPr>
        <p:txBody>
          <a:bodyPr>
            <a:normAutofit/>
          </a:bodyPr>
          <a:lstStyle/>
          <a:p>
            <a:r>
              <a:rPr lang="es-AR" sz="4400" dirty="0" smtClean="0"/>
              <a:t>Objetivo primario</a:t>
            </a:r>
            <a:endParaRPr lang="es-AR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375227"/>
            <a:ext cx="10018713" cy="3124201"/>
          </a:xfrm>
        </p:spPr>
        <p:txBody>
          <a:bodyPr>
            <a:normAutofit/>
          </a:bodyPr>
          <a:lstStyle/>
          <a:p>
            <a:r>
              <a:rPr lang="es-AR" sz="3600" dirty="0" smtClean="0"/>
              <a:t>Determinar si hay información acerca del tono en las áreas VTA y PFC. </a:t>
            </a:r>
            <a:endParaRPr lang="es-AR" sz="36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03624" y="2471055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 smtClean="0"/>
              <a:t>Se sabe que las ratas diferencian los tonos. Se quiere saber si estas áreas intervienen en esa diferenciación.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846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60" y="1146628"/>
            <a:ext cx="8278809" cy="5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1" y="1146628"/>
            <a:ext cx="8550327" cy="4301883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218501" y="5403094"/>
            <a:ext cx="9973499" cy="145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Comparación de los métodos para la corrida con el 75% de las neuronas. Lo interesante es ver que eliminando 38 neuronas al azar se obtiene mayor performance que eliminando las 27 que superan individualmente el 70%.</a:t>
            </a:r>
            <a:br>
              <a:rPr lang="es-AR" dirty="0" smtClean="0"/>
            </a:br>
            <a:r>
              <a:rPr lang="es-AR" dirty="0" smtClean="0"/>
              <a:t>Sin embargo, la diferencia en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 es de 1,35%.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53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757860" y="1060057"/>
            <a:ext cx="10018713" cy="2278743"/>
          </a:xfrm>
        </p:spPr>
        <p:txBody>
          <a:bodyPr>
            <a:normAutofit/>
          </a:bodyPr>
          <a:lstStyle/>
          <a:p>
            <a:r>
              <a:rPr lang="es-AR" dirty="0" smtClean="0"/>
              <a:t>Resultado importante! La información está almacenada en el conjunto de las neuronas y no depende de ninguna de ellas individualmente!!</a:t>
            </a:r>
          </a:p>
          <a:p>
            <a:r>
              <a:rPr lang="es-AR" dirty="0" smtClean="0"/>
              <a:t>Se quiere ver este mismo resultado en PFC. Se descartan las 4 neuronas que superan el 70% de performance.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5" y="2947430"/>
            <a:ext cx="7670662" cy="366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027" y="915533"/>
            <a:ext cx="7915275" cy="4562475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1741714" y="5478010"/>
            <a:ext cx="9761308" cy="748620"/>
          </a:xfrm>
        </p:spPr>
        <p:txBody>
          <a:bodyPr>
            <a:normAutofit/>
          </a:bodyPr>
          <a:lstStyle/>
          <a:p>
            <a:r>
              <a:rPr lang="es-AR" dirty="0" smtClean="0"/>
              <a:t>Desapareció el pico posterior al estímulo. Efecto de unas pocas neuronas.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99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</a:t>
            </a:r>
            <a:endParaRPr lang="es-AR" sz="3600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540790" y="6043840"/>
            <a:ext cx="8962232" cy="814160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 </a:t>
            </a:r>
            <a:r>
              <a:rPr lang="es-AR" dirty="0" smtClean="0"/>
              <a:t>disminución de la performance </a:t>
            </a:r>
            <a:r>
              <a:rPr lang="es-AR" dirty="0"/>
              <a:t>fue de 5% con respecto al caso con el total de las </a:t>
            </a:r>
            <a:r>
              <a:rPr lang="es-AR" dirty="0" smtClean="0"/>
              <a:t>neuronas.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90" y="843190"/>
            <a:ext cx="7905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Dependencia con el tamaño de la población (conclusiones)</a:t>
            </a:r>
            <a:endParaRPr lang="es-AR" sz="36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1636483"/>
            <a:ext cx="10018713" cy="3937003"/>
          </a:xfrm>
        </p:spPr>
        <p:txBody>
          <a:bodyPr>
            <a:normAutofit/>
          </a:bodyPr>
          <a:lstStyle/>
          <a:p>
            <a:r>
              <a:rPr lang="es-AR" dirty="0" smtClean="0"/>
              <a:t>Con solo 8 neuronas y </a:t>
            </a:r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Forest</a:t>
            </a:r>
            <a:r>
              <a:rPr lang="es-AR" dirty="0" smtClean="0"/>
              <a:t>, se puede predecir el estímulo 1 segundo después de iniciado el tono con un 80% de performance.</a:t>
            </a:r>
          </a:p>
          <a:p>
            <a:r>
              <a:rPr lang="es-AR" dirty="0" smtClean="0"/>
              <a:t>Se obtienen niveles de performance por sobre 90% analizando poblaciones de neuronas cuya performance individual no supera el 70%. Distribución poblacional de la información.</a:t>
            </a:r>
          </a:p>
          <a:p>
            <a:r>
              <a:rPr lang="es-AR" dirty="0" smtClean="0"/>
              <a:t>El pico que se observaba 100 ms después de enseñado el tono en PFC desapareció al eliminar las 4 neuronas de mayor performance individual.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3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smtClean="0"/>
              <a:t>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</a:t>
            </a:r>
            <a:r>
              <a:rPr lang="es-AR" dirty="0" smtClean="0"/>
              <a:t>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84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Frecuencia de disparo promedio de VTA=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s-AR" dirty="0" smtClean="0"/>
                  <a:t> y PFC=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Ventanas mas grandes atrapan mas spikes =&gt; mejor clasificación.</a:t>
                </a:r>
              </a:p>
              <a:p>
                <a:r>
                  <a:rPr lang="es-AR" dirty="0" smtClean="0"/>
                  <a:t>Ventanas mas cortas proveen una decisión mas rápida (necesario en BMI). Buscar la menor amplitud para una buena clasificación.</a:t>
                </a:r>
              </a:p>
              <a:p>
                <a:r>
                  <a:rPr lang="es-AR" dirty="0" smtClean="0"/>
                  <a:t>Se utiliza </a:t>
                </a:r>
                <a:r>
                  <a:rPr lang="es-AR" dirty="0" err="1" smtClean="0"/>
                  <a:t>Random</a:t>
                </a:r>
                <a:r>
                  <a:rPr lang="es-AR" dirty="0" smtClean="0"/>
                  <a:t> </a:t>
                </a:r>
                <a:r>
                  <a:rPr lang="es-AR" dirty="0" err="1" smtClean="0"/>
                  <a:t>Forest</a:t>
                </a:r>
                <a:r>
                  <a:rPr lang="es-AR" dirty="0" smtClean="0"/>
                  <a:t>, con el objetivo de tener una cota superior de performance.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  <a:blipFill rotWithShape="0"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9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El análisis tiene sentido desde el inicio del tono. Se corrió RF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00 </m:t>
                    </m:r>
                  </m:oMath>
                </a14:m>
                <a:r>
                  <a:rPr lang="es-AR" dirty="0" smtClean="0"/>
                  <a:t>veces desde los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tomando una ventana de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. Luego se fue incrementando la ventana de a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, hasta llegar a cubrir los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  <a:blipFill rotWithShape="0">
                <a:blip r:embed="rId3"/>
                <a:stretch>
                  <a:fillRect l="-3394" r="-56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174" y="1146628"/>
            <a:ext cx="7877175" cy="4829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2"/>
              <p:cNvSpPr txBox="1">
                <a:spLocks/>
              </p:cNvSpPr>
              <p:nvPr/>
            </p:nvSpPr>
            <p:spPr>
              <a:xfrm>
                <a:off x="2224972" y="5990317"/>
                <a:ext cx="10018713" cy="86768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AR" dirty="0" smtClean="0"/>
                  <a:t>Con una ventana de </a:t>
                </a:r>
                <a14:m>
                  <m:oMath xmlns:m="http://schemas.openxmlformats.org/officeDocument/2006/math">
                    <m:r>
                      <a:rPr lang="es-AR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se logra una performance de media en 80%.</a:t>
                </a:r>
                <a:br>
                  <a:rPr lang="es-AR" dirty="0" smtClean="0"/>
                </a:br>
                <a:r>
                  <a:rPr lang="es-AR" dirty="0" smtClean="0"/>
                  <a:t>     ¿Será mejor una ventana larga o una corta deslizante? </a:t>
                </a:r>
                <a:endParaRPr lang="es-AR" dirty="0"/>
              </a:p>
            </p:txBody>
          </p:sp>
        </mc:Choice>
        <mc:Fallback>
          <p:sp>
            <p:nvSpPr>
              <p:cNvPr id="6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72" y="5990317"/>
                <a:ext cx="10018713" cy="867683"/>
              </a:xfrm>
              <a:prstGeom prst="rect">
                <a:avLst/>
              </a:prstGeom>
              <a:blipFill rotWithShape="0">
                <a:blip r:embed="rId5"/>
                <a:stretch>
                  <a:fillRect l="-974" t="-3521" b="-133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Se compara una ventana deslizante pequeña (</a:t>
                </a:r>
                <a14:m>
                  <m:oMath xmlns:m="http://schemas.openxmlformats.org/officeDocument/2006/math">
                    <m:r>
                      <a:rPr lang="es-AR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) vs la clasificación utilizando toda la información.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7214" y="1146628"/>
                <a:ext cx="2696471" cy="4843689"/>
              </a:xfrm>
              <a:blipFill rotWithShape="0">
                <a:blip r:embed="rId3"/>
                <a:stretch>
                  <a:fillRect l="-3394" r="-4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514" y="1163410"/>
            <a:ext cx="78867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 smtClean="0"/>
              <a:t>Obtención de los datos</a:t>
            </a:r>
            <a:endParaRPr lang="es-AR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484310" y="1528009"/>
            <a:ext cx="10018713" cy="407068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Potenciales de acción neuronales obtenidos de 4 ratas macho adulto Long Evans.</a:t>
            </a:r>
          </a:p>
          <a:p>
            <a:r>
              <a:rPr lang="es-AR" dirty="0" smtClean="0"/>
              <a:t>Entrenadas hasta 80% de performance. Paradigma GO/NOGO. (2 sujetos con un sonido y 2 con el otro).</a:t>
            </a:r>
          </a:p>
          <a:p>
            <a:r>
              <a:rPr lang="es-AR" dirty="0" smtClean="0"/>
              <a:t>30 sesiones (una por día); trials variables entre 64 y 725 para casa sesión.</a:t>
            </a:r>
          </a:p>
          <a:p>
            <a:r>
              <a:rPr lang="es-AR" dirty="0" smtClean="0"/>
              <a:t>Trials divididos según tipo: GOc, GOi, NOGOc, NOGOi.</a:t>
            </a:r>
          </a:p>
          <a:p>
            <a:r>
              <a:rPr lang="es-AR" dirty="0" smtClean="0"/>
              <a:t>VTA: -4000ms a +4000ms; PFC: -4000ms a +3000ms. Tono de 0ms a 1000ms</a:t>
            </a:r>
          </a:p>
          <a:p>
            <a:r>
              <a:rPr lang="es-AR" dirty="0" err="1" smtClean="0"/>
              <a:t>Spike</a:t>
            </a:r>
            <a:r>
              <a:rPr lang="es-AR" dirty="0" smtClean="0"/>
              <a:t> </a:t>
            </a:r>
            <a:r>
              <a:rPr lang="es-AR" dirty="0" err="1" smtClean="0"/>
              <a:t>sorting</a:t>
            </a:r>
            <a:r>
              <a:rPr lang="es-AR" dirty="0" smtClean="0"/>
              <a:t> =&gt; 153 neuronas VTA y 95 PFC (entre 1 y 13 para VTA y entre 1 y 8 para PFC por sesión).</a:t>
            </a:r>
          </a:p>
        </p:txBody>
      </p:sp>
    </p:spTree>
    <p:extLst>
      <p:ext uri="{BB962C8B-B14F-4D97-AF65-F5344CB8AC3E}">
        <p14:creationId xmlns:p14="http://schemas.microsoft.com/office/powerpoint/2010/main" val="20083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Impacto de la longitud de la ventana de análisis</a:t>
            </a:r>
            <a:br>
              <a:rPr lang="es-AR" sz="3600" dirty="0"/>
            </a:br>
            <a:r>
              <a:rPr lang="es-AR" sz="3600" dirty="0"/>
              <a:t>sobre la performance de </a:t>
            </a:r>
            <a:r>
              <a:rPr lang="es-AR" sz="3600" dirty="0" smtClean="0"/>
              <a:t>clasificación (Conclusiones)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Se observa que no existen diferencias significativas entre los 2 métodos.</a:t>
                </a:r>
              </a:p>
              <a:p>
                <a:r>
                  <a:rPr lang="es-AR" dirty="0" smtClean="0"/>
                  <a:t>Sobre el final (&gt;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) la performance de la ventana que incluye toda la historia es perfecta (</a:t>
                </a:r>
                <a14:m>
                  <m:oMath xmlns:m="http://schemas.openxmlformats.org/officeDocument/2006/math"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100% ±0</m:t>
                    </m:r>
                  </m:oMath>
                </a14:m>
                <a:r>
                  <a:rPr lang="es-AR" dirty="0" smtClean="0"/>
                  <a:t>).</a:t>
                </a:r>
              </a:p>
              <a:p>
                <a:r>
                  <a:rPr lang="es-AR" dirty="0" smtClean="0"/>
                  <a:t>Se concluye que se puede utilizar una ventana corta, esperando lo necesario para lograr la performance requerida.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1636483"/>
                <a:ext cx="10018713" cy="3937003"/>
              </a:xfrm>
              <a:blipFill rotWithShape="0">
                <a:blip r:embed="rId3"/>
                <a:stretch>
                  <a:fillRect l="-1521" r="-9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3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smtClean="0"/>
              <a:t>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</a:t>
            </a:r>
            <a:r>
              <a:rPr lang="es-AR" dirty="0" smtClean="0"/>
              <a:t>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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30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comportamiento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Se quiere recrear que hubiera pasado de poder correr estos algoritmos en el momento del registro de los Spikes.</a:t>
                </a:r>
              </a:p>
              <a:p>
                <a:r>
                  <a:rPr lang="es-AR" dirty="0" smtClean="0"/>
                  <a:t>Se quiere responder a la pregunta si se puede o no predecir el comportamiento del animal antes que suceda la reacción física, observando solamente la actividad neuronal.</a:t>
                </a:r>
              </a:p>
              <a:p>
                <a:r>
                  <a:rPr lang="es-AR" dirty="0"/>
                  <a:t>Agrupamiento de los spikes GOc y NOGOi en una nueva clase L (saca lengua</a:t>
                </a:r>
                <a:r>
                  <a:rPr lang="es-AR" dirty="0" smtClean="0"/>
                  <a:t>).</a:t>
                </a:r>
              </a:p>
              <a:p>
                <a:r>
                  <a:rPr lang="es-AR" dirty="0"/>
                  <a:t>Agrupamiento de los spikes </a:t>
                </a:r>
                <a:r>
                  <a:rPr lang="es-AR" dirty="0" smtClean="0"/>
                  <a:t>GOi </a:t>
                </a:r>
                <a:r>
                  <a:rPr lang="es-AR" dirty="0"/>
                  <a:t>y </a:t>
                </a:r>
                <a:r>
                  <a:rPr lang="es-AR" dirty="0" smtClean="0"/>
                  <a:t>NOGOc </a:t>
                </a:r>
                <a:r>
                  <a:rPr lang="es-AR" dirty="0"/>
                  <a:t>en una nueva clase </a:t>
                </a:r>
                <a:r>
                  <a:rPr lang="es-AR" dirty="0" smtClean="0"/>
                  <a:t>NO-L (no saca </a:t>
                </a:r>
                <a:r>
                  <a:rPr lang="es-AR" dirty="0"/>
                  <a:t>lengua</a:t>
                </a:r>
                <a:r>
                  <a:rPr lang="es-AR" dirty="0" smtClean="0"/>
                  <a:t>).</a:t>
                </a:r>
              </a:p>
              <a:p>
                <a:r>
                  <a:rPr lang="es-AR" dirty="0" smtClean="0"/>
                  <a:t>Análisis sobre VTA (área asociada a la predicción del comportamiento)</a:t>
                </a:r>
              </a:p>
              <a:p>
                <a:r>
                  <a:rPr lang="es-AR" dirty="0" smtClean="0"/>
                  <a:t>Se utiliza solamente la ventana que va de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4000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a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 smtClean="0"/>
                  <a:t> para asegurar que las ratas aun no hayan respondido.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  <a:blipFill rotWithShape="0">
                <a:blip r:embed="rId3"/>
                <a:stretch>
                  <a:fillRect l="-1521" t="-2058" r="-1217" b="-2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3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comportamiento</a:t>
            </a:r>
            <a:endParaRPr lang="es-AR" sz="3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977" y="1146628"/>
            <a:ext cx="7953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comportamiento</a:t>
            </a:r>
            <a:endParaRPr lang="es-AR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11" y="1018495"/>
            <a:ext cx="79057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/>
              <a:t>Predicción del </a:t>
            </a:r>
            <a:r>
              <a:rPr lang="es-AR" sz="3600" dirty="0" smtClean="0"/>
              <a:t>comportamiento (conclusiones)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La performance para los 3 mejores métodos es aproximadamente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,7±0,1</m:t>
                    </m:r>
                  </m:oMath>
                </a14:m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La significancia para estos 3 métodos es aceptable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,05</m:t>
                    </m:r>
                  </m:oMath>
                </a14:m>
                <a:r>
                  <a:rPr lang="es-AR" dirty="0" smtClean="0"/>
                  <a:t>) demostrando que la performance se aleja del azar.</a:t>
                </a:r>
              </a:p>
              <a:p>
                <a:r>
                  <a:rPr lang="es-AR" dirty="0" smtClean="0"/>
                  <a:t>Tener en cuenta que se está “adivinando” que va a hacer el animal con un 70% de probabilidad de acierto.</a:t>
                </a:r>
              </a:p>
              <a:p>
                <a:r>
                  <a:rPr lang="es-AR" dirty="0" smtClean="0"/>
                  <a:t>Para los primeros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s-AR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lang="es-AR" dirty="0" smtClean="0"/>
                  <a:t> da igual utilizar BN, RF y SMV,</a:t>
                </a:r>
              </a:p>
              <a:p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972457"/>
                <a:ext cx="10018713" cy="5036457"/>
              </a:xfrm>
              <a:blipFill rotWithShape="0">
                <a:blip r:embed="rId3"/>
                <a:stretch>
                  <a:fillRect l="-1521" r="-5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1352"/>
            <a:ext cx="10018713" cy="1752599"/>
          </a:xfrm>
        </p:spPr>
        <p:txBody>
          <a:bodyPr/>
          <a:lstStyle/>
          <a:p>
            <a:r>
              <a:rPr lang="es-AR" dirty="0" smtClean="0"/>
              <a:t>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09" y="2110694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es-AR" dirty="0"/>
              <a:t>E</a:t>
            </a:r>
            <a:r>
              <a:rPr lang="es-AR" dirty="0" smtClean="0"/>
              <a:t>studiar </a:t>
            </a:r>
            <a:r>
              <a:rPr lang="es-AR" dirty="0"/>
              <a:t>cuánta información </a:t>
            </a:r>
            <a:r>
              <a:rPr lang="es-AR" dirty="0" smtClean="0"/>
              <a:t>se puede obtener de los </a:t>
            </a:r>
            <a:r>
              <a:rPr lang="es-AR" dirty="0" smtClean="0"/>
              <a:t>spikes.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Comparar </a:t>
            </a:r>
            <a:r>
              <a:rPr lang="es-AR" dirty="0" smtClean="0"/>
              <a:t>el </a:t>
            </a:r>
            <a:r>
              <a:rPr lang="es-AR" dirty="0"/>
              <a:t>rendimiento </a:t>
            </a:r>
            <a:r>
              <a:rPr lang="es-AR" dirty="0" smtClean="0"/>
              <a:t>de los métodos de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la cantidad de neuronas necesarias para una buena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Determinar que ventana de tiempo permite/mejora la clasificación.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es-AR" dirty="0" smtClean="0"/>
              <a:t>Intentar predecir el comportamiento del animal antes de la ejecución de la respuesta motora.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53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Resumiendo</a:t>
            </a:r>
            <a:endParaRPr lang="es-AR" sz="36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08" y="972457"/>
            <a:ext cx="10018713" cy="5036457"/>
          </a:xfrm>
        </p:spPr>
        <p:txBody>
          <a:bodyPr>
            <a:normAutofit/>
          </a:bodyPr>
          <a:lstStyle/>
          <a:p>
            <a:r>
              <a:rPr lang="es-AR" dirty="0" smtClean="0"/>
              <a:t>Uso de clasificadores de aprendizaje automático para probar que hay información en las áreas VTA y PFC acerca del estímulo presentado.</a:t>
            </a:r>
          </a:p>
          <a:p>
            <a:r>
              <a:rPr lang="es-AR" dirty="0" smtClean="0"/>
              <a:t>Uso de LDA, BN, SVM y RF.</a:t>
            </a:r>
          </a:p>
          <a:p>
            <a:r>
              <a:rPr lang="es-AR" dirty="0" smtClean="0"/>
              <a:t>Análisis de neuronas en forma individuales y a nivel de población.</a:t>
            </a:r>
          </a:p>
          <a:p>
            <a:r>
              <a:rPr lang="es-AR" dirty="0" err="1" smtClean="0"/>
              <a:t>Bootstrapping</a:t>
            </a:r>
            <a:r>
              <a:rPr lang="es-AR" dirty="0" smtClean="0"/>
              <a:t> para estimar la media y el error estándar.</a:t>
            </a:r>
          </a:p>
          <a:p>
            <a:r>
              <a:rPr lang="es-AR" dirty="0" smtClean="0"/>
              <a:t>Se varió la cantidad de neuronas </a:t>
            </a:r>
          </a:p>
          <a:p>
            <a:r>
              <a:rPr lang="es-AR" dirty="0" smtClean="0"/>
              <a:t>Se eliminaron las neuronas individuales con performance mayor a 70%</a:t>
            </a:r>
          </a:p>
          <a:p>
            <a:r>
              <a:rPr lang="es-AR" dirty="0" smtClean="0"/>
              <a:t>Se varió el tamaño de ventana.</a:t>
            </a:r>
          </a:p>
          <a:p>
            <a:r>
              <a:rPr lang="es-AR" dirty="0" smtClean="0"/>
              <a:t>Se predijo el comportamiento aun antes que sucediera la reacción del animal.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760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Conclusiones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Se demostró que hay información sobre el estímulo recibido en las áreas VTA y PFC del cerebro de las ratas estudiadas.</a:t>
                </a:r>
              </a:p>
              <a:p>
                <a:r>
                  <a:rPr lang="es-AR" dirty="0" smtClean="0"/>
                  <a:t>La información se encuentra en el conjunto de neuronas. Aun en conjuntos donde las neuronas individuales tenían una performance de clasificación menor a 70%, el conjunto conseguía clasificar con una performance superior al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AR">
                        <a:latin typeface="Cambria Math" panose="02040503050406030204" pitchFamily="18" charset="0"/>
                      </a:rPr>
                      <m:t>0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El estímulo es decodificado aun 3 segundos después de su desaparición (este descubrimiento es algo que a priori es impensado).</a:t>
                </a:r>
              </a:p>
              <a:p>
                <a:r>
                  <a:rPr lang="es-AR" dirty="0" smtClean="0"/>
                  <a:t>Con solo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16 </m:t>
                    </m:r>
                  </m:oMath>
                </a14:m>
                <a:r>
                  <a:rPr lang="es-AR" dirty="0" smtClean="0"/>
                  <a:t>neuronas del área VTA alcanza para decodificar con RF con una performance del 90%. El efecto poblacional potencia la decodificación aún en un tamaño poblacional pequeño.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  <a:blipFill rotWithShape="0">
                <a:blip r:embed="rId3"/>
                <a:stretch>
                  <a:fillRect l="-1521" r="-9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2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Conclusiones</a:t>
            </a:r>
            <a:endParaRPr lang="es-AR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</p:spPr>
            <p:txBody>
              <a:bodyPr>
                <a:normAutofit/>
              </a:bodyPr>
              <a:lstStyle/>
              <a:p>
                <a:r>
                  <a:rPr lang="es-AR" dirty="0" smtClean="0"/>
                  <a:t>Hay un limite superior de número de neuronas, a partir del cual ya no se obtiene mas información (ronda la centena).</a:t>
                </a:r>
              </a:p>
              <a:p>
                <a:r>
                  <a:rPr lang="es-AR" dirty="0" smtClean="0"/>
                  <a:t>Procesando </a:t>
                </a:r>
                <a:r>
                  <a:rPr lang="es-AR" dirty="0"/>
                  <a:t>con ventanas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s-AR" dirty="0"/>
                  <a:t> y dejando pasar unas centenas de milisegundos posteriores al estímulo, se puede obtener una performance aceptable gastando la menor cantidad de recursos</a:t>
                </a:r>
                <a:r>
                  <a:rPr lang="es-AR" dirty="0" smtClean="0"/>
                  <a:t>.</a:t>
                </a:r>
              </a:p>
              <a:p>
                <a:r>
                  <a:rPr lang="es-AR" dirty="0" smtClean="0"/>
                  <a:t>Se determinó que </a:t>
                </a:r>
                <a:r>
                  <a:rPr lang="es-AR" dirty="0" err="1" smtClean="0"/>
                  <a:t>Random</a:t>
                </a:r>
                <a:r>
                  <a:rPr lang="es-AR" dirty="0" smtClean="0"/>
                  <a:t> </a:t>
                </a:r>
                <a:r>
                  <a:rPr lang="es-AR" dirty="0" err="1"/>
                  <a:t>F</a:t>
                </a:r>
                <a:r>
                  <a:rPr lang="es-AR" dirty="0" err="1" smtClean="0"/>
                  <a:t>orest</a:t>
                </a:r>
                <a:r>
                  <a:rPr lang="es-AR" dirty="0" smtClean="0"/>
                  <a:t> es la herramienta que mejor decodifica la información contenida en un tren de potenciales de acción para las áreas estudiadas en la mayoría de los casos.</a:t>
                </a:r>
                <a:endParaRPr lang="es-AR" dirty="0"/>
              </a:p>
            </p:txBody>
          </p:sp>
        </mc:Choice>
        <mc:Fallback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885371"/>
                <a:ext cx="10018713" cy="5312229"/>
              </a:xfrm>
              <a:blipFill rotWithShape="0">
                <a:blip r:embed="rId3"/>
                <a:stretch>
                  <a:fillRect l="-1521" r="-3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4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8" y="0"/>
            <a:ext cx="10018713" cy="1303420"/>
          </a:xfrm>
        </p:spPr>
        <p:txBody>
          <a:bodyPr/>
          <a:lstStyle/>
          <a:p>
            <a:r>
              <a:rPr lang="es-AR" dirty="0" smtClean="0"/>
              <a:t>Set de 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5483" y="1169130"/>
            <a:ext cx="7428783" cy="5117431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3 estructuras, subdivididas en 30 sesiones.</a:t>
            </a:r>
          </a:p>
          <a:p>
            <a:r>
              <a:rPr lang="es-AR" dirty="0" err="1" smtClean="0"/>
              <a:t>dataBEH</a:t>
            </a:r>
            <a:r>
              <a:rPr lang="es-AR" dirty="0" smtClean="0"/>
              <a:t>: 4 vectores para cada sesión. Cada vector asociado a una respuesta. Contienen que trials corresponden a cada respuesta.</a:t>
            </a:r>
          </a:p>
          <a:p>
            <a:r>
              <a:rPr lang="es-AR" dirty="0" err="1" smtClean="0"/>
              <a:t>dataVTA</a:t>
            </a:r>
            <a:r>
              <a:rPr lang="es-AR" dirty="0" smtClean="0"/>
              <a:t> </a:t>
            </a:r>
            <a:r>
              <a:rPr lang="es-AR" dirty="0" smtClean="0"/>
              <a:t>y </a:t>
            </a:r>
            <a:r>
              <a:rPr lang="es-AR" dirty="0" err="1" smtClean="0"/>
              <a:t>dataPFC</a:t>
            </a:r>
            <a:r>
              <a:rPr lang="es-AR" dirty="0" smtClean="0"/>
              <a:t>: una o mas matrices (una por neurona registrada) para cada sesión. Trials como filas, tiempo como columnas. 0 o 1 indicando si en ese momento para ese trial hubo un </a:t>
            </a:r>
            <a:r>
              <a:rPr lang="es-AR" dirty="0" err="1" smtClean="0"/>
              <a:t>spike</a:t>
            </a:r>
            <a:r>
              <a:rPr lang="es-AR" dirty="0" smtClean="0"/>
              <a:t>.</a:t>
            </a:r>
          </a:p>
          <a:p>
            <a:r>
              <a:rPr lang="es-AR" dirty="0" smtClean="0"/>
              <a:t> Distribución </a:t>
            </a:r>
            <a:r>
              <a:rPr lang="es-AR" dirty="0" smtClean="0"/>
              <a:t>de los datos muy despareja (ratas previamente entrenadas):</a:t>
            </a:r>
          </a:p>
          <a:p>
            <a:pPr lvl="1"/>
            <a:r>
              <a:rPr lang="es-AR" dirty="0"/>
              <a:t>GOc: 3169</a:t>
            </a:r>
            <a:endParaRPr lang="es-AR" dirty="0" smtClean="0"/>
          </a:p>
          <a:p>
            <a:pPr lvl="1"/>
            <a:r>
              <a:rPr lang="es-AR" dirty="0"/>
              <a:t>GOi: 367</a:t>
            </a:r>
          </a:p>
          <a:p>
            <a:pPr lvl="1"/>
            <a:r>
              <a:rPr lang="es-AR" dirty="0"/>
              <a:t>NOGOc: 2701</a:t>
            </a:r>
          </a:p>
          <a:p>
            <a:pPr lvl="1"/>
            <a:r>
              <a:rPr lang="es-AR" dirty="0"/>
              <a:t>NOGOi: 686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79167"/>
              </p:ext>
            </p:extLst>
          </p:nvPr>
        </p:nvGraphicFramePr>
        <p:xfrm>
          <a:off x="8881771" y="1171079"/>
          <a:ext cx="6834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/>
                        <a:t>GOc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1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4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…</a:t>
                      </a:r>
                      <a:endParaRPr lang="es-A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712</a:t>
                      </a:r>
                      <a:endParaRPr lang="es-A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99007"/>
              </p:ext>
            </p:extLst>
          </p:nvPr>
        </p:nvGraphicFramePr>
        <p:xfrm>
          <a:off x="9620680" y="1171074"/>
          <a:ext cx="6834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/>
                        <a:t>GOi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700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95560"/>
              </p:ext>
            </p:extLst>
          </p:nvPr>
        </p:nvGraphicFramePr>
        <p:xfrm>
          <a:off x="10359589" y="1171074"/>
          <a:ext cx="646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5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/>
                        <a:t>NOGOc</a:t>
                      </a:r>
                      <a:endParaRPr lang="es-A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710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47241"/>
              </p:ext>
            </p:extLst>
          </p:nvPr>
        </p:nvGraphicFramePr>
        <p:xfrm>
          <a:off x="11098498" y="1171074"/>
          <a:ext cx="6834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/>
                        <a:t>NOGOi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10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701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9721326" y="799798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dataBEH</a:t>
            </a:r>
            <a:endParaRPr lang="es-AR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35238"/>
              </p:ext>
            </p:extLst>
          </p:nvPr>
        </p:nvGraphicFramePr>
        <p:xfrm>
          <a:off x="8881921" y="4065588"/>
          <a:ext cx="2900363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Hoja de cálculo" r:id="rId3" imgW="3371799" imgH="2114640" progId="Excel.Sheet.12">
                  <p:embed/>
                </p:oleObj>
              </mc:Choice>
              <mc:Fallback>
                <p:oleObj name="Hoja de cálculo" r:id="rId3" imgW="3371799" imgH="21146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81921" y="4065588"/>
                        <a:ext cx="2900363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10"/>
          <p:cNvSpPr/>
          <p:nvPr/>
        </p:nvSpPr>
        <p:spPr>
          <a:xfrm>
            <a:off x="9313810" y="3610324"/>
            <a:ext cx="2036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/>
              <a:t>dataVTA</a:t>
            </a:r>
            <a:r>
              <a:rPr lang="es-AR" dirty="0"/>
              <a:t> y </a:t>
            </a:r>
            <a:r>
              <a:rPr lang="es-AR" dirty="0" err="1"/>
              <a:t>dataPFC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2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-1"/>
            <a:ext cx="10018713" cy="1146629"/>
          </a:xfrm>
        </p:spPr>
        <p:txBody>
          <a:bodyPr>
            <a:noAutofit/>
          </a:bodyPr>
          <a:lstStyle/>
          <a:p>
            <a:r>
              <a:rPr lang="es-AR" sz="3600" dirty="0" smtClean="0"/>
              <a:t>¿Preguntas?</a:t>
            </a:r>
            <a:endParaRPr lang="es-AR" sz="36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714179" y="2641601"/>
            <a:ext cx="5558971" cy="1799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6000" dirty="0"/>
              <a:t>¡</a:t>
            </a:r>
            <a:r>
              <a:rPr lang="es-AR" sz="6000" dirty="0" smtClean="0"/>
              <a:t>Muchas gracias!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643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8482" y="18146"/>
            <a:ext cx="10018713" cy="1070426"/>
          </a:xfrm>
        </p:spPr>
        <p:txBody>
          <a:bodyPr/>
          <a:lstStyle/>
          <a:p>
            <a:r>
              <a:rPr lang="es-AR" dirty="0" smtClean="0"/>
              <a:t>¿Que hacer?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8481" y="1088572"/>
            <a:ext cx="10018713" cy="4891314"/>
          </a:xfrm>
        </p:spPr>
        <p:txBody>
          <a:bodyPr>
            <a:normAutofit/>
          </a:bodyPr>
          <a:lstStyle/>
          <a:p>
            <a:r>
              <a:rPr lang="es-AR" dirty="0" smtClean="0"/>
              <a:t>Muchos datos, muchas opciones.</a:t>
            </a:r>
          </a:p>
          <a:p>
            <a:r>
              <a:rPr lang="es-AR" dirty="0" smtClean="0"/>
              <a:t>¿Cómo saber si hay información? ¿Qué determina que haya información?</a:t>
            </a:r>
          </a:p>
          <a:p>
            <a:r>
              <a:rPr lang="es-AR" dirty="0" smtClean="0"/>
              <a:t>¿Análisis a simple vista? </a:t>
            </a:r>
            <a:r>
              <a:rPr lang="es-AR" dirty="0"/>
              <a:t>¿</a:t>
            </a:r>
            <a:r>
              <a:rPr lang="es-AR" dirty="0" smtClean="0"/>
              <a:t>Correlaciones? ¿Minería?</a:t>
            </a:r>
          </a:p>
          <a:p>
            <a:r>
              <a:rPr lang="es-AR" dirty="0" smtClean="0"/>
              <a:t>¿Completitud? ¿Integridad?</a:t>
            </a:r>
          </a:p>
          <a:p>
            <a:r>
              <a:rPr lang="es-AR" dirty="0"/>
              <a:t>¡</a:t>
            </a:r>
            <a:r>
              <a:rPr lang="es-AR" dirty="0" smtClean="0"/>
              <a:t>Entender el dominio!</a:t>
            </a:r>
          </a:p>
          <a:p>
            <a:r>
              <a:rPr lang="es-AR" dirty="0" err="1" smtClean="0"/>
              <a:t>Features</a:t>
            </a:r>
            <a:r>
              <a:rPr lang="es-AR" dirty="0" smtClean="0"/>
              <a:t>: ¿Cuáles? ¿De donde se obtienen? </a:t>
            </a:r>
          </a:p>
          <a:p>
            <a:r>
              <a:rPr lang="es-AR" dirty="0" smtClean="0"/>
              <a:t>Que se tiene: (a) Potenciales de acción de 2 áreas; (b) Respuestas de las ratas.</a:t>
            </a:r>
          </a:p>
          <a:p>
            <a:r>
              <a:rPr lang="es-AR" dirty="0" smtClean="0"/>
              <a:t> Si se demuestra que de (a) se puede obtener (b), se demuestra que en (a) hay información sobre (b). ¡Esto es lo que se quiere probar!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15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8482" y="18146"/>
            <a:ext cx="10018713" cy="1070426"/>
          </a:xfrm>
        </p:spPr>
        <p:txBody>
          <a:bodyPr/>
          <a:lstStyle/>
          <a:p>
            <a:r>
              <a:rPr lang="es-AR" dirty="0" smtClean="0"/>
              <a:t>¿Que hacer?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6085" y="794327"/>
            <a:ext cx="10018713" cy="5902037"/>
          </a:xfrm>
        </p:spPr>
        <p:txBody>
          <a:bodyPr>
            <a:normAutofit/>
          </a:bodyPr>
          <a:lstStyle/>
          <a:p>
            <a:r>
              <a:rPr lang="es-AR" dirty="0" smtClean="0"/>
              <a:t>Posible solución: Lograr entrenar algo o alguien que, dado los potenciales de acción para un ensayo cualquiera, indique si la rata sacó o no la lengua. Difícil o imposible para el humano.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Probar con Machine </a:t>
            </a:r>
            <a:r>
              <a:rPr lang="es-AR" dirty="0" err="1" smtClean="0"/>
              <a:t>Learning</a:t>
            </a:r>
            <a:r>
              <a:rPr lang="es-AR" dirty="0" smtClean="0"/>
              <a:t>.</a:t>
            </a:r>
          </a:p>
          <a:p>
            <a:r>
              <a:rPr lang="es-AR" dirty="0" smtClean="0"/>
              <a:t>Esquema de aprendizaje automático:</a:t>
            </a:r>
          </a:p>
          <a:p>
            <a:pPr marL="0" indent="0">
              <a:buNone/>
            </a:pPr>
            <a:endParaRPr lang="es-AR" dirty="0" smtClean="0"/>
          </a:p>
          <a:p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La entrada (los potenciales de acción) y la salida (la respuesta del animal) ya se tienen.</a:t>
            </a:r>
          </a:p>
          <a:p>
            <a:r>
              <a:rPr lang="es-AR" dirty="0" smtClean="0"/>
              <a:t>2 cosas por definir: Los </a:t>
            </a:r>
            <a:r>
              <a:rPr lang="es-AR" dirty="0" err="1" smtClean="0"/>
              <a:t>Features</a:t>
            </a:r>
            <a:r>
              <a:rPr lang="es-AR" dirty="0" smtClean="0"/>
              <a:t> y el clasificador.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15163"/>
              </p:ext>
            </p:extLst>
          </p:nvPr>
        </p:nvGraphicFramePr>
        <p:xfrm>
          <a:off x="2571081" y="2153697"/>
          <a:ext cx="44100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Hoja de cálculo" r:id="rId4" imgW="4410190" imgH="218970" progId="Excel.Sheet.12">
                  <p:embed/>
                </p:oleObj>
              </mc:Choice>
              <mc:Fallback>
                <p:oleObj name="Hoja de cálculo" r:id="rId4" imgW="4410190" imgH="2189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1081" y="2153697"/>
                        <a:ext cx="441007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lecha derecha 4"/>
          <p:cNvSpPr/>
          <p:nvPr/>
        </p:nvSpPr>
        <p:spPr>
          <a:xfrm>
            <a:off x="7194218" y="2153696"/>
            <a:ext cx="1210781" cy="219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34385"/>
              </p:ext>
            </p:extLst>
          </p:nvPr>
        </p:nvGraphicFramePr>
        <p:xfrm>
          <a:off x="8783691" y="2077814"/>
          <a:ext cx="6188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836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GOc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2304787" y="3809286"/>
            <a:ext cx="8409395" cy="1607022"/>
            <a:chOff x="1138602" y="2808669"/>
            <a:chExt cx="10686852" cy="2713107"/>
          </a:xfrm>
        </p:grpSpPr>
        <p:sp>
          <p:nvSpPr>
            <p:cNvPr id="8" name="Forma libre 7"/>
            <p:cNvSpPr/>
            <p:nvPr/>
          </p:nvSpPr>
          <p:spPr>
            <a:xfrm>
              <a:off x="1245014" y="3475878"/>
              <a:ext cx="1872270" cy="616998"/>
            </a:xfrm>
            <a:custGeom>
              <a:avLst/>
              <a:gdLst>
                <a:gd name="connsiteX0" fmla="*/ 0 w 1872270"/>
                <a:gd name="connsiteY0" fmla="*/ 0 h 616998"/>
                <a:gd name="connsiteX1" fmla="*/ 1872270 w 1872270"/>
                <a:gd name="connsiteY1" fmla="*/ 0 h 616998"/>
                <a:gd name="connsiteX2" fmla="*/ 1872270 w 1872270"/>
                <a:gd name="connsiteY2" fmla="*/ 616998 h 616998"/>
                <a:gd name="connsiteX3" fmla="*/ 0 w 1872270"/>
                <a:gd name="connsiteY3" fmla="*/ 616998 h 616998"/>
                <a:gd name="connsiteX4" fmla="*/ 0 w 1872270"/>
                <a:gd name="connsiteY4" fmla="*/ 0 h 61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270" h="616998">
                  <a:moveTo>
                    <a:pt x="0" y="0"/>
                  </a:moveTo>
                  <a:lnTo>
                    <a:pt x="1872270" y="0"/>
                  </a:lnTo>
                  <a:lnTo>
                    <a:pt x="1872270" y="616998"/>
                  </a:lnTo>
                  <a:lnTo>
                    <a:pt x="0" y="6169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smtClean="0"/>
                <a:t>Entrada</a:t>
              </a:r>
              <a:endParaRPr lang="es-AR" sz="1600" kern="1200" dirty="0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2700348" y="4328347"/>
              <a:ext cx="1872270" cy="1155953"/>
            </a:xfrm>
            <a:custGeom>
              <a:avLst/>
              <a:gdLst>
                <a:gd name="connsiteX0" fmla="*/ 0 w 1872270"/>
                <a:gd name="connsiteY0" fmla="*/ 0 h 1155953"/>
                <a:gd name="connsiteX1" fmla="*/ 1872270 w 1872270"/>
                <a:gd name="connsiteY1" fmla="*/ 0 h 1155953"/>
                <a:gd name="connsiteX2" fmla="*/ 1872270 w 1872270"/>
                <a:gd name="connsiteY2" fmla="*/ 1155953 h 1155953"/>
                <a:gd name="connsiteX3" fmla="*/ 0 w 1872270"/>
                <a:gd name="connsiteY3" fmla="*/ 1155953 h 1155953"/>
                <a:gd name="connsiteX4" fmla="*/ 0 w 1872270"/>
                <a:gd name="connsiteY4" fmla="*/ 0 h 115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270" h="1155953">
                  <a:moveTo>
                    <a:pt x="0" y="0"/>
                  </a:moveTo>
                  <a:lnTo>
                    <a:pt x="1872270" y="0"/>
                  </a:lnTo>
                  <a:lnTo>
                    <a:pt x="1872270" y="1155953"/>
                  </a:lnTo>
                  <a:lnTo>
                    <a:pt x="0" y="1155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 smtClean="0"/>
                <a:t>Feature</a:t>
              </a:r>
              <a:r>
                <a:rPr lang="es-ES_tradnl" sz="1600" kern="1200" dirty="0" smtClean="0"/>
                <a:t> Extractor</a:t>
              </a:r>
              <a:endParaRPr lang="es-AR" sz="1600" kern="1200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1242853" y="3288225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ipse 10"/>
            <p:cNvSpPr/>
            <p:nvPr/>
          </p:nvSpPr>
          <p:spPr>
            <a:xfrm>
              <a:off x="1347105" y="307972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Elipse 11"/>
            <p:cNvSpPr/>
            <p:nvPr/>
          </p:nvSpPr>
          <p:spPr>
            <a:xfrm>
              <a:off x="1597315" y="3107767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Elipse 12"/>
            <p:cNvSpPr/>
            <p:nvPr/>
          </p:nvSpPr>
          <p:spPr>
            <a:xfrm>
              <a:off x="1805811" y="2892070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ipse 13"/>
            <p:cNvSpPr/>
            <p:nvPr/>
          </p:nvSpPr>
          <p:spPr>
            <a:xfrm>
              <a:off x="2076865" y="2808669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Elipse 14"/>
            <p:cNvSpPr/>
            <p:nvPr/>
          </p:nvSpPr>
          <p:spPr>
            <a:xfrm>
              <a:off x="2410469" y="2954621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ipse 15"/>
            <p:cNvSpPr/>
            <p:nvPr/>
          </p:nvSpPr>
          <p:spPr>
            <a:xfrm>
              <a:off x="2618979" y="3058872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Elipse 16"/>
            <p:cNvSpPr/>
            <p:nvPr/>
          </p:nvSpPr>
          <p:spPr>
            <a:xfrm>
              <a:off x="2910876" y="3288225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Elipse 17"/>
            <p:cNvSpPr/>
            <p:nvPr/>
          </p:nvSpPr>
          <p:spPr>
            <a:xfrm>
              <a:off x="3035978" y="3517578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Elipse 18"/>
            <p:cNvSpPr/>
            <p:nvPr/>
          </p:nvSpPr>
          <p:spPr>
            <a:xfrm>
              <a:off x="1951735" y="3079722"/>
              <a:ext cx="382964" cy="38296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Elipse 19"/>
            <p:cNvSpPr/>
            <p:nvPr/>
          </p:nvSpPr>
          <p:spPr>
            <a:xfrm>
              <a:off x="1138602" y="3872033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Elipse 20"/>
            <p:cNvSpPr/>
            <p:nvPr/>
          </p:nvSpPr>
          <p:spPr>
            <a:xfrm>
              <a:off x="1263710" y="4059686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Elipse 21"/>
            <p:cNvSpPr/>
            <p:nvPr/>
          </p:nvSpPr>
          <p:spPr>
            <a:xfrm>
              <a:off x="1576490" y="4226488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Elipse 22"/>
            <p:cNvSpPr/>
            <p:nvPr/>
          </p:nvSpPr>
          <p:spPr>
            <a:xfrm>
              <a:off x="2014314" y="449754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Elipse 23"/>
            <p:cNvSpPr/>
            <p:nvPr/>
          </p:nvSpPr>
          <p:spPr>
            <a:xfrm>
              <a:off x="2097722" y="4226488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Elipse 24"/>
            <p:cNvSpPr/>
            <p:nvPr/>
          </p:nvSpPr>
          <p:spPr>
            <a:xfrm>
              <a:off x="2306218" y="451839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Elipse 25"/>
            <p:cNvSpPr/>
            <p:nvPr/>
          </p:nvSpPr>
          <p:spPr>
            <a:xfrm>
              <a:off x="2493903" y="4184787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Elipse 26"/>
            <p:cNvSpPr/>
            <p:nvPr/>
          </p:nvSpPr>
          <p:spPr>
            <a:xfrm>
              <a:off x="2952584" y="4101386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heurón 27"/>
            <p:cNvSpPr/>
            <p:nvPr/>
          </p:nvSpPr>
          <p:spPr>
            <a:xfrm>
              <a:off x="3186592" y="3121076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heurón 28"/>
            <p:cNvSpPr/>
            <p:nvPr/>
          </p:nvSpPr>
          <p:spPr>
            <a:xfrm>
              <a:off x="3581502" y="3121076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orma libre 29"/>
            <p:cNvSpPr/>
            <p:nvPr/>
          </p:nvSpPr>
          <p:spPr>
            <a:xfrm>
              <a:off x="4347277" y="2992933"/>
              <a:ext cx="1593343" cy="1593342"/>
            </a:xfrm>
            <a:custGeom>
              <a:avLst/>
              <a:gdLst>
                <a:gd name="connsiteX0" fmla="*/ 0 w 1593342"/>
                <a:gd name="connsiteY0" fmla="*/ 796671 h 1593342"/>
                <a:gd name="connsiteX1" fmla="*/ 796671 w 1593342"/>
                <a:gd name="connsiteY1" fmla="*/ 0 h 1593342"/>
                <a:gd name="connsiteX2" fmla="*/ 1593342 w 1593342"/>
                <a:gd name="connsiteY2" fmla="*/ 796671 h 1593342"/>
                <a:gd name="connsiteX3" fmla="*/ 796671 w 1593342"/>
                <a:gd name="connsiteY3" fmla="*/ 1593342 h 1593342"/>
                <a:gd name="connsiteX4" fmla="*/ 0 w 1593342"/>
                <a:gd name="connsiteY4" fmla="*/ 796671 h 159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42" h="1593342">
                  <a:moveTo>
                    <a:pt x="0" y="796671"/>
                  </a:moveTo>
                  <a:cubicBezTo>
                    <a:pt x="0" y="356682"/>
                    <a:pt x="356682" y="0"/>
                    <a:pt x="796671" y="0"/>
                  </a:cubicBezTo>
                  <a:cubicBezTo>
                    <a:pt x="1236660" y="0"/>
                    <a:pt x="1593342" y="356682"/>
                    <a:pt x="1593342" y="796671"/>
                  </a:cubicBezTo>
                  <a:cubicBezTo>
                    <a:pt x="1593342" y="1236660"/>
                    <a:pt x="1236660" y="1593342"/>
                    <a:pt x="796671" y="1593342"/>
                  </a:cubicBezTo>
                  <a:cubicBezTo>
                    <a:pt x="356682" y="1593342"/>
                    <a:pt x="0" y="1236660"/>
                    <a:pt x="0" y="796671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3340" tIns="233340" rIns="233340" bIns="2333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err="1" smtClean="0"/>
                <a:t>Features</a:t>
              </a:r>
              <a:endParaRPr lang="es-AR" sz="1600" kern="1200" dirty="0"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5422973" y="4365823"/>
              <a:ext cx="1874520" cy="1155953"/>
            </a:xfrm>
            <a:custGeom>
              <a:avLst/>
              <a:gdLst>
                <a:gd name="connsiteX0" fmla="*/ 0 w 1874520"/>
                <a:gd name="connsiteY0" fmla="*/ 0 h 1155953"/>
                <a:gd name="connsiteX1" fmla="*/ 1874520 w 1874520"/>
                <a:gd name="connsiteY1" fmla="*/ 0 h 1155953"/>
                <a:gd name="connsiteX2" fmla="*/ 1874520 w 1874520"/>
                <a:gd name="connsiteY2" fmla="*/ 1155953 h 1155953"/>
                <a:gd name="connsiteX3" fmla="*/ 0 w 1874520"/>
                <a:gd name="connsiteY3" fmla="*/ 1155953 h 1155953"/>
                <a:gd name="connsiteX4" fmla="*/ 0 w 1874520"/>
                <a:gd name="connsiteY4" fmla="*/ 0 h 115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20" h="1155953">
                  <a:moveTo>
                    <a:pt x="0" y="0"/>
                  </a:moveTo>
                  <a:lnTo>
                    <a:pt x="1874520" y="0"/>
                  </a:lnTo>
                  <a:lnTo>
                    <a:pt x="1874520" y="1155953"/>
                  </a:lnTo>
                  <a:lnTo>
                    <a:pt x="0" y="11559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kern="1200" dirty="0" smtClean="0"/>
                <a:t>Clasificador</a:t>
              </a:r>
              <a:endParaRPr lang="es-AR" sz="1600" kern="1200" dirty="0"/>
            </a:p>
          </p:txBody>
        </p:sp>
        <p:sp>
          <p:nvSpPr>
            <p:cNvPr id="32" name="Elipse 31"/>
            <p:cNvSpPr/>
            <p:nvPr/>
          </p:nvSpPr>
          <p:spPr>
            <a:xfrm>
              <a:off x="7067775" y="3005816"/>
              <a:ext cx="1593342" cy="159334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Elipse 4"/>
            <p:cNvSpPr/>
            <p:nvPr/>
          </p:nvSpPr>
          <p:spPr>
            <a:xfrm>
              <a:off x="7301115" y="3239156"/>
              <a:ext cx="1126662" cy="1126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smtClean="0"/>
                <a:t>Clase</a:t>
              </a:r>
              <a:endParaRPr lang="es-AR" sz="1600" kern="1200" dirty="0"/>
            </a:p>
          </p:txBody>
        </p:sp>
        <p:sp>
          <p:nvSpPr>
            <p:cNvPr id="34" name="Cheurón 33"/>
            <p:cNvSpPr/>
            <p:nvPr/>
          </p:nvSpPr>
          <p:spPr>
            <a:xfrm>
              <a:off x="5900300" y="3149617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Cheurón 34"/>
            <p:cNvSpPr/>
            <p:nvPr/>
          </p:nvSpPr>
          <p:spPr>
            <a:xfrm>
              <a:off x="6295229" y="3149617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Cheurón 35"/>
            <p:cNvSpPr/>
            <p:nvPr/>
          </p:nvSpPr>
          <p:spPr>
            <a:xfrm>
              <a:off x="9090115" y="3146399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Cheurón 36"/>
            <p:cNvSpPr/>
            <p:nvPr/>
          </p:nvSpPr>
          <p:spPr>
            <a:xfrm>
              <a:off x="8681142" y="3146399"/>
              <a:ext cx="687324" cy="1312176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ángulo 37"/>
            <p:cNvSpPr/>
            <p:nvPr/>
          </p:nvSpPr>
          <p:spPr>
            <a:xfrm>
              <a:off x="8244770" y="4365818"/>
              <a:ext cx="1874520" cy="115595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ctángulo 38"/>
            <p:cNvSpPr/>
            <p:nvPr/>
          </p:nvSpPr>
          <p:spPr>
            <a:xfrm>
              <a:off x="8244770" y="4365818"/>
              <a:ext cx="1874520" cy="1155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1600" dirty="0" smtClean="0"/>
                <a:t>Traductor</a:t>
              </a:r>
              <a:endParaRPr lang="es-AR" sz="1600" kern="1200" dirty="0"/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9883851" y="3540370"/>
              <a:ext cx="1872270" cy="616998"/>
              <a:chOff x="404641" y="667209"/>
              <a:chExt cx="1872270" cy="616998"/>
            </a:xfrm>
          </p:grpSpPr>
          <p:sp>
            <p:nvSpPr>
              <p:cNvPr id="59" name="Rectángulo 58"/>
              <p:cNvSpPr/>
              <p:nvPr/>
            </p:nvSpPr>
            <p:spPr>
              <a:xfrm>
                <a:off x="404641" y="667209"/>
                <a:ext cx="1872270" cy="616998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0" name="Rectángulo 59"/>
              <p:cNvSpPr/>
              <p:nvPr/>
            </p:nvSpPr>
            <p:spPr>
              <a:xfrm>
                <a:off x="404641" y="667209"/>
                <a:ext cx="1872270" cy="61699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0480" tIns="30480" rIns="30480" bIns="3048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_tradnl" sz="1600" dirty="0" smtClean="0"/>
                  <a:t>Salida</a:t>
                </a:r>
                <a:endParaRPr lang="es-AR" sz="1600" kern="1200" dirty="0"/>
              </a:p>
            </p:txBody>
          </p:sp>
        </p:grpSp>
        <p:sp>
          <p:nvSpPr>
            <p:cNvPr id="41" name="Elipse 40"/>
            <p:cNvSpPr/>
            <p:nvPr/>
          </p:nvSpPr>
          <p:spPr>
            <a:xfrm>
              <a:off x="9881690" y="3352717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Elipse 41"/>
            <p:cNvSpPr/>
            <p:nvPr/>
          </p:nvSpPr>
          <p:spPr>
            <a:xfrm>
              <a:off x="9985942" y="3144214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Elipse 42"/>
            <p:cNvSpPr/>
            <p:nvPr/>
          </p:nvSpPr>
          <p:spPr>
            <a:xfrm>
              <a:off x="10236152" y="3172259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Elipse 43"/>
            <p:cNvSpPr/>
            <p:nvPr/>
          </p:nvSpPr>
          <p:spPr>
            <a:xfrm>
              <a:off x="10444648" y="2956562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Elipse 44"/>
            <p:cNvSpPr/>
            <p:nvPr/>
          </p:nvSpPr>
          <p:spPr>
            <a:xfrm>
              <a:off x="10715702" y="2873161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Elipse 45"/>
            <p:cNvSpPr/>
            <p:nvPr/>
          </p:nvSpPr>
          <p:spPr>
            <a:xfrm>
              <a:off x="11049306" y="3019113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Elipse 46"/>
            <p:cNvSpPr/>
            <p:nvPr/>
          </p:nvSpPr>
          <p:spPr>
            <a:xfrm>
              <a:off x="11257816" y="3123364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Elipse 47"/>
            <p:cNvSpPr/>
            <p:nvPr/>
          </p:nvSpPr>
          <p:spPr>
            <a:xfrm>
              <a:off x="11549713" y="3352717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Elipse 48"/>
            <p:cNvSpPr/>
            <p:nvPr/>
          </p:nvSpPr>
          <p:spPr>
            <a:xfrm>
              <a:off x="11674815" y="3582070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Elipse 49"/>
            <p:cNvSpPr/>
            <p:nvPr/>
          </p:nvSpPr>
          <p:spPr>
            <a:xfrm>
              <a:off x="10590572" y="3144214"/>
              <a:ext cx="382964" cy="382964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Elipse 50"/>
            <p:cNvSpPr/>
            <p:nvPr/>
          </p:nvSpPr>
          <p:spPr>
            <a:xfrm>
              <a:off x="9777439" y="3936525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Elipse 51"/>
            <p:cNvSpPr/>
            <p:nvPr/>
          </p:nvSpPr>
          <p:spPr>
            <a:xfrm>
              <a:off x="9902547" y="4124178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Elipse 52"/>
            <p:cNvSpPr/>
            <p:nvPr/>
          </p:nvSpPr>
          <p:spPr>
            <a:xfrm>
              <a:off x="10215327" y="4290980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Elipse 53"/>
            <p:cNvSpPr/>
            <p:nvPr/>
          </p:nvSpPr>
          <p:spPr>
            <a:xfrm>
              <a:off x="10653151" y="4562034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Elipse 54"/>
            <p:cNvSpPr/>
            <p:nvPr/>
          </p:nvSpPr>
          <p:spPr>
            <a:xfrm>
              <a:off x="10736559" y="4290980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Elipse 55"/>
            <p:cNvSpPr/>
            <p:nvPr/>
          </p:nvSpPr>
          <p:spPr>
            <a:xfrm>
              <a:off x="10945055" y="4582884"/>
              <a:ext cx="148930" cy="14893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Elipse 56"/>
            <p:cNvSpPr/>
            <p:nvPr/>
          </p:nvSpPr>
          <p:spPr>
            <a:xfrm>
              <a:off x="11132740" y="4249279"/>
              <a:ext cx="340412" cy="34041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Elipse 57"/>
            <p:cNvSpPr/>
            <p:nvPr/>
          </p:nvSpPr>
          <p:spPr>
            <a:xfrm>
              <a:off x="11591421" y="4165878"/>
              <a:ext cx="234033" cy="23403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054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12227</TotalTime>
  <Words>3363</Words>
  <Application>Microsoft Office PowerPoint</Application>
  <PresentationFormat>Panorámica</PresentationFormat>
  <Paragraphs>397</Paragraphs>
  <Slides>70</Slides>
  <Notes>34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Corbel</vt:lpstr>
      <vt:lpstr>Wingdings</vt:lpstr>
      <vt:lpstr>Wingdings 2</vt:lpstr>
      <vt:lpstr>HDOfficeLightV0</vt:lpstr>
      <vt:lpstr>Parallax</vt:lpstr>
      <vt:lpstr>Hoja de cálculo de Microsoft Excel</vt:lpstr>
      <vt:lpstr>Métodos de Aprendizaje Automático para decodificar información contenida en potenciales de acción neuronales</vt:lpstr>
      <vt:lpstr>Motivación</vt:lpstr>
      <vt:lpstr>Introducción</vt:lpstr>
      <vt:lpstr>Introducción</vt:lpstr>
      <vt:lpstr>Objetivo primario</vt:lpstr>
      <vt:lpstr>Obtención de los datos</vt:lpstr>
      <vt:lpstr>Set de datos</vt:lpstr>
      <vt:lpstr>¿Que hacer?</vt:lpstr>
      <vt:lpstr>¿Que hacer?</vt:lpstr>
      <vt:lpstr>Métodos del Clasificación</vt:lpstr>
      <vt:lpstr>Discriminante Lineal</vt:lpstr>
      <vt:lpstr>Ejemplo</vt:lpstr>
      <vt:lpstr>Bayes Naive</vt:lpstr>
      <vt:lpstr>Ejemplo</vt:lpstr>
      <vt:lpstr>Support Vector Machine</vt:lpstr>
      <vt:lpstr>Ejemplo</vt:lpstr>
      <vt:lpstr>Random Forest</vt:lpstr>
      <vt:lpstr>Ejemplo</vt:lpstr>
      <vt:lpstr>Uso de los clasificadores</vt:lpstr>
      <vt:lpstr>Análisis</vt:lpstr>
      <vt:lpstr>Análisis de neurona única</vt:lpstr>
      <vt:lpstr>Análisis de neurona única</vt:lpstr>
      <vt:lpstr>Análisis de neurona única</vt:lpstr>
      <vt:lpstr>Análisis de neurona única</vt:lpstr>
      <vt:lpstr>Análisis de neurona única</vt:lpstr>
      <vt:lpstr>Análisis</vt:lpstr>
      <vt:lpstr>Análisis poblacional</vt:lpstr>
      <vt:lpstr>Análisis poblacional</vt:lpstr>
      <vt:lpstr>Análisis poblacional</vt:lpstr>
      <vt:lpstr>Análisis poblacional</vt:lpstr>
      <vt:lpstr>Análisis por ventanas</vt:lpstr>
      <vt:lpstr>Análisis por ventanas</vt:lpstr>
      <vt:lpstr>Análisis por ventanas</vt:lpstr>
      <vt:lpstr>Objetivos (panorama mas claro)</vt:lpstr>
      <vt:lpstr>Variabilidad</vt:lpstr>
      <vt:lpstr>Variabilidad (VTA)</vt:lpstr>
      <vt:lpstr>Variabilidad (VTA)</vt:lpstr>
      <vt:lpstr>Variabilidad (VTA)</vt:lpstr>
      <vt:lpstr>Variabilidad (PFC)</vt:lpstr>
      <vt:lpstr>Variabilidad (PFC)</vt:lpstr>
      <vt:lpstr>Variabilidad (PFC)</vt:lpstr>
      <vt:lpstr>Variabilidad (PFC)</vt:lpstr>
      <vt:lpstr>Variabilidad (conclusiones)</vt:lpstr>
      <vt:lpstr>Objetivos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</vt:lpstr>
      <vt:lpstr>Dependencia con el tamaño de la población (conclusiones)</vt:lpstr>
      <vt:lpstr>Objetivos</vt:lpstr>
      <vt:lpstr>Impacto de la longitud de la ventana de análisis sobre la performance de clasificación</vt:lpstr>
      <vt:lpstr>Impacto de la longitud de la ventana de análisis sobre la performance de clasificación</vt:lpstr>
      <vt:lpstr>Impacto de la longitud de la ventana de análisis sobre la performance de clasificación</vt:lpstr>
      <vt:lpstr>Impacto de la longitud de la ventana de análisis sobre la performance de clasificación (Conclusiones)</vt:lpstr>
      <vt:lpstr>Objetivos</vt:lpstr>
      <vt:lpstr>Predicción del comportamiento</vt:lpstr>
      <vt:lpstr>Predicción del comportamiento</vt:lpstr>
      <vt:lpstr>Predicción del comportamiento</vt:lpstr>
      <vt:lpstr>Predicción del comportamiento (conclusiones)</vt:lpstr>
      <vt:lpstr>Objetivos</vt:lpstr>
      <vt:lpstr>Resumiendo</vt:lpstr>
      <vt:lpstr>Conclusiones</vt:lpstr>
      <vt:lpstr>Conclusiones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NeoZero</dc:creator>
  <cp:lastModifiedBy>NeoZero</cp:lastModifiedBy>
  <cp:revision>173</cp:revision>
  <dcterms:created xsi:type="dcterms:W3CDTF">2015-10-19T23:02:35Z</dcterms:created>
  <dcterms:modified xsi:type="dcterms:W3CDTF">2015-10-31T21:21:58Z</dcterms:modified>
</cp:coreProperties>
</file>