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60" r:id="rId4"/>
    <p:sldId id="321" r:id="rId5"/>
    <p:sldId id="286" r:id="rId6"/>
    <p:sldId id="287" r:id="rId7"/>
    <p:sldId id="307" r:id="rId8"/>
    <p:sldId id="288" r:id="rId9"/>
    <p:sldId id="316" r:id="rId10"/>
    <p:sldId id="276" r:id="rId11"/>
    <p:sldId id="277" r:id="rId12"/>
    <p:sldId id="318" r:id="rId13"/>
    <p:sldId id="317" r:id="rId14"/>
    <p:sldId id="290" r:id="rId15"/>
    <p:sldId id="291" r:id="rId16"/>
    <p:sldId id="292" r:id="rId17"/>
    <p:sldId id="293" r:id="rId18"/>
    <p:sldId id="309" r:id="rId19"/>
    <p:sldId id="310" r:id="rId20"/>
    <p:sldId id="311" r:id="rId21"/>
    <p:sldId id="296" r:id="rId22"/>
    <p:sldId id="319" r:id="rId23"/>
    <p:sldId id="299" r:id="rId24"/>
    <p:sldId id="300" r:id="rId25"/>
    <p:sldId id="312" r:id="rId26"/>
    <p:sldId id="313" r:id="rId27"/>
    <p:sldId id="320" r:id="rId28"/>
    <p:sldId id="280" r:id="rId29"/>
    <p:sldId id="28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B91AA-03CF-40EF-A301-DC3E1487341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59C0-2317-429F-9FAA-448E5D89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18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F795-8008-4018-BBC8-446733CA78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22A4-CB8A-4F87-A8EC-7D5677091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4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3765-95D4-475D-A7C8-B59A66C8B4B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467E-70C5-4B7B-8E0E-17E9F963527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76D-1BD3-4559-8FC0-78F9802D97C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52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846-C3C9-4855-9A93-3DF9E3C0CD7D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08A-4EEE-4D42-9396-F7D3AE3D935B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61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4F5-911C-4AD9-8F66-A4819705CF4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BAA7-B1BC-4940-BFE9-88F9CAFD0641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71B-D637-4D0B-9639-A13262834D81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0886-12C8-47C6-86A2-8CD44E576B67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FD6-129C-4231-84F7-060C1641EA6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289-740C-4A82-857A-ED705BD63A3F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8D68-3D39-4291-83A0-415066E609C8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B6F-D673-41F4-9B98-CB99B683C702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35D3-FA69-4CF7-BCDC-656BC51A0C92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C2DA-CA24-4853-8515-52D06C677569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5800-E8A8-40E1-8526-7E6D4A5BBBAB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80C-A204-4A02-AD52-C6EE58015264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7" y="1770393"/>
            <a:ext cx="5474044" cy="147943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Ticket Booking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027" y="2156592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346" y="5078627"/>
            <a:ext cx="347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Anish Shrestha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Saugat Nepal</a:t>
            </a:r>
          </a:p>
        </p:txBody>
      </p:sp>
    </p:spTree>
    <p:extLst>
      <p:ext uri="{BB962C8B-B14F-4D97-AF65-F5344CB8AC3E}">
        <p14:creationId xmlns:p14="http://schemas.microsoft.com/office/powerpoint/2010/main" val="29015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8865" y="469557"/>
            <a:ext cx="497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Process Modeling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770" y="5702808"/>
            <a:ext cx="278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Context level DFD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1458097"/>
            <a:ext cx="9274687" cy="38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30592" y="6399817"/>
            <a:ext cx="2078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Level 0 DFD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4" y="289942"/>
            <a:ext cx="7404118" cy="61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8" y="888699"/>
            <a:ext cx="6648192" cy="5335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8557" y="155144"/>
            <a:ext cx="2247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Physical DFD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07147" y="6391282"/>
            <a:ext cx="19736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: Physical DFD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28" y="1175437"/>
            <a:ext cx="6452364" cy="4457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2584" y="5760048"/>
            <a:ext cx="4549423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Fig:  Architecture Design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4303" y="419484"/>
            <a:ext cx="281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Architecture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856" y="347117"/>
            <a:ext cx="86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Database Schema Design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8223" y="6223924"/>
            <a:ext cx="41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Database schema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6" y="1149727"/>
            <a:ext cx="7849257" cy="50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95167" y="296562"/>
            <a:ext cx="637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Interface Design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 UI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34" y="1902792"/>
            <a:ext cx="6402671" cy="43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787" y="340496"/>
            <a:ext cx="1856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1" y="1358368"/>
            <a:ext cx="6561070" cy="44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3999" y="785339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93" y="1415913"/>
            <a:ext cx="6535694" cy="44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3492" y="5688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UI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3" y="1616667"/>
            <a:ext cx="7703761" cy="39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9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movies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08" y="1473654"/>
            <a:ext cx="7805583" cy="41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8" y="2236573"/>
            <a:ext cx="7228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Introduction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Ticket Booking System is a web-based application designed to streamline the process of reserving and purchasing movie tickets. With just a few clicks, movie enthusiasts can effortlessly secure their seats for a desired showtime and choose preferred seats from the comfort of their homes.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3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UI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566545"/>
            <a:ext cx="8087753" cy="4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6544" y="1149178"/>
            <a:ext cx="75376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Implementation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Tools Used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5375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355" y="264886"/>
            <a:ext cx="2601994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  <a:endParaRPr lang="en-US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62" y="670253"/>
            <a:ext cx="927227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fundamental sorting algorithm that constructs the final sorted array by incrementally building it one element at a time. The array is virtually split into a sorted and an unsorted part. Values from the unsorted part are picked and placed in the correct position in the sorted part.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($i = 1; $i &lt; $n; $i++)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$key = $arr[$i];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$j = $i-1;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while ($j &gt;= 0 &amp;&amp; $arr[$j] &gt; $key)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$arr[$j + 1] = $arr[$j];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$j = $j - 1;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$arr[$j + 1] = $key;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8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3073" y="153358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Unit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199" y="1136702"/>
            <a:ext cx="431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5121" y="3739117"/>
            <a:ext cx="1234633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6810"/>
              </p:ext>
            </p:extLst>
          </p:nvPr>
        </p:nvGraphicFramePr>
        <p:xfrm>
          <a:off x="1008106" y="1694545"/>
          <a:ext cx="6823796" cy="1586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0">
                  <a:extLst>
                    <a:ext uri="{9D8B030D-6E8A-4147-A177-3AD203B41FA5}">
                      <a16:colId xmlns:a16="http://schemas.microsoft.com/office/drawing/2014/main" val="626396973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3370736779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2701005343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863770026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71539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valid full name, email, phone, password, and confirm password and click submit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registration 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69908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4367" y="1694545"/>
            <a:ext cx="10148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77387"/>
              </p:ext>
            </p:extLst>
          </p:nvPr>
        </p:nvGraphicFramePr>
        <p:xfrm>
          <a:off x="1008106" y="4328501"/>
          <a:ext cx="6823796" cy="128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9">
                  <a:extLst>
                    <a:ext uri="{9D8B030D-6E8A-4147-A177-3AD203B41FA5}">
                      <a16:colId xmlns:a16="http://schemas.microsoft.com/office/drawing/2014/main" val="1456643856"/>
                    </a:ext>
                  </a:extLst>
                </a:gridCol>
                <a:gridCol w="1705569">
                  <a:extLst>
                    <a:ext uri="{9D8B030D-6E8A-4147-A177-3AD203B41FA5}">
                      <a16:colId xmlns:a16="http://schemas.microsoft.com/office/drawing/2014/main" val="1077671472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184364331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85607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66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a 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system should display the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69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8850" y="359487"/>
            <a:ext cx="408013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and showtime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34843"/>
              </p:ext>
            </p:extLst>
          </p:nvPr>
        </p:nvGraphicFramePr>
        <p:xfrm>
          <a:off x="1344347" y="1125729"/>
          <a:ext cx="7246316" cy="1031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544">
                  <a:extLst>
                    <a:ext uri="{9D8B030D-6E8A-4147-A177-3AD203B41FA5}">
                      <a16:colId xmlns:a16="http://schemas.microsoft.com/office/drawing/2014/main" val="2027792665"/>
                    </a:ext>
                  </a:extLst>
                </a:gridCol>
                <a:gridCol w="2247607">
                  <a:extLst>
                    <a:ext uri="{9D8B030D-6E8A-4147-A177-3AD203B41FA5}">
                      <a16:colId xmlns:a16="http://schemas.microsoft.com/office/drawing/2014/main" val="3050643199"/>
                    </a:ext>
                  </a:extLst>
                </a:gridCol>
                <a:gridCol w="1450069">
                  <a:extLst>
                    <a:ext uri="{9D8B030D-6E8A-4147-A177-3AD203B41FA5}">
                      <a16:colId xmlns:a16="http://schemas.microsoft.com/office/drawing/2014/main" val="3752273194"/>
                    </a:ext>
                  </a:extLst>
                </a:gridCol>
                <a:gridCol w="2030096">
                  <a:extLst>
                    <a:ext uri="{9D8B030D-6E8A-4147-A177-3AD203B41FA5}">
                      <a16:colId xmlns:a16="http://schemas.microsoft.com/office/drawing/2014/main" val="709663645"/>
                    </a:ext>
                  </a:extLst>
                </a:gridCol>
              </a:tblGrid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733530"/>
                  </a:ext>
                </a:extLst>
              </a:tr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time is beyond the showtime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showtime cant be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99992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8850" y="2799562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seats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06533"/>
              </p:ext>
            </p:extLst>
          </p:nvPr>
        </p:nvGraphicFramePr>
        <p:xfrm>
          <a:off x="1344347" y="3462540"/>
          <a:ext cx="7246316" cy="1109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536">
                  <a:extLst>
                    <a:ext uri="{9D8B030D-6E8A-4147-A177-3AD203B41FA5}">
                      <a16:colId xmlns:a16="http://schemas.microsoft.com/office/drawing/2014/main" val="147092860"/>
                    </a:ext>
                  </a:extLst>
                </a:gridCol>
                <a:gridCol w="2018172">
                  <a:extLst>
                    <a:ext uri="{9D8B030D-6E8A-4147-A177-3AD203B41FA5}">
                      <a16:colId xmlns:a16="http://schemas.microsoft.com/office/drawing/2014/main" val="451478283"/>
                    </a:ext>
                  </a:extLst>
                </a:gridCol>
                <a:gridCol w="2317160">
                  <a:extLst>
                    <a:ext uri="{9D8B030D-6E8A-4147-A177-3AD203B41FA5}">
                      <a16:colId xmlns:a16="http://schemas.microsoft.com/office/drawing/2014/main" val="523311667"/>
                    </a:ext>
                  </a:extLst>
                </a:gridCol>
                <a:gridCol w="1345448">
                  <a:extLst>
                    <a:ext uri="{9D8B030D-6E8A-4147-A177-3AD203B41FA5}">
                      <a16:colId xmlns:a16="http://schemas.microsoft.com/office/drawing/2014/main" val="3569567105"/>
                    </a:ext>
                  </a:extLst>
                </a:gridCol>
              </a:tblGrid>
              <a:tr h="537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42222"/>
                  </a:ext>
                </a:extLst>
              </a:tr>
              <a:tr h="571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Seat booked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32853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44347" y="4828866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payment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9055"/>
              </p:ext>
            </p:extLst>
          </p:nvPr>
        </p:nvGraphicFramePr>
        <p:xfrm>
          <a:off x="1344347" y="5496017"/>
          <a:ext cx="7246316" cy="76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389">
                  <a:extLst>
                    <a:ext uri="{9D8B030D-6E8A-4147-A177-3AD203B41FA5}">
                      <a16:colId xmlns:a16="http://schemas.microsoft.com/office/drawing/2014/main" val="3370124417"/>
                    </a:ext>
                  </a:extLst>
                </a:gridCol>
                <a:gridCol w="2248857">
                  <a:extLst>
                    <a:ext uri="{9D8B030D-6E8A-4147-A177-3AD203B41FA5}">
                      <a16:colId xmlns:a16="http://schemas.microsoft.com/office/drawing/2014/main" val="2860335147"/>
                    </a:ext>
                  </a:extLst>
                </a:gridCol>
                <a:gridCol w="1666088">
                  <a:extLst>
                    <a:ext uri="{9D8B030D-6E8A-4147-A177-3AD203B41FA5}">
                      <a16:colId xmlns:a16="http://schemas.microsoft.com/office/drawing/2014/main" val="3966524419"/>
                    </a:ext>
                  </a:extLst>
                </a:gridCol>
                <a:gridCol w="1811982">
                  <a:extLst>
                    <a:ext uri="{9D8B030D-6E8A-4147-A177-3AD203B41FA5}">
                      <a16:colId xmlns:a16="http://schemas.microsoft.com/office/drawing/2014/main" val="2100861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6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Choose a payment 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 made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4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9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1927" y="276926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system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69397"/>
              </p:ext>
            </p:extLst>
          </p:nvPr>
        </p:nvGraphicFramePr>
        <p:xfrm>
          <a:off x="1318415" y="2097966"/>
          <a:ext cx="7025111" cy="3252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39">
                  <a:extLst>
                    <a:ext uri="{9D8B030D-6E8A-4147-A177-3AD203B41FA5}">
                      <a16:colId xmlns:a16="http://schemas.microsoft.com/office/drawing/2014/main" val="2170179598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3348447011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345816575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2553805317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1651824484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917136052"/>
                    </a:ext>
                  </a:extLst>
                </a:gridCol>
                <a:gridCol w="564518">
                  <a:extLst>
                    <a:ext uri="{9D8B030D-6E8A-4147-A177-3AD203B41FA5}">
                      <a16:colId xmlns:a16="http://schemas.microsoft.com/office/drawing/2014/main" val="4178340925"/>
                    </a:ext>
                  </a:extLst>
                </a:gridCol>
              </a:tblGrid>
              <a:tr h="527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900129"/>
                  </a:ext>
                </a:extLst>
              </a:tr>
              <a:tr h="21982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945825"/>
                  </a:ext>
                </a:extLst>
              </a:tr>
              <a:tr h="527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Load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3404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3277" y="1418278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Login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6615" y="50113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Adding movies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94236"/>
              </p:ext>
            </p:extLst>
          </p:nvPr>
        </p:nvGraphicFramePr>
        <p:xfrm>
          <a:off x="1394104" y="1496665"/>
          <a:ext cx="6699573" cy="3717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503">
                  <a:extLst>
                    <a:ext uri="{9D8B030D-6E8A-4147-A177-3AD203B41FA5}">
                      <a16:colId xmlns:a16="http://schemas.microsoft.com/office/drawing/2014/main" val="144626940"/>
                    </a:ext>
                  </a:extLst>
                </a:gridCol>
                <a:gridCol w="722503">
                  <a:extLst>
                    <a:ext uri="{9D8B030D-6E8A-4147-A177-3AD203B41FA5}">
                      <a16:colId xmlns:a16="http://schemas.microsoft.com/office/drawing/2014/main" val="778354050"/>
                    </a:ext>
                  </a:extLst>
                </a:gridCol>
                <a:gridCol w="853867">
                  <a:extLst>
                    <a:ext uri="{9D8B030D-6E8A-4147-A177-3AD203B41FA5}">
                      <a16:colId xmlns:a16="http://schemas.microsoft.com/office/drawing/2014/main" val="1070289693"/>
                    </a:ext>
                  </a:extLst>
                </a:gridCol>
                <a:gridCol w="1116595">
                  <a:extLst>
                    <a:ext uri="{9D8B030D-6E8A-4147-A177-3AD203B41FA5}">
                      <a16:colId xmlns:a16="http://schemas.microsoft.com/office/drawing/2014/main" val="453781992"/>
                    </a:ext>
                  </a:extLst>
                </a:gridCol>
                <a:gridCol w="1379324">
                  <a:extLst>
                    <a:ext uri="{9D8B030D-6E8A-4147-A177-3AD203B41FA5}">
                      <a16:colId xmlns:a16="http://schemas.microsoft.com/office/drawing/2014/main" val="2236291988"/>
                    </a:ext>
                  </a:extLst>
                </a:gridCol>
                <a:gridCol w="1313642">
                  <a:extLst>
                    <a:ext uri="{9D8B030D-6E8A-4147-A177-3AD203B41FA5}">
                      <a16:colId xmlns:a16="http://schemas.microsoft.com/office/drawing/2014/main" val="3628924920"/>
                    </a:ext>
                  </a:extLst>
                </a:gridCol>
                <a:gridCol w="591139">
                  <a:extLst>
                    <a:ext uri="{9D8B030D-6E8A-4147-A177-3AD203B41FA5}">
                      <a16:colId xmlns:a16="http://schemas.microsoft.com/office/drawing/2014/main" val="3591477901"/>
                    </a:ext>
                  </a:extLst>
                </a:gridCol>
              </a:tblGrid>
              <a:tr h="7862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666580"/>
                  </a:ext>
                </a:extLst>
              </a:tr>
              <a:tr h="13299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 movies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Movies are added based on information provided by Admin.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New movies will be added and the user can book the room of his choice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62054"/>
                  </a:ext>
                </a:extLst>
              </a:tr>
              <a:tr h="16017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Again add the movie but without filling in the fields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3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4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66897"/>
              </p:ext>
            </p:extLst>
          </p:nvPr>
        </p:nvGraphicFramePr>
        <p:xfrm>
          <a:off x="1452563" y="2182336"/>
          <a:ext cx="5829300" cy="2182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09730877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762472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2097959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3520341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422238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336247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25175937"/>
                    </a:ext>
                  </a:extLst>
                </a:gridCol>
              </a:tblGrid>
              <a:tr h="6165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83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TC_00_03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a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Selected seats appeared in green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selected seat appears in green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98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Again select the same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the same seat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seat appears in grey 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selected seat, cannot be selected again.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195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2563" y="1285460"/>
            <a:ext cx="25225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Seat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9944" y="2088292"/>
            <a:ext cx="72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Future Enhancements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assign QR codes to the tickets.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more Halls to show different movies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8400" y="2844800"/>
            <a:ext cx="643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67283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2767" y="854676"/>
            <a:ext cx="7201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movie tickets by standing in queues consumes significant time.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unable to preselect their seats in advance.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unaware of the movie showtime.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2767" y="3948481"/>
            <a:ext cx="68744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To enable customers to purchase movie tickets along with their favorable showtime.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To allow customers to select seats of their choice</a:t>
            </a:r>
          </a:p>
        </p:txBody>
      </p:sp>
    </p:spTree>
    <p:extLst>
      <p:ext uri="{BB962C8B-B14F-4D97-AF65-F5344CB8AC3E}">
        <p14:creationId xmlns:p14="http://schemas.microsoft.com/office/powerpoint/2010/main" val="85250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9124" y="2570205"/>
            <a:ext cx="47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31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66847" y="706395"/>
            <a:ext cx="87091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browse a diverse catalog of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system is accessible on every device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lvl="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a single theatre for showing movies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feature of reserve now and pay later.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7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329" y="988540"/>
            <a:ext cx="9057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log in with valid credentials.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users to browse movies, pick a showtime, and book their preferred seat.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maintain a record of all the bookings made by the users.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295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984" y="963049"/>
            <a:ext cx="9057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Feasibility Study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developed using HTML, PHP, CSS, and Javascript, which were all sufficient to meet the needs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created entirely from free resources; no outside purchases were necessary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system’s simple UI makes it easier to use.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25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08509" y="345388"/>
            <a:ext cx="14093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37490"/>
              </p:ext>
            </p:extLst>
          </p:nvPr>
        </p:nvGraphicFramePr>
        <p:xfrm>
          <a:off x="2021056" y="1130301"/>
          <a:ext cx="6894343" cy="443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492">
                  <a:extLst>
                    <a:ext uri="{9D8B030D-6E8A-4147-A177-3AD203B41FA5}">
                      <a16:colId xmlns:a16="http://schemas.microsoft.com/office/drawing/2014/main" val="3402699824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920859455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270128991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69332410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1024784913"/>
                    </a:ext>
                  </a:extLst>
                </a:gridCol>
                <a:gridCol w="605380">
                  <a:extLst>
                    <a:ext uri="{9D8B030D-6E8A-4147-A177-3AD203B41FA5}">
                      <a16:colId xmlns:a16="http://schemas.microsoft.com/office/drawing/2014/main" val="3833796144"/>
                    </a:ext>
                  </a:extLst>
                </a:gridCol>
                <a:gridCol w="606155">
                  <a:extLst>
                    <a:ext uri="{9D8B030D-6E8A-4147-A177-3AD203B41FA5}">
                      <a16:colId xmlns:a16="http://schemas.microsoft.com/office/drawing/2014/main" val="350380063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2259439616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2010552988"/>
                    </a:ext>
                  </a:extLst>
                </a:gridCol>
                <a:gridCol w="606932">
                  <a:extLst>
                    <a:ext uri="{9D8B030D-6E8A-4147-A177-3AD203B41FA5}">
                      <a16:colId xmlns:a16="http://schemas.microsoft.com/office/drawing/2014/main" val="816671326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marL="0" marR="0" indent="5588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Weeks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Work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86068367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Planning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69866760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Analysis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0745979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extLst>
                  <a:ext uri="{0D108BD9-81ED-4DB2-BD59-A6C34878D82A}">
                    <a16:rowId xmlns:a16="http://schemas.microsoft.com/office/drawing/2014/main" val="1576148073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Process 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10884547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Database Implementation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13436709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9313617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6057559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Documentation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50104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4662" y="1398587"/>
            <a:ext cx="23156547" cy="49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06595" y="76001"/>
            <a:ext cx="3216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2714" y="6269470"/>
            <a:ext cx="374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Fig :ER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0" y="743749"/>
            <a:ext cx="8489092" cy="5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903" y="1005962"/>
            <a:ext cx="7886328" cy="392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bookings[id(pk), userID(fk), movieID(fk)]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movies[id(pk)]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movietime[id(pk), movieID(fk), showID(fk)]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notify[id(pk), userID(fk), movieID(fk)]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payments[id(pk), bookingID(fk)]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seats[id(pk), bookingID(fk)]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showtime[id(pk)]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users[id(pk)]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76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1240</TotalTime>
  <Words>1138</Words>
  <Application>Microsoft Office PowerPoint</Application>
  <PresentationFormat>Widescreen</PresentationFormat>
  <Paragraphs>401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Movie Ticket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FEEDBACK SYSTEM</dc:title>
  <dc:creator>Anish</dc:creator>
  <cp:lastModifiedBy>saugat nepal</cp:lastModifiedBy>
  <cp:revision>81</cp:revision>
  <dcterms:created xsi:type="dcterms:W3CDTF">2022-02-14T14:42:08Z</dcterms:created>
  <dcterms:modified xsi:type="dcterms:W3CDTF">2023-12-11T05:28:15Z</dcterms:modified>
</cp:coreProperties>
</file>