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75" r:id="rId4"/>
    <p:sldId id="257" r:id="rId5"/>
    <p:sldId id="261" r:id="rId6"/>
    <p:sldId id="259" r:id="rId7"/>
    <p:sldId id="266" r:id="rId8"/>
    <p:sldId id="270" r:id="rId9"/>
    <p:sldId id="267" r:id="rId10"/>
    <p:sldId id="271" r:id="rId11"/>
    <p:sldId id="272" r:id="rId12"/>
    <p:sldId id="268" r:id="rId13"/>
    <p:sldId id="273" r:id="rId14"/>
    <p:sldId id="269" r:id="rId15"/>
    <p:sldId id="274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05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/>
    <p:restoredTop sz="75102"/>
  </p:normalViewPr>
  <p:slideViewPr>
    <p:cSldViewPr snapToGrid="0">
      <p:cViewPr varScale="1">
        <p:scale>
          <a:sx n="71" d="100"/>
          <a:sy n="71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“poster frame” for your video. It should be SIMPLE!</a:t>
            </a:r>
          </a:p>
          <a:p>
            <a:r>
              <a:rPr lang="en-US" dirty="0"/>
              <a:t>-Do not put the title, authors or institution here – it will be added.</a:t>
            </a:r>
          </a:p>
          <a:p>
            <a:r>
              <a:rPr lang="en-US" dirty="0"/>
              <a:t>-DO use this slide for a nice image that summarizes your poster, and a caption if you like.</a:t>
            </a:r>
          </a:p>
          <a:p>
            <a:endParaRPr lang="en-US" dirty="0"/>
          </a:p>
          <a:p>
            <a:r>
              <a:rPr lang="en-US" dirty="0"/>
              <a:t>Suggestion – when you record the video, quickly move past this slide so it serves as a “poster frame.”  </a:t>
            </a:r>
          </a:p>
          <a:p>
            <a:r>
              <a:rPr lang="en-US" dirty="0"/>
              <a:t>(You will probably have other slides to describe the Purpose / Introduction / Motivation / Goal, so use those to introduce your work)</a:t>
            </a:r>
          </a:p>
        </p:txBody>
      </p:sp>
    </p:spTree>
    <p:extLst>
      <p:ext uri="{BB962C8B-B14F-4D97-AF65-F5344CB8AC3E}">
        <p14:creationId xmlns:p14="http://schemas.microsoft.com/office/powerpoint/2010/main" val="139478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139957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39544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82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2907459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  <a:p>
            <a:endParaRPr lang="en-US" dirty="0"/>
          </a:p>
          <a:p>
            <a:r>
              <a:rPr lang="en-US" dirty="0"/>
              <a:t>In this example, put the acknowledgements on a slide in your movie</a:t>
            </a:r>
          </a:p>
        </p:txBody>
      </p:sp>
    </p:spTree>
    <p:extLst>
      <p:ext uri="{BB962C8B-B14F-4D97-AF65-F5344CB8AC3E}">
        <p14:creationId xmlns:p14="http://schemas.microsoft.com/office/powerpoint/2010/main" val="327304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251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need a title slide, as your video will appear with the title.  (You could delete this slide) </a:t>
            </a:r>
          </a:p>
          <a:p>
            <a:r>
              <a:rPr lang="en-US" dirty="0"/>
              <a:t>But IF you really want to have one so you can use the same video elsewhere, you should put that information on the second slide.</a:t>
            </a:r>
          </a:p>
          <a:p>
            <a:r>
              <a:rPr lang="en-US" dirty="0"/>
              <a:t>For recording, you could read the title, or quickly past the cover slide and this slide before you start narration.</a:t>
            </a:r>
          </a:p>
          <a:p>
            <a:endParaRPr lang="en-US" dirty="0"/>
          </a:p>
          <a:p>
            <a:r>
              <a:rPr lang="en-US" dirty="0"/>
              <a:t>Suggestion – when you record the video, quickly move past this slide so it serves only as a title.</a:t>
            </a:r>
          </a:p>
          <a:p>
            <a:r>
              <a:rPr lang="en-US" dirty="0"/>
              <a:t>(You will probably have other slides to describe the Purpose / Introduction / Motivation / Goal, so use those to introduce your 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5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disclosure slide is optional but encouraged if you do have potential conflicts to disclose.</a:t>
            </a:r>
          </a:p>
          <a:p>
            <a:endParaRPr lang="en-US" dirty="0"/>
          </a:p>
          <a:p>
            <a:r>
              <a:rPr lang="en-US" dirty="0"/>
              <a:t>A variety of PowerPoint templates for this slide are available</a:t>
            </a:r>
            <a:r>
              <a:rPr lang="en-US" baseline="0" dirty="0"/>
              <a:t> on the Guidelines page under the Declaration Slides tab:</a:t>
            </a:r>
            <a:br>
              <a:rPr lang="en-US" baseline="0" dirty="0"/>
            </a:br>
            <a:r>
              <a:rPr lang="en-US" baseline="0" dirty="0"/>
              <a:t>https://www.ismrm.org/25m/guidelines/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4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put some slides before the first section heading.  </a:t>
            </a:r>
          </a:p>
          <a:p>
            <a:r>
              <a:rPr lang="en-US" dirty="0"/>
              <a:t>Note that the poster title will link to the start of the video, so you can jump to the first slides.</a:t>
            </a:r>
          </a:p>
        </p:txBody>
      </p:sp>
    </p:spTree>
    <p:extLst>
      <p:ext uri="{BB962C8B-B14F-4D97-AF65-F5344CB8AC3E}">
        <p14:creationId xmlns:p14="http://schemas.microsoft.com/office/powerpoint/2010/main" val="255744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  <a:p>
            <a:r>
              <a:rPr lang="en-US" dirty="0"/>
              <a:t>You do not have to use the </a:t>
            </a:r>
            <a:r>
              <a:rPr lang="en-US" dirty="0" err="1"/>
              <a:t>Synposis</a:t>
            </a:r>
            <a:r>
              <a:rPr lang="en-US" dirty="0"/>
              <a:t> headings – and you can have up to 8 sections that are linked.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9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100939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</p:txBody>
      </p:sp>
    </p:spTree>
    <p:extLst>
      <p:ext uri="{BB962C8B-B14F-4D97-AF65-F5344CB8AC3E}">
        <p14:creationId xmlns:p14="http://schemas.microsoft.com/office/powerpoint/2010/main" val="357564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699" y="744574"/>
            <a:ext cx="8520602" cy="1620302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364875"/>
            <a:ext cx="8520602" cy="1075500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Google Shape;13;p2" descr="Google Shape;13;p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6912" y="3440374"/>
            <a:ext cx="5010177" cy="146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Google Shape;14;p2" descr="Google Shape;14;p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3394" y="308924"/>
            <a:ext cx="2057226" cy="73402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41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Google Shape;44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"/>
          <p:cNvGrpSpPr/>
          <p:nvPr/>
        </p:nvGrpSpPr>
        <p:grpSpPr>
          <a:xfrm>
            <a:off x="251087" y="136482"/>
            <a:ext cx="8417975" cy="4870536"/>
            <a:chOff x="0" y="0"/>
            <a:chExt cx="8417974" cy="4870535"/>
          </a:xfrm>
        </p:grpSpPr>
        <p:sp>
          <p:nvSpPr>
            <p:cNvPr id="160" name="Rounded Rectangle"/>
            <p:cNvSpPr/>
            <p:nvPr/>
          </p:nvSpPr>
          <p:spPr>
            <a:xfrm>
              <a:off x="0" y="0"/>
              <a:ext cx="8417975" cy="4870536"/>
            </a:xfrm>
            <a:prstGeom prst="roundRect">
              <a:avLst>
                <a:gd name="adj" fmla="val 2369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Rectangle"/>
            <p:cNvSpPr/>
            <p:nvPr/>
          </p:nvSpPr>
          <p:spPr>
            <a:xfrm>
              <a:off x="127896" y="138996"/>
              <a:ext cx="8162182" cy="459254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85850"/>
          </a:xfrm>
        </p:spPr>
        <p:txBody>
          <a:bodyPr/>
          <a:lstStyle>
            <a:lvl1pPr>
              <a:defRPr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94C6-B0FA-49BA-B334-C7EF0181C8CA}" type="datetimeFigureOut">
              <a:rPr lang="en-US" smtClean="0">
                <a:solidFill>
                  <a:srgbClr val="00B050">
                    <a:tint val="75000"/>
                  </a:srgbClr>
                </a:solidFill>
              </a:rPr>
              <a:pPr/>
              <a:t>5/4/2025</a:t>
            </a:fld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5751-79B0-43A0-A543-EECE5F194014}" type="slidenum">
              <a:rPr lang="en-US" smtClean="0">
                <a:solidFill>
                  <a:srgbClr val="00B05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44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7269" y="699542"/>
            <a:ext cx="9144001" cy="3384376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3131840" y="1401874"/>
            <a:ext cx="5760640" cy="1204306"/>
          </a:xfrm>
        </p:spPr>
        <p:txBody>
          <a:bodyPr bIns="9144" anchor="b"/>
          <a:lstStyle>
            <a:lvl1pPr algn="l">
              <a:defRPr sz="3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131840" y="2784775"/>
            <a:ext cx="5760639" cy="109450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6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1559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</a:t>
            </a:r>
          </a:p>
        </p:txBody>
      </p:sp>
      <p:sp>
        <p:nvSpPr>
          <p:cNvPr id="27" name="Textplatzhalter 47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451596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Vortragender</a:t>
            </a:r>
          </a:p>
        </p:txBody>
      </p: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sp>
        <p:nvSpPr>
          <p:cNvPr id="20" name="Rechteck 19"/>
          <p:cNvSpPr/>
          <p:nvPr userDrawn="1"/>
        </p:nvSpPr>
        <p:spPr>
          <a:xfrm rot="5400000">
            <a:off x="-1198393" y="594519"/>
            <a:ext cx="2898189" cy="515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62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 and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1200"/>
              </a:spcBef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19419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estion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19419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1200"/>
              </a:spcBef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28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1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hyperlink" Target="https://www.ismrm.org/25m/guideline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"/>
          <p:cNvGrpSpPr/>
          <p:nvPr/>
        </p:nvGrpSpPr>
        <p:grpSpPr>
          <a:xfrm>
            <a:off x="4222421" y="505414"/>
            <a:ext cx="4551630" cy="3263869"/>
            <a:chOff x="0" y="0"/>
            <a:chExt cx="3475418" cy="2492142"/>
          </a:xfrm>
        </p:grpSpPr>
        <p:sp>
          <p:nvSpPr>
            <p:cNvPr id="172" name="Rounded Rectangle"/>
            <p:cNvSpPr/>
            <p:nvPr/>
          </p:nvSpPr>
          <p:spPr>
            <a:xfrm>
              <a:off x="0" y="0"/>
              <a:ext cx="3475419" cy="2126145"/>
            </a:xfrm>
            <a:prstGeom prst="roundRect">
              <a:avLst>
                <a:gd name="adj" fmla="val 4559"/>
              </a:avLst>
            </a:pr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175" name="Google Shape;67;p14"/>
            <p:cNvGrpSpPr/>
            <p:nvPr/>
          </p:nvGrpSpPr>
          <p:grpSpPr>
            <a:xfrm>
              <a:off x="168559" y="167376"/>
              <a:ext cx="3138300" cy="1791393"/>
              <a:chOff x="0" y="0"/>
              <a:chExt cx="3138299" cy="1791392"/>
            </a:xfrm>
          </p:grpSpPr>
          <p:sp>
            <p:nvSpPr>
              <p:cNvPr id="173" name="Google Shape;68;p14"/>
              <p:cNvSpPr/>
              <p:nvPr/>
            </p:nvSpPr>
            <p:spPr>
              <a:xfrm>
                <a:off x="0" y="-1"/>
                <a:ext cx="3138300" cy="1791394"/>
              </a:xfrm>
              <a:prstGeom prst="rect">
                <a:avLst/>
              </a:prstGeom>
              <a:solidFill>
                <a:srgbClr val="012D6A"/>
              </a:solidFill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/>
              </a:p>
            </p:txBody>
          </p:sp>
          <p:pic>
            <p:nvPicPr>
              <p:cNvPr id="174" name="Google Shape;69;p14" descr="Google Shape;69;p14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7862" y="95264"/>
                <a:ext cx="3082575" cy="16008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6" name="Rectangle"/>
            <p:cNvSpPr/>
            <p:nvPr/>
          </p:nvSpPr>
          <p:spPr>
            <a:xfrm>
              <a:off x="910790" y="2367434"/>
              <a:ext cx="1653839" cy="12470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Rectangle"/>
            <p:cNvSpPr/>
            <p:nvPr/>
          </p:nvSpPr>
          <p:spPr>
            <a:xfrm>
              <a:off x="1614910" y="2110106"/>
              <a:ext cx="245598" cy="3185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1" name="Play the PowerPoint presentation to begin!"/>
          <p:cNvSpPr txBox="1"/>
          <p:nvPr/>
        </p:nvSpPr>
        <p:spPr>
          <a:xfrm>
            <a:off x="301556" y="445296"/>
            <a:ext cx="3582467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i="1"/>
            </a:lvl1pPr>
          </a:lstStyle>
          <a:p>
            <a:r>
              <a:rPr lang="en-US" sz="1800" dirty="0"/>
              <a:t>Digital Posters at the 2025 Annual Meeting aim to offer interactive discussions to varying audiences with a consistent format for better browsing,  navigation, and offline viewing.  </a:t>
            </a:r>
          </a:p>
          <a:p>
            <a:endParaRPr lang="en-US" sz="1800" dirty="0"/>
          </a:p>
          <a:p>
            <a:r>
              <a:rPr lang="en-US" sz="1800" dirty="0"/>
              <a:t>This is a simple slide template – you should modify the styles, fonts, and layout to make it unique to your presentation. Add images, videos, and animation as you wish!</a:t>
            </a:r>
          </a:p>
        </p:txBody>
      </p:sp>
      <p:sp>
        <p:nvSpPr>
          <p:cNvPr id="2" name="Play the PowerPoint presentation to begin!">
            <a:extLst>
              <a:ext uri="{FF2B5EF4-FFF2-40B4-BE49-F238E27FC236}">
                <a16:creationId xmlns:a16="http://schemas.microsoft.com/office/drawing/2014/main" id="{5050F270-6F35-DB78-1BAD-D26C918E107B}"/>
              </a:ext>
            </a:extLst>
          </p:cNvPr>
          <p:cNvSpPr txBox="1"/>
          <p:nvPr/>
        </p:nvSpPr>
        <p:spPr>
          <a:xfrm>
            <a:off x="676978" y="4085290"/>
            <a:ext cx="779004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i="1"/>
            </a:lvl1pPr>
          </a:lstStyle>
          <a:p>
            <a:pPr algn="ctr"/>
            <a:r>
              <a:rPr lang="en-US" sz="2000" dirty="0">
                <a:hlinkClick r:id="rId4"/>
              </a:rPr>
              <a:t>Guidelines for poster submissions are available here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Speaker Notes on these slides have some comments to help you.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3177" y="724618"/>
            <a:ext cx="4110120" cy="234612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365" y="865415"/>
            <a:ext cx="4044400" cy="19334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Theory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133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Experimental Setup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7378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Results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0403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Discussion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7829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Impact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8135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Acknowledgements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2913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31840" y="975360"/>
            <a:ext cx="5760640" cy="1630820"/>
          </a:xfrm>
        </p:spPr>
        <p:txBody>
          <a:bodyPr/>
          <a:lstStyle/>
          <a:p>
            <a:r>
              <a:rPr lang="de-DE" sz="2800" dirty="0">
                <a:latin typeface="Arial" panose="020B0604020202020204" pitchFamily="34" charset="0"/>
              </a:rPr>
              <a:t>Semi-Automated Bone Tracking for Dynamic MRI Analysis of Knee Joint Kinematics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77568" y="2784775"/>
            <a:ext cx="7014911" cy="1094506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00000"/>
              </a:lnSpc>
              <a:spcAft>
                <a:spcPts val="1559"/>
              </a:spcAft>
              <a:buNone/>
            </a:pPr>
            <a:r>
              <a:rPr lang="de-DE" sz="2400" b="0" strike="noStrike" spc="-1" dirty="0">
                <a:solidFill>
                  <a:srgbClr val="0056A2"/>
                </a:solidFill>
                <a:latin typeface="Fira Sans"/>
                <a:ea typeface="Fira Sans"/>
              </a:rPr>
              <a:t>Aayush Nepal</a:t>
            </a:r>
            <a:r>
              <a:rPr lang="de-DE" sz="2400" b="0" strike="noStrike" spc="-1" baseline="30000" dirty="0">
                <a:solidFill>
                  <a:srgbClr val="0056A2"/>
                </a:solidFill>
                <a:latin typeface="Fira Sans"/>
                <a:ea typeface="Fira Sans"/>
              </a:rPr>
              <a:t>1</a:t>
            </a:r>
            <a:r>
              <a:rPr lang="de-DE" sz="2400" b="0" strike="noStrike" spc="-1" dirty="0">
                <a:solidFill>
                  <a:srgbClr val="0056A2"/>
                </a:solidFill>
                <a:latin typeface="Fira Sans"/>
                <a:ea typeface="Fira Sans"/>
              </a:rPr>
              <a:t>, Nicholas M. Brisson</a:t>
            </a:r>
            <a:r>
              <a:rPr lang="de-DE" sz="2400" b="0" strike="noStrike" spc="-1" baseline="30000" dirty="0">
                <a:solidFill>
                  <a:srgbClr val="0056A2"/>
                </a:solidFill>
                <a:latin typeface="Fira Sans"/>
                <a:ea typeface="Fira Sans"/>
              </a:rPr>
              <a:t>2</a:t>
            </a:r>
            <a:r>
              <a:rPr lang="de-DE" sz="2400" b="0" strike="noStrike" spc="-1" dirty="0">
                <a:solidFill>
                  <a:srgbClr val="0056A2"/>
                </a:solidFill>
                <a:latin typeface="Fira Sans"/>
                <a:ea typeface="Fira Sans"/>
              </a:rPr>
              <a:t>, Georg N. Duda</a:t>
            </a:r>
            <a:r>
              <a:rPr lang="de-DE" sz="2400" b="0" strike="noStrike" spc="-1" baseline="30000" dirty="0">
                <a:solidFill>
                  <a:srgbClr val="0056A2"/>
                </a:solidFill>
                <a:latin typeface="Fira Sans"/>
                <a:ea typeface="Fira Sans"/>
              </a:rPr>
              <a:t>2</a:t>
            </a:r>
            <a:r>
              <a:rPr lang="de-DE" sz="2400" b="0" strike="noStrike" spc="-1" dirty="0">
                <a:solidFill>
                  <a:srgbClr val="0056A2"/>
                </a:solidFill>
                <a:latin typeface="Fira Sans"/>
                <a:ea typeface="Fira Sans"/>
              </a:rPr>
              <a:t>,  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559"/>
              </a:spcAft>
              <a:buNone/>
            </a:pPr>
            <a:r>
              <a:rPr lang="de-DE" sz="2400" b="0" strike="noStrike" spc="-1" dirty="0">
                <a:solidFill>
                  <a:srgbClr val="0056A2"/>
                </a:solidFill>
                <a:latin typeface="Fira Sans"/>
                <a:ea typeface="Fira Sans"/>
              </a:rPr>
              <a:t>Felix Güttler</a:t>
            </a:r>
            <a:r>
              <a:rPr lang="de-DE" spc="-1" baseline="30000" dirty="0">
                <a:solidFill>
                  <a:srgbClr val="0056A2"/>
                </a:solidFill>
                <a:latin typeface="Fira Sans"/>
                <a:ea typeface="Fira Sans"/>
              </a:rPr>
              <a:t>3</a:t>
            </a:r>
            <a:r>
              <a:rPr lang="de-DE" spc="-1" dirty="0">
                <a:solidFill>
                  <a:srgbClr val="0056A2"/>
                </a:solidFill>
                <a:latin typeface="Fira Sans"/>
                <a:ea typeface="Fira Sans"/>
              </a:rPr>
              <a:t>,</a:t>
            </a:r>
            <a:r>
              <a:rPr lang="de-DE" spc="-1" baseline="30000" dirty="0">
                <a:solidFill>
                  <a:srgbClr val="0056A2"/>
                </a:solidFill>
                <a:latin typeface="Fira Sans"/>
                <a:ea typeface="Fira Sans"/>
              </a:rPr>
              <a:t> </a:t>
            </a:r>
            <a:r>
              <a:rPr lang="de-DE" spc="-1" dirty="0">
                <a:solidFill>
                  <a:srgbClr val="0056A2"/>
                </a:solidFill>
                <a:latin typeface="Fira Sans"/>
                <a:ea typeface="Fira Sans"/>
              </a:rPr>
              <a:t>J</a:t>
            </a:r>
            <a:r>
              <a:rPr lang="de-DE" sz="2400" b="0" strike="noStrike" spc="-1" dirty="0">
                <a:solidFill>
                  <a:srgbClr val="0056A2"/>
                </a:solidFill>
                <a:latin typeface="Fira Sans"/>
                <a:ea typeface="Fira Sans"/>
              </a:rPr>
              <a:t>ürgen R. Reichenbach</a:t>
            </a:r>
            <a:r>
              <a:rPr lang="de-DE" sz="2400" b="0" strike="noStrike" spc="-1" baseline="30000" dirty="0">
                <a:solidFill>
                  <a:srgbClr val="0056A2"/>
                </a:solidFill>
                <a:latin typeface="Fira Sans"/>
                <a:ea typeface="Fira Sans"/>
              </a:rPr>
              <a:t>1</a:t>
            </a:r>
            <a:r>
              <a:rPr lang="de-DE" sz="2400" b="0" strike="noStrike" spc="-1" dirty="0">
                <a:solidFill>
                  <a:srgbClr val="0056A2"/>
                </a:solidFill>
                <a:latin typeface="Fira Sans"/>
                <a:ea typeface="Fira Sans"/>
              </a:rPr>
              <a:t>,</a:t>
            </a:r>
            <a:r>
              <a:rPr lang="de-DE" sz="2400" b="0" strike="noStrike" spc="-1" baseline="30000" dirty="0">
                <a:solidFill>
                  <a:srgbClr val="0056A2"/>
                </a:solidFill>
                <a:latin typeface="Fira Sans"/>
                <a:ea typeface="Fira Sans"/>
              </a:rPr>
              <a:t> </a:t>
            </a:r>
            <a:r>
              <a:rPr lang="de-DE" sz="2400" b="0" strike="noStrike" spc="-1" dirty="0">
                <a:solidFill>
                  <a:srgbClr val="0056A2"/>
                </a:solidFill>
                <a:latin typeface="Fira Sans"/>
                <a:ea typeface="Fira Sans"/>
              </a:rPr>
              <a:t>and Martin Krämer</a:t>
            </a:r>
            <a:r>
              <a:rPr lang="de-DE" sz="2400" b="0" strike="noStrike" spc="-1" baseline="30000" dirty="0">
                <a:solidFill>
                  <a:srgbClr val="0056A2"/>
                </a:solidFill>
                <a:latin typeface="Fira Sans"/>
                <a:ea typeface="Fira Sans"/>
              </a:rPr>
              <a:t>1</a:t>
            </a:r>
            <a:r>
              <a:rPr lang="de-DE" sz="2400" b="0" strike="noStrike" spc="-1" dirty="0">
                <a:solidFill>
                  <a:srgbClr val="0056A2"/>
                </a:solidFill>
                <a:latin typeface="Fira Sans"/>
                <a:ea typeface="Fira Sans"/>
              </a:rPr>
              <a:t> </a:t>
            </a:r>
          </a:p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43840" y="4108704"/>
            <a:ext cx="8648640" cy="938784"/>
          </a:xfrm>
        </p:spPr>
        <p:txBody>
          <a:bodyPr>
            <a:normAutofit fontScale="85000" lnSpcReduction="20000"/>
          </a:bodyPr>
          <a:lstStyle/>
          <a:p>
            <a:r>
              <a:rPr lang="de-DE" baseline="30000" dirty="0">
                <a:latin typeface="Arial" panose="020B0604020202020204" pitchFamily="34" charset="0"/>
              </a:rPr>
              <a:t>1</a:t>
            </a:r>
            <a:r>
              <a:rPr lang="de-DE" dirty="0">
                <a:latin typeface="Arial" panose="020B0604020202020204" pitchFamily="34" charset="0"/>
              </a:rPr>
              <a:t>Medical Physics Group, Institute of Diagnostic and Interventional Radiology, Jena University Hospital - Friedrich Schiller University Jena, Jena, Germany, </a:t>
            </a:r>
          </a:p>
          <a:p>
            <a:r>
              <a:rPr lang="de-DE" baseline="30000" dirty="0">
                <a:latin typeface="Arial" panose="020B0604020202020204" pitchFamily="34" charset="0"/>
              </a:rPr>
              <a:t>2</a:t>
            </a:r>
            <a:r>
              <a:rPr lang="de-DE" dirty="0">
                <a:latin typeface="Arial" panose="020B0604020202020204" pitchFamily="34" charset="0"/>
              </a:rPr>
              <a:t>Julius Wolff Institute, Berlin Institute of Health, Charité -Universitätsmedizin Berlin, Berlin, Germany, </a:t>
            </a:r>
          </a:p>
          <a:p>
            <a:r>
              <a:rPr lang="de-DE" baseline="30000" dirty="0"/>
              <a:t>3</a:t>
            </a:r>
            <a:r>
              <a:rPr lang="de-DE" dirty="0">
                <a:latin typeface="Arial" panose="020B0604020202020204" pitchFamily="34" charset="0"/>
              </a:rPr>
              <a:t>Institute of Diagnostic and Interventional Radiology, Jena University Hospital - Friedrich Schiller University Jena, Jena, Germany</a:t>
            </a:r>
          </a:p>
        </p:txBody>
      </p:sp>
    </p:spTree>
    <p:extLst>
      <p:ext uri="{BB962C8B-B14F-4D97-AF65-F5344CB8AC3E}">
        <p14:creationId xmlns:p14="http://schemas.microsoft.com/office/powerpoint/2010/main" val="364753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05"/>
    </mc:Choice>
    <mc:Fallback>
      <p:transition spd="slow" advTm="74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"/>
          <p:cNvGrpSpPr/>
          <p:nvPr/>
        </p:nvGrpSpPr>
        <p:grpSpPr>
          <a:xfrm>
            <a:off x="4811256" y="2622312"/>
            <a:ext cx="2803550" cy="2010361"/>
            <a:chOff x="0" y="0"/>
            <a:chExt cx="3475418" cy="2492142"/>
          </a:xfrm>
        </p:grpSpPr>
        <p:sp>
          <p:nvSpPr>
            <p:cNvPr id="172" name="Rounded Rectangle"/>
            <p:cNvSpPr/>
            <p:nvPr/>
          </p:nvSpPr>
          <p:spPr>
            <a:xfrm>
              <a:off x="0" y="0"/>
              <a:ext cx="3475419" cy="2126145"/>
            </a:xfrm>
            <a:prstGeom prst="roundRect">
              <a:avLst>
                <a:gd name="adj" fmla="val 4559"/>
              </a:avLst>
            </a:pr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175" name="Google Shape;67;p14"/>
            <p:cNvGrpSpPr/>
            <p:nvPr/>
          </p:nvGrpSpPr>
          <p:grpSpPr>
            <a:xfrm>
              <a:off x="168559" y="167376"/>
              <a:ext cx="3138300" cy="1791393"/>
              <a:chOff x="0" y="0"/>
              <a:chExt cx="3138299" cy="1791392"/>
            </a:xfrm>
          </p:grpSpPr>
          <p:sp>
            <p:nvSpPr>
              <p:cNvPr id="173" name="Google Shape;68;p14"/>
              <p:cNvSpPr/>
              <p:nvPr/>
            </p:nvSpPr>
            <p:spPr>
              <a:xfrm>
                <a:off x="0" y="-1"/>
                <a:ext cx="3138300" cy="1791394"/>
              </a:xfrm>
              <a:prstGeom prst="rect">
                <a:avLst/>
              </a:prstGeom>
              <a:solidFill>
                <a:srgbClr val="012D6A"/>
              </a:solidFill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/>
              </a:p>
            </p:txBody>
          </p:sp>
          <p:pic>
            <p:nvPicPr>
              <p:cNvPr id="174" name="Google Shape;69;p14" descr="Google Shape;69;p14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7862" y="95264"/>
                <a:ext cx="3082575" cy="16008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6" name="Rectangle"/>
            <p:cNvSpPr/>
            <p:nvPr/>
          </p:nvSpPr>
          <p:spPr>
            <a:xfrm>
              <a:off x="910790" y="2367434"/>
              <a:ext cx="1653839" cy="12470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Rectangle"/>
            <p:cNvSpPr/>
            <p:nvPr/>
          </p:nvSpPr>
          <p:spPr>
            <a:xfrm>
              <a:off x="1614910" y="2110106"/>
              <a:ext cx="245598" cy="3185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9" name="New Digital Posters in Singapore 2024"/>
          <p:cNvSpPr txBox="1">
            <a:spLocks noGrp="1"/>
          </p:cNvSpPr>
          <p:nvPr>
            <p:ph type="title" idx="4294967295"/>
          </p:nvPr>
        </p:nvSpPr>
        <p:spPr>
          <a:xfrm>
            <a:off x="311699" y="683037"/>
            <a:ext cx="8520602" cy="822366"/>
          </a:xfrm>
          <a:prstGeom prst="rect">
            <a:avLst/>
          </a:prstGeom>
        </p:spPr>
        <p:txBody>
          <a:bodyPr>
            <a:noAutofit/>
          </a:bodyPr>
          <a:lstStyle>
            <a:lvl1pPr defTabSz="685800">
              <a:defRPr sz="3600" b="1"/>
            </a:lvl1pPr>
          </a:lstStyle>
          <a:p>
            <a:pPr algn="ctr"/>
            <a:r>
              <a:rPr lang="en-US" sz="4000" dirty="0"/>
              <a:t>Your</a:t>
            </a:r>
            <a:r>
              <a:rPr sz="4000" dirty="0"/>
              <a:t> Digital Poster </a:t>
            </a:r>
            <a:r>
              <a:rPr lang="en-US" sz="4000" dirty="0"/>
              <a:t>at the Meeting</a:t>
            </a:r>
            <a:endParaRPr sz="4000" dirty="0"/>
          </a:p>
        </p:txBody>
      </p:sp>
      <p:sp>
        <p:nvSpPr>
          <p:cNvPr id="180" name="Preliminary guide to building your 2024 digital poster with step-by-step instructions, examples, hints and answers to common questions.…"/>
          <p:cNvSpPr txBox="1"/>
          <p:nvPr/>
        </p:nvSpPr>
        <p:spPr>
          <a:xfrm>
            <a:off x="1065530" y="2298215"/>
            <a:ext cx="701294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buAutoNum type="arabicPeriod"/>
              <a:defRPr sz="1800" i="1"/>
            </a:pPr>
            <a:r>
              <a:rPr lang="en-US" sz="1600" dirty="0"/>
              <a:t>First institution and affiliation</a:t>
            </a:r>
          </a:p>
          <a:p>
            <a:pPr marL="342900" indent="-342900">
              <a:buAutoNum type="arabicPeriod"/>
              <a:defRPr sz="1800" i="1"/>
            </a:pPr>
            <a:r>
              <a:rPr lang="en-US" sz="1600" dirty="0"/>
              <a:t>Second affiliation</a:t>
            </a:r>
          </a:p>
          <a:p>
            <a:pPr>
              <a:defRPr sz="1800" i="1"/>
            </a:pPr>
            <a:endParaRPr sz="1600" dirty="0"/>
          </a:p>
        </p:txBody>
      </p:sp>
      <p:sp>
        <p:nvSpPr>
          <p:cNvPr id="181" name="Play the PowerPoint presentation to begin!"/>
          <p:cNvSpPr txBox="1"/>
          <p:nvPr/>
        </p:nvSpPr>
        <p:spPr>
          <a:xfrm>
            <a:off x="783303" y="1717143"/>
            <a:ext cx="7577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/>
            </a:lvl1pPr>
          </a:lstStyle>
          <a:p>
            <a:r>
              <a:rPr lang="en-US" dirty="0"/>
              <a:t>First Author Name</a:t>
            </a:r>
            <a:r>
              <a:rPr lang="en-US" baseline="30000" dirty="0"/>
              <a:t>1</a:t>
            </a:r>
            <a:r>
              <a:rPr lang="en-US" dirty="0"/>
              <a:t>, Second Author</a:t>
            </a:r>
            <a:r>
              <a:rPr lang="en-US" baseline="30000" dirty="0"/>
              <a:t>2</a:t>
            </a:r>
            <a:r>
              <a:rPr lang="en-US" dirty="0"/>
              <a:t>, Author N. Three</a:t>
            </a:r>
            <a:r>
              <a:rPr lang="en-US" baseline="30000" dirty="0"/>
              <a:t>1,2</a:t>
            </a:r>
            <a:endParaRPr baseline="30000" dirty="0"/>
          </a:p>
        </p:txBody>
      </p:sp>
      <p:sp>
        <p:nvSpPr>
          <p:cNvPr id="13" name="Rectangle 12"/>
          <p:cNvSpPr/>
          <p:nvPr/>
        </p:nvSpPr>
        <p:spPr>
          <a:xfrm>
            <a:off x="4947229" y="2755295"/>
            <a:ext cx="2531605" cy="144369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05" y="2865966"/>
            <a:ext cx="2451192" cy="11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508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5652" y="2564577"/>
            <a:ext cx="8472697" cy="21526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Speaker Name:</a:t>
            </a:r>
          </a:p>
          <a:p>
            <a:pPr marL="0" indent="0">
              <a:buNone/>
            </a:pPr>
            <a:endParaRPr lang="en-US" sz="3800" dirty="0">
              <a:solidFill>
                <a:srgbClr val="19305C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I have the following financial interest or relationship to disclose with regard to the subject matter of this presentation:</a:t>
            </a:r>
          </a:p>
          <a:p>
            <a:pPr marL="0" indent="0">
              <a:buNone/>
            </a:pPr>
            <a:endParaRPr lang="en-US" sz="3800" dirty="0">
              <a:solidFill>
                <a:srgbClr val="19305C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Company Name: 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Type of Relationship:</a:t>
            </a:r>
            <a:endParaRPr lang="en-US" dirty="0">
              <a:solidFill>
                <a:srgbClr val="19305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7301" y="1186205"/>
            <a:ext cx="66293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 of</a:t>
            </a:r>
            <a:br>
              <a:rPr lang="en-US" sz="3000" b="1" dirty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Interests or Relationships</a:t>
            </a:r>
            <a:endParaRPr lang="en-US" sz="3000" dirty="0">
              <a:solidFill>
                <a:srgbClr val="1930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5539"/>
            <a:ext cx="9144000" cy="41686"/>
          </a:xfrm>
          <a:prstGeom prst="rect">
            <a:avLst/>
          </a:prstGeom>
          <a:solidFill>
            <a:srgbClr val="193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6"/>
            <a:ext cx="9144000" cy="91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89639" y="608052"/>
            <a:ext cx="4227563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/>
            <a:r>
              <a:rPr lang="en-US" i="1" dirty="0"/>
              <a:t>Get this year’s declaration slides at https://www.ismrm.org/25m/guidelines/</a:t>
            </a:r>
          </a:p>
        </p:txBody>
      </p:sp>
    </p:spTree>
    <p:extLst>
      <p:ext uri="{BB962C8B-B14F-4D97-AF65-F5344CB8AC3E}">
        <p14:creationId xmlns:p14="http://schemas.microsoft.com/office/powerpoint/2010/main" val="110350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Motivation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t>Introduction</a:t>
            </a:r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Goal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765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Background Information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2279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Approach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9989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1136</Words>
  <Application>Microsoft Office PowerPoint</Application>
  <PresentationFormat>On-screen Show (16:9)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Fira Sans</vt:lpstr>
      <vt:lpstr>Simple Light</vt:lpstr>
      <vt:lpstr>PowerPoint Presentation</vt:lpstr>
      <vt:lpstr>Semi-Automated Bone Tracking for Dynamic MRI Analysis of Knee Joint Kinematics</vt:lpstr>
      <vt:lpstr>Your Digital Poster at the Meeting</vt:lpstr>
      <vt:lpstr>PowerPoint Presentation</vt:lpstr>
      <vt:lpstr>Motivation</vt:lpstr>
      <vt:lpstr>Introduction</vt:lpstr>
      <vt:lpstr>Goal</vt:lpstr>
      <vt:lpstr>Background Information</vt:lpstr>
      <vt:lpstr>Approach</vt:lpstr>
      <vt:lpstr>Theory</vt:lpstr>
      <vt:lpstr>Experimental Setup</vt:lpstr>
      <vt:lpstr>Results</vt:lpstr>
      <vt:lpstr>Discussion</vt:lpstr>
      <vt:lpstr>Impact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Digital Posters in Singapore 2024</dc:title>
  <dc:creator>John</dc:creator>
  <cp:lastModifiedBy>Aayush Nepal</cp:lastModifiedBy>
  <cp:revision>27</cp:revision>
  <dcterms:modified xsi:type="dcterms:W3CDTF">2025-05-04T20:28:36Z</dcterms:modified>
</cp:coreProperties>
</file>