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
  </p:notesMasterIdLst>
  <p:handoutMasterIdLst>
    <p:handoutMasterId r:id="rId4"/>
  </p:handoutMasterIdLst>
  <p:sldIdLst>
    <p:sldId id="258" r:id="rId2"/>
  </p:sldIdLst>
  <p:sldSz cx="30275213" cy="42803763"/>
  <p:notesSz cx="6858000" cy="9144000"/>
  <p:defaultTextStyle>
    <a:defPPr>
      <a:defRPr lang="de-DE"/>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395" userDrawn="1">
          <p15:clr>
            <a:srgbClr val="A4A3A4"/>
          </p15:clr>
        </p15:guide>
        <p15:guide id="2" pos="95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DFF"/>
    <a:srgbClr val="0056A2"/>
    <a:srgbClr val="003366"/>
    <a:srgbClr val="EDEDED"/>
    <a:srgbClr val="EEEEEE"/>
    <a:srgbClr val="EFEFEF"/>
    <a:srgbClr val="EFE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EE197F-ED8C-5EBB-B1CE-8BDDCDFEA0D2}" v="578" dt="2024-08-15T10:50:42.628"/>
    <p1510:client id="{DD3C5D31-9182-CBB1-E542-8425C76CE586}" v="755" dt="2024-08-15T20:16:10.206"/>
    <p1510:client id="{FB982238-AABD-D5B0-820E-0F090EFA4643}" v="166" dt="2024-08-15T08:41:49.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5395"/>
        <p:guide pos="9536"/>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90A87-8AF9-445C-8697-194248D8C220}" type="datetimeFigureOut">
              <a:rPr lang="de-DE" smtClean="0"/>
              <a:t>15.08.2024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0F7A8A-6001-48B2-8EA1-200DDBB45B1B}" type="slidenum">
              <a:rPr lang="de-DE" smtClean="0"/>
              <a:t>‹#›</a:t>
            </a:fld>
            <a:endParaRPr lang="de-DE"/>
          </a:p>
        </p:txBody>
      </p:sp>
    </p:spTree>
    <p:extLst>
      <p:ext uri="{BB962C8B-B14F-4D97-AF65-F5344CB8AC3E}">
        <p14:creationId xmlns:p14="http://schemas.microsoft.com/office/powerpoint/2010/main" val="3017436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F7FA-9C92-45DA-8C3F-76B34B383C2F}" type="datetimeFigureOut">
              <a:rPr lang="de-DE" smtClean="0"/>
              <a:t>15.08.2024</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63E906-D097-4FC4-B755-E133AC592FC2}" type="slidenum">
              <a:rPr lang="de-DE" smtClean="0"/>
              <a:t>‹#›</a:t>
            </a:fld>
            <a:endParaRPr lang="de-DE"/>
          </a:p>
        </p:txBody>
      </p:sp>
    </p:spTree>
    <p:extLst>
      <p:ext uri="{BB962C8B-B14F-4D97-AF65-F5344CB8AC3E}">
        <p14:creationId xmlns:p14="http://schemas.microsoft.com/office/powerpoint/2010/main" val="3781155594"/>
      </p:ext>
    </p:extLst>
  </p:cSld>
  <p:clrMap bg1="lt1" tx1="dk1" bg2="lt2" tx2="dk2" accent1="accent1" accent2="accent2" accent3="accent3" accent4="accent4" accent5="accent5" accent6="accent6" hlink="hlink" folHlink="folHlink"/>
  <p:notesStyle>
    <a:lvl1pPr marL="0" algn="l" defTabSz="4175613" rtl="0" eaLnBrk="1" latinLnBrk="0" hangingPunct="1">
      <a:defRPr sz="5500" kern="1200">
        <a:solidFill>
          <a:schemeClr val="tx1"/>
        </a:solidFill>
        <a:latin typeface="+mn-lt"/>
        <a:ea typeface="+mn-ea"/>
        <a:cs typeface="+mn-cs"/>
      </a:defRPr>
    </a:lvl1pPr>
    <a:lvl2pPr marL="2087804" algn="l" defTabSz="4175613" rtl="0" eaLnBrk="1" latinLnBrk="0" hangingPunct="1">
      <a:defRPr sz="5500" kern="1200">
        <a:solidFill>
          <a:schemeClr val="tx1"/>
        </a:solidFill>
        <a:latin typeface="+mn-lt"/>
        <a:ea typeface="+mn-ea"/>
        <a:cs typeface="+mn-cs"/>
      </a:defRPr>
    </a:lvl2pPr>
    <a:lvl3pPr marL="4175613" algn="l" defTabSz="4175613" rtl="0" eaLnBrk="1" latinLnBrk="0" hangingPunct="1">
      <a:defRPr sz="5500" kern="1200">
        <a:solidFill>
          <a:schemeClr val="tx1"/>
        </a:solidFill>
        <a:latin typeface="+mn-lt"/>
        <a:ea typeface="+mn-ea"/>
        <a:cs typeface="+mn-cs"/>
      </a:defRPr>
    </a:lvl3pPr>
    <a:lvl4pPr marL="6263417" algn="l" defTabSz="4175613" rtl="0" eaLnBrk="1" latinLnBrk="0" hangingPunct="1">
      <a:defRPr sz="5500" kern="1200">
        <a:solidFill>
          <a:schemeClr val="tx1"/>
        </a:solidFill>
        <a:latin typeface="+mn-lt"/>
        <a:ea typeface="+mn-ea"/>
        <a:cs typeface="+mn-cs"/>
      </a:defRPr>
    </a:lvl4pPr>
    <a:lvl5pPr marL="8351221" algn="l" defTabSz="4175613" rtl="0" eaLnBrk="1" latinLnBrk="0" hangingPunct="1">
      <a:defRPr sz="5500" kern="1200">
        <a:solidFill>
          <a:schemeClr val="tx1"/>
        </a:solidFill>
        <a:latin typeface="+mn-lt"/>
        <a:ea typeface="+mn-ea"/>
        <a:cs typeface="+mn-cs"/>
      </a:defRPr>
    </a:lvl5pPr>
    <a:lvl6pPr marL="10439030" algn="l" defTabSz="4175613" rtl="0" eaLnBrk="1" latinLnBrk="0" hangingPunct="1">
      <a:defRPr sz="5500" kern="1200">
        <a:solidFill>
          <a:schemeClr val="tx1"/>
        </a:solidFill>
        <a:latin typeface="+mn-lt"/>
        <a:ea typeface="+mn-ea"/>
        <a:cs typeface="+mn-cs"/>
      </a:defRPr>
    </a:lvl6pPr>
    <a:lvl7pPr marL="12526834" algn="l" defTabSz="4175613" rtl="0" eaLnBrk="1" latinLnBrk="0" hangingPunct="1">
      <a:defRPr sz="5500" kern="1200">
        <a:solidFill>
          <a:schemeClr val="tx1"/>
        </a:solidFill>
        <a:latin typeface="+mn-lt"/>
        <a:ea typeface="+mn-ea"/>
        <a:cs typeface="+mn-cs"/>
      </a:defRPr>
    </a:lvl7pPr>
    <a:lvl8pPr marL="14614639" algn="l" defTabSz="4175613" rtl="0" eaLnBrk="1" latinLnBrk="0" hangingPunct="1">
      <a:defRPr sz="5500" kern="1200">
        <a:solidFill>
          <a:schemeClr val="tx1"/>
        </a:solidFill>
        <a:latin typeface="+mn-lt"/>
        <a:ea typeface="+mn-ea"/>
        <a:cs typeface="+mn-cs"/>
      </a:defRPr>
    </a:lvl8pPr>
    <a:lvl9pPr marL="16702447" algn="l" defTabSz="4175613"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Logo Norm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4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ster Logo quer">
    <p:spTree>
      <p:nvGrpSpPr>
        <p:cNvPr id="1" name=""/>
        <p:cNvGrpSpPr/>
        <p:nvPr/>
      </p:nvGrpSpPr>
      <p:grpSpPr>
        <a:xfrm>
          <a:off x="0" y="0"/>
          <a:ext cx="0" cy="0"/>
          <a:chOff x="0" y="0"/>
          <a:chExt cx="0" cy="0"/>
        </a:xfrm>
      </p:grpSpPr>
      <p:sp>
        <p:nvSpPr>
          <p:cNvPr id="2" name="Titel 1"/>
          <p:cNvSpPr>
            <a:spLocks noGrp="1"/>
          </p:cNvSpPr>
          <p:nvPr>
            <p:ph type="title"/>
          </p:nvPr>
        </p:nvSpPr>
        <p:spPr>
          <a:xfrm>
            <a:off x="1170252" y="2249887"/>
            <a:ext cx="28583054" cy="3384000"/>
          </a:xfrm>
          <a:prstGeom prst="rect">
            <a:avLst/>
          </a:prstGeom>
        </p:spPr>
        <p:txBody>
          <a:bodyPr/>
          <a:lstStyle/>
          <a:p>
            <a:r>
              <a:rPr lang="de-DE"/>
              <a:t>Titelmasterformat durch Klicken bearbeiten</a:t>
            </a:r>
          </a:p>
        </p:txBody>
      </p:sp>
      <p:sp>
        <p:nvSpPr>
          <p:cNvPr id="3" name="Inhaltsplatzhalter 12"/>
          <p:cNvSpPr>
            <a:spLocks noGrp="1"/>
          </p:cNvSpPr>
          <p:nvPr>
            <p:ph sz="quarter" idx="10"/>
          </p:nvPr>
        </p:nvSpPr>
        <p:spPr>
          <a:xfrm>
            <a:off x="1098256" y="7073883"/>
            <a:ext cx="28502274" cy="35135996"/>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18" name="Grafik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0253" y="609035"/>
            <a:ext cx="6120139" cy="772480"/>
          </a:xfrm>
          <a:prstGeom prst="rect">
            <a:avLst/>
          </a:prstGeom>
        </p:spPr>
      </p:pic>
      <p:pic>
        <p:nvPicPr>
          <p:cNvPr id="19" name="Grafik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47924" y="-648221"/>
            <a:ext cx="23084958" cy="2514514"/>
          </a:xfrm>
          <a:prstGeom prst="rect">
            <a:avLst/>
          </a:prstGeom>
        </p:spPr>
      </p:pic>
      <p:sp>
        <p:nvSpPr>
          <p:cNvPr id="21" name="Textplatzhalter 20"/>
          <p:cNvSpPr>
            <a:spLocks noGrp="1"/>
          </p:cNvSpPr>
          <p:nvPr>
            <p:ph type="body" sz="quarter" idx="11" hasCustomPrompt="1"/>
          </p:nvPr>
        </p:nvSpPr>
        <p:spPr>
          <a:xfrm>
            <a:off x="9666354" y="609532"/>
            <a:ext cx="20158080" cy="992078"/>
          </a:xfrm>
          <a:prstGeom prst="rect">
            <a:avLst/>
          </a:prstGeom>
        </p:spPr>
        <p:txBody>
          <a:bodyPr>
            <a:normAutofit/>
          </a:bodyPr>
          <a:lstStyle>
            <a:lvl1pPr>
              <a:defRPr sz="5721"/>
            </a:lvl1pPr>
          </a:lstStyle>
          <a:p>
            <a:pPr lvl="0"/>
            <a:r>
              <a:rPr lang="de-DE"/>
              <a:t>Klinikname, Institutsname </a:t>
            </a:r>
            <a:r>
              <a:rPr lang="de-DE" err="1"/>
              <a:t>bzw</a:t>
            </a:r>
            <a:r>
              <a:rPr lang="de-DE"/>
              <a:t> . Abteilungsname</a:t>
            </a:r>
          </a:p>
        </p:txBody>
      </p:sp>
    </p:spTree>
    <p:extLst>
      <p:ext uri="{BB962C8B-B14F-4D97-AF65-F5344CB8AC3E}">
        <p14:creationId xmlns:p14="http://schemas.microsoft.com/office/powerpoint/2010/main" val="12474384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elplatzhalter 8"/>
          <p:cNvSpPr>
            <a:spLocks noGrp="1"/>
          </p:cNvSpPr>
          <p:nvPr>
            <p:ph type="title"/>
          </p:nvPr>
        </p:nvSpPr>
        <p:spPr>
          <a:xfrm>
            <a:off x="6771247" y="-522005"/>
            <a:ext cx="20594677" cy="5984739"/>
          </a:xfrm>
          <a:prstGeom prst="rect">
            <a:avLst/>
          </a:prstGeom>
        </p:spPr>
        <p:txBody>
          <a:bodyPr vert="horz" lIns="91440" tIns="45720" rIns="91440" bIns="45720" rtlCol="0" anchor="t" anchorCtr="0">
            <a:normAutofit/>
          </a:bodyPr>
          <a:lstStyle/>
          <a:p>
            <a:r>
              <a:rPr lang="de-DE"/>
              <a:t>Titelmasterformat durch Klicken bearbeiten</a:t>
            </a:r>
          </a:p>
        </p:txBody>
      </p:sp>
      <p:sp>
        <p:nvSpPr>
          <p:cNvPr id="7" name="Textplatzhalter 9"/>
          <p:cNvSpPr>
            <a:spLocks noGrp="1"/>
          </p:cNvSpPr>
          <p:nvPr>
            <p:ph type="body" idx="1"/>
          </p:nvPr>
        </p:nvSpPr>
        <p:spPr>
          <a:xfrm>
            <a:off x="1010131" y="7335189"/>
            <a:ext cx="26355793" cy="45781599"/>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grpSp>
        <p:nvGrpSpPr>
          <p:cNvPr id="2" name="Group 4"/>
          <p:cNvGrpSpPr>
            <a:grpSpLocks noChangeAspect="1"/>
          </p:cNvGrpSpPr>
          <p:nvPr userDrawn="1"/>
        </p:nvGrpSpPr>
        <p:grpSpPr bwMode="auto">
          <a:xfrm>
            <a:off x="0" y="-1620531"/>
            <a:ext cx="45577787" cy="56290108"/>
            <a:chOff x="0" y="-1209"/>
            <a:chExt cx="31220" cy="27272"/>
          </a:xfrm>
        </p:grpSpPr>
        <p:sp>
          <p:nvSpPr>
            <p:cNvPr id="3" name="AutoShape 3"/>
            <p:cNvSpPr>
              <a:spLocks noChangeAspect="1" noChangeArrowheads="1" noTextEdit="1"/>
            </p:cNvSpPr>
            <p:nvPr userDrawn="1"/>
          </p:nvSpPr>
          <p:spPr bwMode="auto">
            <a:xfrm>
              <a:off x="0" y="-1209"/>
              <a:ext cx="31220" cy="2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662"/>
            </a:p>
          </p:txBody>
        </p:sp>
        <p:sp>
          <p:nvSpPr>
            <p:cNvPr id="4" name="Freeform 5"/>
            <p:cNvSpPr>
              <a:spLocks/>
            </p:cNvSpPr>
            <p:nvPr userDrawn="1"/>
          </p:nvSpPr>
          <p:spPr bwMode="auto">
            <a:xfrm>
              <a:off x="0" y="3248"/>
              <a:ext cx="338" cy="22535"/>
            </a:xfrm>
            <a:custGeom>
              <a:avLst/>
              <a:gdLst>
                <a:gd name="T0" fmla="*/ 0 w 338"/>
                <a:gd name="T1" fmla="*/ 207 h 22535"/>
                <a:gd name="T2" fmla="*/ 0 w 338"/>
                <a:gd name="T3" fmla="*/ 22535 h 22535"/>
                <a:gd name="T4" fmla="*/ 338 w 338"/>
                <a:gd name="T5" fmla="*/ 22535 h 22535"/>
                <a:gd name="T6" fmla="*/ 338 w 338"/>
                <a:gd name="T7" fmla="*/ 0 h 22535"/>
                <a:gd name="T8" fmla="*/ 0 w 338"/>
                <a:gd name="T9" fmla="*/ 207 h 22535"/>
              </a:gdLst>
              <a:ahLst/>
              <a:cxnLst>
                <a:cxn ang="0">
                  <a:pos x="T0" y="T1"/>
                </a:cxn>
                <a:cxn ang="0">
                  <a:pos x="T2" y="T3"/>
                </a:cxn>
                <a:cxn ang="0">
                  <a:pos x="T4" y="T5"/>
                </a:cxn>
                <a:cxn ang="0">
                  <a:pos x="T6" y="T7"/>
                </a:cxn>
                <a:cxn ang="0">
                  <a:pos x="T8" y="T9"/>
                </a:cxn>
              </a:cxnLst>
              <a:rect l="0" t="0" r="r" b="b"/>
              <a:pathLst>
                <a:path w="338" h="22535">
                  <a:moveTo>
                    <a:pt x="0" y="207"/>
                  </a:moveTo>
                  <a:lnTo>
                    <a:pt x="0" y="22535"/>
                  </a:lnTo>
                  <a:lnTo>
                    <a:pt x="338" y="22535"/>
                  </a:lnTo>
                  <a:lnTo>
                    <a:pt x="338" y="0"/>
                  </a:lnTo>
                  <a:lnTo>
                    <a:pt x="0" y="207"/>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662"/>
            </a:p>
          </p:txBody>
        </p:sp>
        <p:sp>
          <p:nvSpPr>
            <p:cNvPr id="17" name="Freeform 6"/>
            <p:cNvSpPr>
              <a:spLocks/>
            </p:cNvSpPr>
            <p:nvPr userDrawn="1"/>
          </p:nvSpPr>
          <p:spPr bwMode="auto">
            <a:xfrm>
              <a:off x="0" y="-1209"/>
              <a:ext cx="31220" cy="4356"/>
            </a:xfrm>
            <a:custGeom>
              <a:avLst/>
              <a:gdLst>
                <a:gd name="T0" fmla="*/ 338 w 31220"/>
                <a:gd name="T1" fmla="*/ 0 h 4356"/>
                <a:gd name="T2" fmla="*/ 0 w 31220"/>
                <a:gd name="T3" fmla="*/ 0 h 4356"/>
                <a:gd name="T4" fmla="*/ 0 w 31220"/>
                <a:gd name="T5" fmla="*/ 4356 h 4356"/>
                <a:gd name="T6" fmla="*/ 338 w 31220"/>
                <a:gd name="T7" fmla="*/ 4155 h 4356"/>
                <a:gd name="T8" fmla="*/ 31220 w 31220"/>
                <a:gd name="T9" fmla="*/ 4155 h 4356"/>
                <a:gd name="T10" fmla="*/ 31220 w 31220"/>
                <a:gd name="T11" fmla="*/ 4137 h 4356"/>
                <a:gd name="T12" fmla="*/ 338 w 31220"/>
                <a:gd name="T13" fmla="*/ 4137 h 4356"/>
                <a:gd name="T14" fmla="*/ 338 w 31220"/>
                <a:gd name="T15" fmla="*/ 0 h 4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20" h="4356">
                  <a:moveTo>
                    <a:pt x="338" y="0"/>
                  </a:moveTo>
                  <a:lnTo>
                    <a:pt x="0" y="0"/>
                  </a:lnTo>
                  <a:lnTo>
                    <a:pt x="0" y="4356"/>
                  </a:lnTo>
                  <a:lnTo>
                    <a:pt x="338" y="4155"/>
                  </a:lnTo>
                  <a:lnTo>
                    <a:pt x="31220" y="4155"/>
                  </a:lnTo>
                  <a:lnTo>
                    <a:pt x="31220" y="4137"/>
                  </a:lnTo>
                  <a:lnTo>
                    <a:pt x="338" y="4137"/>
                  </a:lnTo>
                  <a:lnTo>
                    <a:pt x="338" y="0"/>
                  </a:lnTo>
                  <a:close/>
                </a:path>
              </a:pathLst>
            </a:custGeom>
            <a:solidFill>
              <a:srgbClr val="009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662"/>
            </a:p>
          </p:txBody>
        </p:sp>
      </p:grpSp>
      <p:grpSp>
        <p:nvGrpSpPr>
          <p:cNvPr id="18" name="Group 29">
            <a:extLst>
              <a:ext uri="{FF2B5EF4-FFF2-40B4-BE49-F238E27FC236}">
                <a16:creationId xmlns:a16="http://schemas.microsoft.com/office/drawing/2014/main" id="{E57990AB-A200-42FF-A7BF-9FF3A88019CA}"/>
              </a:ext>
            </a:extLst>
          </p:cNvPr>
          <p:cNvGrpSpPr>
            <a:grpSpLocks noChangeAspect="1"/>
          </p:cNvGrpSpPr>
          <p:nvPr userDrawn="1"/>
        </p:nvGrpSpPr>
        <p:grpSpPr bwMode="auto">
          <a:xfrm>
            <a:off x="945867" y="231529"/>
            <a:ext cx="5110162" cy="2376264"/>
            <a:chOff x="0" y="740"/>
            <a:chExt cx="5760" cy="2840"/>
          </a:xfrm>
        </p:grpSpPr>
        <p:sp>
          <p:nvSpPr>
            <p:cNvPr id="19" name="AutoShape 28">
              <a:extLst>
                <a:ext uri="{FF2B5EF4-FFF2-40B4-BE49-F238E27FC236}">
                  <a16:creationId xmlns:a16="http://schemas.microsoft.com/office/drawing/2014/main" id="{1412AB46-ABFD-4564-87AF-CF2147F20B6A}"/>
                </a:ext>
              </a:extLst>
            </p:cNvPr>
            <p:cNvSpPr>
              <a:spLocks noChangeAspect="1" noChangeArrowheads="1" noTextEdit="1"/>
            </p:cNvSpPr>
            <p:nvPr userDrawn="1"/>
          </p:nvSpPr>
          <p:spPr bwMode="auto">
            <a:xfrm>
              <a:off x="0" y="740"/>
              <a:ext cx="5760" cy="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Freeform 30">
              <a:extLst>
                <a:ext uri="{FF2B5EF4-FFF2-40B4-BE49-F238E27FC236}">
                  <a16:creationId xmlns:a16="http://schemas.microsoft.com/office/drawing/2014/main" id="{14B5D5DD-FE3F-46F9-A8DF-B7A094696516}"/>
                </a:ext>
              </a:extLst>
            </p:cNvPr>
            <p:cNvSpPr>
              <a:spLocks noEditPoints="1"/>
            </p:cNvSpPr>
            <p:nvPr userDrawn="1"/>
          </p:nvSpPr>
          <p:spPr bwMode="auto">
            <a:xfrm>
              <a:off x="504" y="2861"/>
              <a:ext cx="1699" cy="719"/>
            </a:xfrm>
            <a:custGeom>
              <a:avLst/>
              <a:gdLst>
                <a:gd name="T0" fmla="*/ 164 w 324"/>
                <a:gd name="T1" fmla="*/ 19 h 137"/>
                <a:gd name="T2" fmla="*/ 197 w 324"/>
                <a:gd name="T3" fmla="*/ 0 h 137"/>
                <a:gd name="T4" fmla="*/ 224 w 324"/>
                <a:gd name="T5" fmla="*/ 30 h 137"/>
                <a:gd name="T6" fmla="*/ 224 w 324"/>
                <a:gd name="T7" fmla="*/ 102 h 137"/>
                <a:gd name="T8" fmla="*/ 213 w 324"/>
                <a:gd name="T9" fmla="*/ 102 h 137"/>
                <a:gd name="T10" fmla="*/ 213 w 324"/>
                <a:gd name="T11" fmla="*/ 32 h 137"/>
                <a:gd name="T12" fmla="*/ 194 w 324"/>
                <a:gd name="T13" fmla="*/ 9 h 137"/>
                <a:gd name="T14" fmla="*/ 165 w 324"/>
                <a:gd name="T15" fmla="*/ 30 h 137"/>
                <a:gd name="T16" fmla="*/ 165 w 324"/>
                <a:gd name="T17" fmla="*/ 102 h 137"/>
                <a:gd name="T18" fmla="*/ 154 w 324"/>
                <a:gd name="T19" fmla="*/ 102 h 137"/>
                <a:gd name="T20" fmla="*/ 154 w 324"/>
                <a:gd name="T21" fmla="*/ 2 h 137"/>
                <a:gd name="T22" fmla="*/ 163 w 324"/>
                <a:gd name="T23" fmla="*/ 2 h 137"/>
                <a:gd name="T24" fmla="*/ 164 w 324"/>
                <a:gd name="T25" fmla="*/ 19 h 137"/>
                <a:gd name="T26" fmla="*/ 21 w 324"/>
                <a:gd name="T27" fmla="*/ 2 h 137"/>
                <a:gd name="T28" fmla="*/ 21 w 324"/>
                <a:gd name="T29" fmla="*/ 96 h 137"/>
                <a:gd name="T30" fmla="*/ 0 w 324"/>
                <a:gd name="T31" fmla="*/ 128 h 137"/>
                <a:gd name="T32" fmla="*/ 3 w 324"/>
                <a:gd name="T33" fmla="*/ 137 h 137"/>
                <a:gd name="T34" fmla="*/ 33 w 324"/>
                <a:gd name="T35" fmla="*/ 95 h 137"/>
                <a:gd name="T36" fmla="*/ 33 w 324"/>
                <a:gd name="T37" fmla="*/ 2 h 137"/>
                <a:gd name="T38" fmla="*/ 21 w 324"/>
                <a:gd name="T39" fmla="*/ 2 h 137"/>
                <a:gd name="T40" fmla="*/ 133 w 324"/>
                <a:gd name="T41" fmla="*/ 56 h 137"/>
                <a:gd name="T42" fmla="*/ 66 w 324"/>
                <a:gd name="T43" fmla="*/ 56 h 137"/>
                <a:gd name="T44" fmla="*/ 98 w 324"/>
                <a:gd name="T45" fmla="*/ 94 h 137"/>
                <a:gd name="T46" fmla="*/ 125 w 324"/>
                <a:gd name="T47" fmla="*/ 84 h 137"/>
                <a:gd name="T48" fmla="*/ 130 w 324"/>
                <a:gd name="T49" fmla="*/ 92 h 137"/>
                <a:gd name="T50" fmla="*/ 97 w 324"/>
                <a:gd name="T51" fmla="*/ 104 h 137"/>
                <a:gd name="T52" fmla="*/ 55 w 324"/>
                <a:gd name="T53" fmla="*/ 52 h 137"/>
                <a:gd name="T54" fmla="*/ 95 w 324"/>
                <a:gd name="T55" fmla="*/ 0 h 137"/>
                <a:gd name="T56" fmla="*/ 134 w 324"/>
                <a:gd name="T57" fmla="*/ 49 h 137"/>
                <a:gd name="T58" fmla="*/ 133 w 324"/>
                <a:gd name="T59" fmla="*/ 56 h 137"/>
                <a:gd name="T60" fmla="*/ 123 w 324"/>
                <a:gd name="T61" fmla="*/ 47 h 137"/>
                <a:gd name="T62" fmla="*/ 95 w 324"/>
                <a:gd name="T63" fmla="*/ 9 h 137"/>
                <a:gd name="T64" fmla="*/ 66 w 324"/>
                <a:gd name="T65" fmla="*/ 47 h 137"/>
                <a:gd name="T66" fmla="*/ 123 w 324"/>
                <a:gd name="T67" fmla="*/ 47 h 137"/>
                <a:gd name="T68" fmla="*/ 324 w 324"/>
                <a:gd name="T69" fmla="*/ 96 h 137"/>
                <a:gd name="T70" fmla="*/ 322 w 324"/>
                <a:gd name="T71" fmla="*/ 104 h 137"/>
                <a:gd name="T72" fmla="*/ 305 w 324"/>
                <a:gd name="T73" fmla="*/ 87 h 137"/>
                <a:gd name="T74" fmla="*/ 305 w 324"/>
                <a:gd name="T75" fmla="*/ 87 h 137"/>
                <a:gd name="T76" fmla="*/ 273 w 324"/>
                <a:gd name="T77" fmla="*/ 104 h 137"/>
                <a:gd name="T78" fmla="*/ 243 w 324"/>
                <a:gd name="T79" fmla="*/ 74 h 137"/>
                <a:gd name="T80" fmla="*/ 286 w 324"/>
                <a:gd name="T81" fmla="*/ 42 h 137"/>
                <a:gd name="T82" fmla="*/ 304 w 324"/>
                <a:gd name="T83" fmla="*/ 42 h 137"/>
                <a:gd name="T84" fmla="*/ 304 w 324"/>
                <a:gd name="T85" fmla="*/ 32 h 137"/>
                <a:gd name="T86" fmla="*/ 280 w 324"/>
                <a:gd name="T87" fmla="*/ 9 h 137"/>
                <a:gd name="T88" fmla="*/ 253 w 324"/>
                <a:gd name="T89" fmla="*/ 15 h 137"/>
                <a:gd name="T90" fmla="*/ 250 w 324"/>
                <a:gd name="T91" fmla="*/ 6 h 137"/>
                <a:gd name="T92" fmla="*/ 281 w 324"/>
                <a:gd name="T93" fmla="*/ 0 h 137"/>
                <a:gd name="T94" fmla="*/ 315 w 324"/>
                <a:gd name="T95" fmla="*/ 32 h 137"/>
                <a:gd name="T96" fmla="*/ 315 w 324"/>
                <a:gd name="T97" fmla="*/ 80 h 137"/>
                <a:gd name="T98" fmla="*/ 324 w 324"/>
                <a:gd name="T99" fmla="*/ 96 h 137"/>
                <a:gd name="T100" fmla="*/ 304 w 324"/>
                <a:gd name="T101" fmla="*/ 51 h 137"/>
                <a:gd name="T102" fmla="*/ 287 w 324"/>
                <a:gd name="T103" fmla="*/ 51 h 137"/>
                <a:gd name="T104" fmla="*/ 254 w 324"/>
                <a:gd name="T105" fmla="*/ 73 h 137"/>
                <a:gd name="T106" fmla="*/ 276 w 324"/>
                <a:gd name="T107" fmla="*/ 95 h 137"/>
                <a:gd name="T108" fmla="*/ 304 w 324"/>
                <a:gd name="T109" fmla="*/ 76 h 137"/>
                <a:gd name="T110" fmla="*/ 304 w 324"/>
                <a:gd name="T111" fmla="*/ 5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4" h="137">
                  <a:moveTo>
                    <a:pt x="164" y="19"/>
                  </a:moveTo>
                  <a:cubicBezTo>
                    <a:pt x="172" y="7"/>
                    <a:pt x="183" y="0"/>
                    <a:pt x="197" y="0"/>
                  </a:cubicBezTo>
                  <a:cubicBezTo>
                    <a:pt x="216" y="0"/>
                    <a:pt x="224" y="11"/>
                    <a:pt x="224" y="30"/>
                  </a:cubicBezTo>
                  <a:cubicBezTo>
                    <a:pt x="224" y="102"/>
                    <a:pt x="224" y="102"/>
                    <a:pt x="224" y="102"/>
                  </a:cubicBezTo>
                  <a:cubicBezTo>
                    <a:pt x="213" y="102"/>
                    <a:pt x="213" y="102"/>
                    <a:pt x="213" y="102"/>
                  </a:cubicBezTo>
                  <a:cubicBezTo>
                    <a:pt x="213" y="32"/>
                    <a:pt x="213" y="32"/>
                    <a:pt x="213" y="32"/>
                  </a:cubicBezTo>
                  <a:cubicBezTo>
                    <a:pt x="213" y="16"/>
                    <a:pt x="207" y="9"/>
                    <a:pt x="194" y="9"/>
                  </a:cubicBezTo>
                  <a:cubicBezTo>
                    <a:pt x="182" y="9"/>
                    <a:pt x="171" y="20"/>
                    <a:pt x="165" y="30"/>
                  </a:cubicBezTo>
                  <a:cubicBezTo>
                    <a:pt x="165" y="102"/>
                    <a:pt x="165" y="102"/>
                    <a:pt x="165" y="102"/>
                  </a:cubicBezTo>
                  <a:cubicBezTo>
                    <a:pt x="154" y="102"/>
                    <a:pt x="154" y="102"/>
                    <a:pt x="154" y="102"/>
                  </a:cubicBezTo>
                  <a:cubicBezTo>
                    <a:pt x="154" y="2"/>
                    <a:pt x="154" y="2"/>
                    <a:pt x="154" y="2"/>
                  </a:cubicBezTo>
                  <a:cubicBezTo>
                    <a:pt x="163" y="2"/>
                    <a:pt x="163" y="2"/>
                    <a:pt x="163" y="2"/>
                  </a:cubicBezTo>
                  <a:lnTo>
                    <a:pt x="164" y="19"/>
                  </a:lnTo>
                  <a:close/>
                  <a:moveTo>
                    <a:pt x="21" y="2"/>
                  </a:moveTo>
                  <a:cubicBezTo>
                    <a:pt x="21" y="96"/>
                    <a:pt x="21" y="96"/>
                    <a:pt x="21" y="96"/>
                  </a:cubicBezTo>
                  <a:cubicBezTo>
                    <a:pt x="21" y="113"/>
                    <a:pt x="16" y="122"/>
                    <a:pt x="0" y="128"/>
                  </a:cubicBezTo>
                  <a:cubicBezTo>
                    <a:pt x="3" y="137"/>
                    <a:pt x="3" y="137"/>
                    <a:pt x="3" y="137"/>
                  </a:cubicBezTo>
                  <a:cubicBezTo>
                    <a:pt x="24" y="129"/>
                    <a:pt x="33" y="121"/>
                    <a:pt x="33" y="95"/>
                  </a:cubicBezTo>
                  <a:cubicBezTo>
                    <a:pt x="33" y="2"/>
                    <a:pt x="33" y="2"/>
                    <a:pt x="33" y="2"/>
                  </a:cubicBezTo>
                  <a:lnTo>
                    <a:pt x="21" y="2"/>
                  </a:lnTo>
                  <a:close/>
                  <a:moveTo>
                    <a:pt x="133" y="56"/>
                  </a:moveTo>
                  <a:cubicBezTo>
                    <a:pt x="66" y="56"/>
                    <a:pt x="66" y="56"/>
                    <a:pt x="66" y="56"/>
                  </a:cubicBezTo>
                  <a:cubicBezTo>
                    <a:pt x="67" y="83"/>
                    <a:pt x="81" y="94"/>
                    <a:pt x="98" y="94"/>
                  </a:cubicBezTo>
                  <a:cubicBezTo>
                    <a:pt x="108" y="94"/>
                    <a:pt x="116" y="92"/>
                    <a:pt x="125" y="84"/>
                  </a:cubicBezTo>
                  <a:cubicBezTo>
                    <a:pt x="130" y="92"/>
                    <a:pt x="130" y="92"/>
                    <a:pt x="130" y="92"/>
                  </a:cubicBezTo>
                  <a:cubicBezTo>
                    <a:pt x="121" y="100"/>
                    <a:pt x="110" y="104"/>
                    <a:pt x="97" y="104"/>
                  </a:cubicBezTo>
                  <a:cubicBezTo>
                    <a:pt x="70" y="104"/>
                    <a:pt x="55" y="84"/>
                    <a:pt x="55" y="52"/>
                  </a:cubicBezTo>
                  <a:cubicBezTo>
                    <a:pt x="55" y="21"/>
                    <a:pt x="70" y="0"/>
                    <a:pt x="95" y="0"/>
                  </a:cubicBezTo>
                  <a:cubicBezTo>
                    <a:pt x="120" y="0"/>
                    <a:pt x="134" y="18"/>
                    <a:pt x="134" y="49"/>
                  </a:cubicBezTo>
                  <a:cubicBezTo>
                    <a:pt x="134" y="51"/>
                    <a:pt x="133" y="54"/>
                    <a:pt x="133" y="56"/>
                  </a:cubicBezTo>
                  <a:close/>
                  <a:moveTo>
                    <a:pt x="123" y="47"/>
                  </a:moveTo>
                  <a:cubicBezTo>
                    <a:pt x="122" y="23"/>
                    <a:pt x="113" y="9"/>
                    <a:pt x="95" y="9"/>
                  </a:cubicBezTo>
                  <a:cubicBezTo>
                    <a:pt x="79" y="9"/>
                    <a:pt x="67" y="21"/>
                    <a:pt x="66" y="47"/>
                  </a:cubicBezTo>
                  <a:lnTo>
                    <a:pt x="123" y="47"/>
                  </a:lnTo>
                  <a:close/>
                  <a:moveTo>
                    <a:pt x="324" y="96"/>
                  </a:moveTo>
                  <a:cubicBezTo>
                    <a:pt x="322" y="104"/>
                    <a:pt x="322" y="104"/>
                    <a:pt x="322" y="104"/>
                  </a:cubicBezTo>
                  <a:cubicBezTo>
                    <a:pt x="313" y="102"/>
                    <a:pt x="307" y="98"/>
                    <a:pt x="305" y="87"/>
                  </a:cubicBezTo>
                  <a:cubicBezTo>
                    <a:pt x="305" y="87"/>
                    <a:pt x="305" y="87"/>
                    <a:pt x="305" y="87"/>
                  </a:cubicBezTo>
                  <a:cubicBezTo>
                    <a:pt x="298" y="99"/>
                    <a:pt x="286" y="104"/>
                    <a:pt x="273" y="104"/>
                  </a:cubicBezTo>
                  <a:cubicBezTo>
                    <a:pt x="254" y="104"/>
                    <a:pt x="243" y="92"/>
                    <a:pt x="243" y="74"/>
                  </a:cubicBezTo>
                  <a:cubicBezTo>
                    <a:pt x="243" y="53"/>
                    <a:pt x="259" y="42"/>
                    <a:pt x="286" y="42"/>
                  </a:cubicBezTo>
                  <a:cubicBezTo>
                    <a:pt x="304" y="42"/>
                    <a:pt x="304" y="42"/>
                    <a:pt x="304" y="42"/>
                  </a:cubicBezTo>
                  <a:cubicBezTo>
                    <a:pt x="304" y="32"/>
                    <a:pt x="304" y="32"/>
                    <a:pt x="304" y="32"/>
                  </a:cubicBezTo>
                  <a:cubicBezTo>
                    <a:pt x="304" y="17"/>
                    <a:pt x="297" y="9"/>
                    <a:pt x="280" y="9"/>
                  </a:cubicBezTo>
                  <a:cubicBezTo>
                    <a:pt x="272" y="9"/>
                    <a:pt x="264" y="10"/>
                    <a:pt x="253" y="15"/>
                  </a:cubicBezTo>
                  <a:cubicBezTo>
                    <a:pt x="250" y="6"/>
                    <a:pt x="250" y="6"/>
                    <a:pt x="250" y="6"/>
                  </a:cubicBezTo>
                  <a:cubicBezTo>
                    <a:pt x="262" y="1"/>
                    <a:pt x="272" y="0"/>
                    <a:pt x="281" y="0"/>
                  </a:cubicBezTo>
                  <a:cubicBezTo>
                    <a:pt x="305" y="0"/>
                    <a:pt x="315" y="12"/>
                    <a:pt x="315" y="32"/>
                  </a:cubicBezTo>
                  <a:cubicBezTo>
                    <a:pt x="315" y="80"/>
                    <a:pt x="315" y="80"/>
                    <a:pt x="315" y="80"/>
                  </a:cubicBezTo>
                  <a:cubicBezTo>
                    <a:pt x="315" y="91"/>
                    <a:pt x="318" y="94"/>
                    <a:pt x="324" y="96"/>
                  </a:cubicBezTo>
                  <a:close/>
                  <a:moveTo>
                    <a:pt x="304" y="51"/>
                  </a:moveTo>
                  <a:cubicBezTo>
                    <a:pt x="287" y="51"/>
                    <a:pt x="287" y="51"/>
                    <a:pt x="287" y="51"/>
                  </a:cubicBezTo>
                  <a:cubicBezTo>
                    <a:pt x="266" y="51"/>
                    <a:pt x="254" y="58"/>
                    <a:pt x="254" y="73"/>
                  </a:cubicBezTo>
                  <a:cubicBezTo>
                    <a:pt x="254" y="87"/>
                    <a:pt x="262" y="95"/>
                    <a:pt x="276" y="95"/>
                  </a:cubicBezTo>
                  <a:cubicBezTo>
                    <a:pt x="289" y="95"/>
                    <a:pt x="298" y="87"/>
                    <a:pt x="304" y="76"/>
                  </a:cubicBezTo>
                  <a:lnTo>
                    <a:pt x="304" y="51"/>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Freeform 31">
              <a:extLst>
                <a:ext uri="{FF2B5EF4-FFF2-40B4-BE49-F238E27FC236}">
                  <a16:creationId xmlns:a16="http://schemas.microsoft.com/office/drawing/2014/main" id="{36E1AC09-B680-47D1-AA31-1B58308E7330}"/>
                </a:ext>
              </a:extLst>
            </p:cNvPr>
            <p:cNvSpPr>
              <a:spLocks noEditPoints="1"/>
            </p:cNvSpPr>
            <p:nvPr userDrawn="1"/>
          </p:nvSpPr>
          <p:spPr bwMode="auto">
            <a:xfrm>
              <a:off x="551" y="1443"/>
              <a:ext cx="5209" cy="1255"/>
            </a:xfrm>
            <a:custGeom>
              <a:avLst/>
              <a:gdLst>
                <a:gd name="T0" fmla="*/ 0 w 993"/>
                <a:gd name="T1" fmla="*/ 58 h 239"/>
                <a:gd name="T2" fmla="*/ 42 w 993"/>
                <a:gd name="T3" fmla="*/ 85 h 239"/>
                <a:gd name="T4" fmla="*/ 620 w 993"/>
                <a:gd name="T5" fmla="*/ 102 h 239"/>
                <a:gd name="T6" fmla="*/ 620 w 993"/>
                <a:gd name="T7" fmla="*/ 102 h 239"/>
                <a:gd name="T8" fmla="*/ 558 w 993"/>
                <a:gd name="T9" fmla="*/ 58 h 239"/>
                <a:gd name="T10" fmla="*/ 523 w 993"/>
                <a:gd name="T11" fmla="*/ 90 h 239"/>
                <a:gd name="T12" fmla="*/ 552 w 993"/>
                <a:gd name="T13" fmla="*/ 27 h 239"/>
                <a:gd name="T14" fmla="*/ 990 w 993"/>
                <a:gd name="T15" fmla="*/ 11 h 239"/>
                <a:gd name="T16" fmla="*/ 969 w 993"/>
                <a:gd name="T17" fmla="*/ 75 h 239"/>
                <a:gd name="T18" fmla="*/ 952 w 993"/>
                <a:gd name="T19" fmla="*/ 104 h 239"/>
                <a:gd name="T20" fmla="*/ 956 w 993"/>
                <a:gd name="T21" fmla="*/ 17 h 239"/>
                <a:gd name="T22" fmla="*/ 130 w 993"/>
                <a:gd name="T23" fmla="*/ 16 h 239"/>
                <a:gd name="T24" fmla="*/ 131 w 993"/>
                <a:gd name="T25" fmla="*/ 102 h 239"/>
                <a:gd name="T26" fmla="*/ 164 w 993"/>
                <a:gd name="T27" fmla="*/ 102 h 239"/>
                <a:gd name="T28" fmla="*/ 212 w 993"/>
                <a:gd name="T29" fmla="*/ 102 h 239"/>
                <a:gd name="T30" fmla="*/ 212 w 993"/>
                <a:gd name="T31" fmla="*/ 102 h 239"/>
                <a:gd name="T32" fmla="*/ 297 w 993"/>
                <a:gd name="T33" fmla="*/ 82 h 239"/>
                <a:gd name="T34" fmla="*/ 311 w 993"/>
                <a:gd name="T35" fmla="*/ 102 h 239"/>
                <a:gd name="T36" fmla="*/ 655 w 993"/>
                <a:gd name="T37" fmla="*/ 20 h 239"/>
                <a:gd name="T38" fmla="*/ 705 w 993"/>
                <a:gd name="T39" fmla="*/ 20 h 239"/>
                <a:gd name="T40" fmla="*/ 356 w 993"/>
                <a:gd name="T41" fmla="*/ 2 h 239"/>
                <a:gd name="T42" fmla="*/ 380 w 993"/>
                <a:gd name="T43" fmla="*/ 85 h 239"/>
                <a:gd name="T44" fmla="*/ 380 w 993"/>
                <a:gd name="T45" fmla="*/ 43 h 239"/>
                <a:gd name="T46" fmla="*/ 459 w 993"/>
                <a:gd name="T47" fmla="*/ 18 h 239"/>
                <a:gd name="T48" fmla="*/ 459 w 993"/>
                <a:gd name="T49" fmla="*/ 47 h 239"/>
                <a:gd name="T50" fmla="*/ 490 w 993"/>
                <a:gd name="T51" fmla="*/ 59 h 239"/>
                <a:gd name="T52" fmla="*/ 436 w 993"/>
                <a:gd name="T53" fmla="*/ 102 h 239"/>
                <a:gd name="T54" fmla="*/ 907 w 993"/>
                <a:gd name="T55" fmla="*/ 20 h 239"/>
                <a:gd name="T56" fmla="*/ 859 w 993"/>
                <a:gd name="T57" fmla="*/ 20 h 239"/>
                <a:gd name="T58" fmla="*/ 907 w 993"/>
                <a:gd name="T59" fmla="*/ 20 h 239"/>
                <a:gd name="T60" fmla="*/ 792 w 993"/>
                <a:gd name="T61" fmla="*/ 63 h 239"/>
                <a:gd name="T62" fmla="*/ 796 w 993"/>
                <a:gd name="T63" fmla="*/ 2 h 239"/>
                <a:gd name="T64" fmla="*/ 767 w 993"/>
                <a:gd name="T65" fmla="*/ 80 h 239"/>
                <a:gd name="T66" fmla="*/ 754 w 993"/>
                <a:gd name="T67" fmla="*/ 20 h 239"/>
                <a:gd name="T68" fmla="*/ 809 w 993"/>
                <a:gd name="T69" fmla="*/ 20 h 239"/>
                <a:gd name="T70" fmla="*/ 283 w 993"/>
                <a:gd name="T71" fmla="*/ 237 h 239"/>
                <a:gd name="T72" fmla="*/ 249 w 993"/>
                <a:gd name="T73" fmla="*/ 150 h 239"/>
                <a:gd name="T74" fmla="*/ 250 w 993"/>
                <a:gd name="T75" fmla="*/ 237 h 239"/>
                <a:gd name="T76" fmla="*/ 283 w 993"/>
                <a:gd name="T77" fmla="*/ 237 h 239"/>
                <a:gd name="T78" fmla="*/ 639 w 993"/>
                <a:gd name="T79" fmla="*/ 167 h 239"/>
                <a:gd name="T80" fmla="*/ 682 w 993"/>
                <a:gd name="T81" fmla="*/ 153 h 239"/>
                <a:gd name="T82" fmla="*/ 716 w 993"/>
                <a:gd name="T83" fmla="*/ 164 h 239"/>
                <a:gd name="T84" fmla="*/ 607 w 993"/>
                <a:gd name="T85" fmla="*/ 150 h 239"/>
                <a:gd name="T86" fmla="*/ 609 w 993"/>
                <a:gd name="T87" fmla="*/ 237 h 239"/>
                <a:gd name="T88" fmla="*/ 331 w 993"/>
                <a:gd name="T89" fmla="*/ 137 h 239"/>
                <a:gd name="T90" fmla="*/ 24 w 993"/>
                <a:gd name="T91" fmla="*/ 137 h 239"/>
                <a:gd name="T92" fmla="*/ 59 w 993"/>
                <a:gd name="T93" fmla="*/ 137 h 239"/>
                <a:gd name="T94" fmla="*/ 50 w 993"/>
                <a:gd name="T95" fmla="*/ 181 h 239"/>
                <a:gd name="T96" fmla="*/ 101 w 993"/>
                <a:gd name="T97" fmla="*/ 137 h 239"/>
                <a:gd name="T98" fmla="*/ 125 w 993"/>
                <a:gd name="T99" fmla="*/ 217 h 239"/>
                <a:gd name="T100" fmla="*/ 177 w 993"/>
                <a:gd name="T101" fmla="*/ 137 h 239"/>
                <a:gd name="T102" fmla="*/ 404 w 993"/>
                <a:gd name="T103" fmla="*/ 137 h 239"/>
                <a:gd name="T104" fmla="*/ 439 w 993"/>
                <a:gd name="T105" fmla="*/ 137 h 239"/>
                <a:gd name="T106" fmla="*/ 430 w 993"/>
                <a:gd name="T107" fmla="*/ 181 h 239"/>
                <a:gd name="T108" fmla="*/ 519 w 993"/>
                <a:gd name="T109" fmla="*/ 220 h 239"/>
                <a:gd name="T110" fmla="*/ 477 w 993"/>
                <a:gd name="T111" fmla="*/ 193 h 239"/>
                <a:gd name="T112" fmla="*/ 538 w 993"/>
                <a:gd name="T113" fmla="*/ 13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93" h="239">
                  <a:moveTo>
                    <a:pt x="85" y="2"/>
                  </a:moveTo>
                  <a:cubicBezTo>
                    <a:pt x="85" y="58"/>
                    <a:pt x="85" y="58"/>
                    <a:pt x="85" y="58"/>
                  </a:cubicBezTo>
                  <a:cubicBezTo>
                    <a:pt x="85" y="85"/>
                    <a:pt x="72" y="104"/>
                    <a:pt x="42" y="104"/>
                  </a:cubicBezTo>
                  <a:cubicBezTo>
                    <a:pt x="11" y="104"/>
                    <a:pt x="0" y="85"/>
                    <a:pt x="0" y="58"/>
                  </a:cubicBezTo>
                  <a:cubicBezTo>
                    <a:pt x="0" y="2"/>
                    <a:pt x="0" y="2"/>
                    <a:pt x="0" y="2"/>
                  </a:cubicBezTo>
                  <a:cubicBezTo>
                    <a:pt x="24" y="2"/>
                    <a:pt x="24" y="2"/>
                    <a:pt x="24" y="2"/>
                  </a:cubicBezTo>
                  <a:cubicBezTo>
                    <a:pt x="24" y="57"/>
                    <a:pt x="24" y="57"/>
                    <a:pt x="24" y="57"/>
                  </a:cubicBezTo>
                  <a:cubicBezTo>
                    <a:pt x="24" y="76"/>
                    <a:pt x="27" y="85"/>
                    <a:pt x="42" y="85"/>
                  </a:cubicBezTo>
                  <a:cubicBezTo>
                    <a:pt x="57" y="85"/>
                    <a:pt x="61" y="76"/>
                    <a:pt x="61" y="57"/>
                  </a:cubicBezTo>
                  <a:cubicBezTo>
                    <a:pt x="61" y="2"/>
                    <a:pt x="61" y="2"/>
                    <a:pt x="61" y="2"/>
                  </a:cubicBezTo>
                  <a:lnTo>
                    <a:pt x="85" y="2"/>
                  </a:lnTo>
                  <a:close/>
                  <a:moveTo>
                    <a:pt x="620" y="102"/>
                  </a:moveTo>
                  <a:cubicBezTo>
                    <a:pt x="643" y="102"/>
                    <a:pt x="643" y="102"/>
                    <a:pt x="643" y="102"/>
                  </a:cubicBezTo>
                  <a:cubicBezTo>
                    <a:pt x="643" y="2"/>
                    <a:pt x="643" y="2"/>
                    <a:pt x="643" y="2"/>
                  </a:cubicBezTo>
                  <a:cubicBezTo>
                    <a:pt x="620" y="2"/>
                    <a:pt x="620" y="2"/>
                    <a:pt x="620" y="2"/>
                  </a:cubicBezTo>
                  <a:lnTo>
                    <a:pt x="620" y="102"/>
                  </a:lnTo>
                  <a:close/>
                  <a:moveTo>
                    <a:pt x="601" y="11"/>
                  </a:moveTo>
                  <a:cubicBezTo>
                    <a:pt x="592" y="4"/>
                    <a:pt x="580" y="0"/>
                    <a:pt x="566" y="0"/>
                  </a:cubicBezTo>
                  <a:cubicBezTo>
                    <a:pt x="543" y="0"/>
                    <a:pt x="528" y="12"/>
                    <a:pt x="528" y="28"/>
                  </a:cubicBezTo>
                  <a:cubicBezTo>
                    <a:pt x="528" y="43"/>
                    <a:pt x="537" y="53"/>
                    <a:pt x="558" y="58"/>
                  </a:cubicBezTo>
                  <a:cubicBezTo>
                    <a:pt x="576" y="63"/>
                    <a:pt x="580" y="66"/>
                    <a:pt x="580" y="75"/>
                  </a:cubicBezTo>
                  <a:cubicBezTo>
                    <a:pt x="580" y="82"/>
                    <a:pt x="573" y="86"/>
                    <a:pt x="562" y="86"/>
                  </a:cubicBezTo>
                  <a:cubicBezTo>
                    <a:pt x="552" y="86"/>
                    <a:pt x="543" y="82"/>
                    <a:pt x="536" y="76"/>
                  </a:cubicBezTo>
                  <a:cubicBezTo>
                    <a:pt x="523" y="90"/>
                    <a:pt x="523" y="90"/>
                    <a:pt x="523" y="90"/>
                  </a:cubicBezTo>
                  <a:cubicBezTo>
                    <a:pt x="533" y="98"/>
                    <a:pt x="546" y="104"/>
                    <a:pt x="563" y="104"/>
                  </a:cubicBezTo>
                  <a:cubicBezTo>
                    <a:pt x="586" y="104"/>
                    <a:pt x="605" y="93"/>
                    <a:pt x="605" y="73"/>
                  </a:cubicBezTo>
                  <a:cubicBezTo>
                    <a:pt x="605" y="55"/>
                    <a:pt x="593" y="47"/>
                    <a:pt x="573" y="41"/>
                  </a:cubicBezTo>
                  <a:cubicBezTo>
                    <a:pt x="556" y="37"/>
                    <a:pt x="552" y="34"/>
                    <a:pt x="552" y="27"/>
                  </a:cubicBezTo>
                  <a:cubicBezTo>
                    <a:pt x="552" y="21"/>
                    <a:pt x="558" y="17"/>
                    <a:pt x="568" y="17"/>
                  </a:cubicBezTo>
                  <a:cubicBezTo>
                    <a:pt x="576" y="17"/>
                    <a:pt x="584" y="20"/>
                    <a:pt x="592" y="26"/>
                  </a:cubicBezTo>
                  <a:cubicBezTo>
                    <a:pt x="601" y="11"/>
                    <a:pt x="601" y="11"/>
                    <a:pt x="601" y="11"/>
                  </a:cubicBezTo>
                  <a:moveTo>
                    <a:pt x="990" y="11"/>
                  </a:moveTo>
                  <a:cubicBezTo>
                    <a:pt x="981" y="4"/>
                    <a:pt x="969" y="0"/>
                    <a:pt x="955" y="0"/>
                  </a:cubicBezTo>
                  <a:cubicBezTo>
                    <a:pt x="932" y="0"/>
                    <a:pt x="917" y="12"/>
                    <a:pt x="917" y="28"/>
                  </a:cubicBezTo>
                  <a:cubicBezTo>
                    <a:pt x="917" y="43"/>
                    <a:pt x="926" y="53"/>
                    <a:pt x="946" y="58"/>
                  </a:cubicBezTo>
                  <a:cubicBezTo>
                    <a:pt x="965" y="63"/>
                    <a:pt x="969" y="66"/>
                    <a:pt x="969" y="75"/>
                  </a:cubicBezTo>
                  <a:cubicBezTo>
                    <a:pt x="969" y="82"/>
                    <a:pt x="962" y="86"/>
                    <a:pt x="951" y="86"/>
                  </a:cubicBezTo>
                  <a:cubicBezTo>
                    <a:pt x="941" y="86"/>
                    <a:pt x="932" y="82"/>
                    <a:pt x="924" y="76"/>
                  </a:cubicBezTo>
                  <a:cubicBezTo>
                    <a:pt x="912" y="90"/>
                    <a:pt x="912" y="90"/>
                    <a:pt x="912" y="90"/>
                  </a:cubicBezTo>
                  <a:cubicBezTo>
                    <a:pt x="921" y="98"/>
                    <a:pt x="935" y="104"/>
                    <a:pt x="952" y="104"/>
                  </a:cubicBezTo>
                  <a:cubicBezTo>
                    <a:pt x="974" y="104"/>
                    <a:pt x="993" y="93"/>
                    <a:pt x="993" y="73"/>
                  </a:cubicBezTo>
                  <a:cubicBezTo>
                    <a:pt x="993" y="55"/>
                    <a:pt x="982" y="47"/>
                    <a:pt x="962" y="41"/>
                  </a:cubicBezTo>
                  <a:cubicBezTo>
                    <a:pt x="945" y="37"/>
                    <a:pt x="941" y="34"/>
                    <a:pt x="941" y="27"/>
                  </a:cubicBezTo>
                  <a:cubicBezTo>
                    <a:pt x="941" y="21"/>
                    <a:pt x="946" y="17"/>
                    <a:pt x="956" y="17"/>
                  </a:cubicBezTo>
                  <a:cubicBezTo>
                    <a:pt x="965" y="17"/>
                    <a:pt x="973" y="20"/>
                    <a:pt x="981" y="26"/>
                  </a:cubicBezTo>
                  <a:cubicBezTo>
                    <a:pt x="990" y="11"/>
                    <a:pt x="990" y="11"/>
                    <a:pt x="990" y="11"/>
                  </a:cubicBezTo>
                  <a:moveTo>
                    <a:pt x="160" y="0"/>
                  </a:moveTo>
                  <a:cubicBezTo>
                    <a:pt x="148" y="0"/>
                    <a:pt x="138" y="6"/>
                    <a:pt x="130" y="16"/>
                  </a:cubicBezTo>
                  <a:cubicBezTo>
                    <a:pt x="128" y="2"/>
                    <a:pt x="128" y="2"/>
                    <a:pt x="128" y="2"/>
                  </a:cubicBezTo>
                  <a:cubicBezTo>
                    <a:pt x="107" y="2"/>
                    <a:pt x="107" y="2"/>
                    <a:pt x="107" y="2"/>
                  </a:cubicBezTo>
                  <a:cubicBezTo>
                    <a:pt x="107" y="102"/>
                    <a:pt x="107" y="102"/>
                    <a:pt x="107" y="102"/>
                  </a:cubicBezTo>
                  <a:cubicBezTo>
                    <a:pt x="131" y="102"/>
                    <a:pt x="131" y="102"/>
                    <a:pt x="131" y="102"/>
                  </a:cubicBezTo>
                  <a:cubicBezTo>
                    <a:pt x="131" y="33"/>
                    <a:pt x="131" y="33"/>
                    <a:pt x="131" y="33"/>
                  </a:cubicBezTo>
                  <a:cubicBezTo>
                    <a:pt x="137" y="23"/>
                    <a:pt x="144" y="18"/>
                    <a:pt x="152" y="18"/>
                  </a:cubicBezTo>
                  <a:cubicBezTo>
                    <a:pt x="160" y="18"/>
                    <a:pt x="164" y="21"/>
                    <a:pt x="164" y="34"/>
                  </a:cubicBezTo>
                  <a:cubicBezTo>
                    <a:pt x="164" y="102"/>
                    <a:pt x="164" y="102"/>
                    <a:pt x="164" y="102"/>
                  </a:cubicBezTo>
                  <a:cubicBezTo>
                    <a:pt x="188" y="102"/>
                    <a:pt x="188" y="102"/>
                    <a:pt x="188" y="102"/>
                  </a:cubicBezTo>
                  <a:cubicBezTo>
                    <a:pt x="188" y="30"/>
                    <a:pt x="188" y="30"/>
                    <a:pt x="188" y="30"/>
                  </a:cubicBezTo>
                  <a:cubicBezTo>
                    <a:pt x="188" y="11"/>
                    <a:pt x="178" y="0"/>
                    <a:pt x="160" y="0"/>
                  </a:cubicBezTo>
                  <a:moveTo>
                    <a:pt x="212" y="102"/>
                  </a:moveTo>
                  <a:cubicBezTo>
                    <a:pt x="236" y="102"/>
                    <a:pt x="236" y="102"/>
                    <a:pt x="236" y="102"/>
                  </a:cubicBezTo>
                  <a:cubicBezTo>
                    <a:pt x="236" y="2"/>
                    <a:pt x="236" y="2"/>
                    <a:pt x="236" y="2"/>
                  </a:cubicBezTo>
                  <a:cubicBezTo>
                    <a:pt x="212" y="2"/>
                    <a:pt x="212" y="2"/>
                    <a:pt x="212" y="2"/>
                  </a:cubicBezTo>
                  <a:lnTo>
                    <a:pt x="212" y="102"/>
                  </a:lnTo>
                  <a:close/>
                  <a:moveTo>
                    <a:pt x="311" y="102"/>
                  </a:moveTo>
                  <a:cubicBezTo>
                    <a:pt x="343" y="2"/>
                    <a:pt x="343" y="2"/>
                    <a:pt x="343" y="2"/>
                  </a:cubicBezTo>
                  <a:cubicBezTo>
                    <a:pt x="319" y="2"/>
                    <a:pt x="319" y="2"/>
                    <a:pt x="319" y="2"/>
                  </a:cubicBezTo>
                  <a:cubicBezTo>
                    <a:pt x="297" y="82"/>
                    <a:pt x="297" y="82"/>
                    <a:pt x="297" y="82"/>
                  </a:cubicBezTo>
                  <a:cubicBezTo>
                    <a:pt x="275" y="2"/>
                    <a:pt x="275" y="2"/>
                    <a:pt x="275" y="2"/>
                  </a:cubicBezTo>
                  <a:cubicBezTo>
                    <a:pt x="249" y="2"/>
                    <a:pt x="249" y="2"/>
                    <a:pt x="249" y="2"/>
                  </a:cubicBezTo>
                  <a:cubicBezTo>
                    <a:pt x="282" y="102"/>
                    <a:pt x="282" y="102"/>
                    <a:pt x="282" y="102"/>
                  </a:cubicBezTo>
                  <a:lnTo>
                    <a:pt x="311" y="102"/>
                  </a:lnTo>
                  <a:close/>
                  <a:moveTo>
                    <a:pt x="730" y="20"/>
                  </a:moveTo>
                  <a:cubicBezTo>
                    <a:pt x="732" y="2"/>
                    <a:pt x="732" y="2"/>
                    <a:pt x="732" y="2"/>
                  </a:cubicBezTo>
                  <a:cubicBezTo>
                    <a:pt x="655" y="2"/>
                    <a:pt x="655" y="2"/>
                    <a:pt x="655" y="2"/>
                  </a:cubicBezTo>
                  <a:cubicBezTo>
                    <a:pt x="655" y="20"/>
                    <a:pt x="655" y="20"/>
                    <a:pt x="655" y="20"/>
                  </a:cubicBezTo>
                  <a:cubicBezTo>
                    <a:pt x="681" y="20"/>
                    <a:pt x="681" y="20"/>
                    <a:pt x="681" y="20"/>
                  </a:cubicBezTo>
                  <a:cubicBezTo>
                    <a:pt x="681" y="102"/>
                    <a:pt x="681" y="102"/>
                    <a:pt x="681" y="102"/>
                  </a:cubicBezTo>
                  <a:cubicBezTo>
                    <a:pt x="705" y="102"/>
                    <a:pt x="705" y="102"/>
                    <a:pt x="705" y="102"/>
                  </a:cubicBezTo>
                  <a:cubicBezTo>
                    <a:pt x="705" y="20"/>
                    <a:pt x="705" y="20"/>
                    <a:pt x="705" y="20"/>
                  </a:cubicBezTo>
                  <a:lnTo>
                    <a:pt x="730" y="20"/>
                  </a:lnTo>
                  <a:close/>
                  <a:moveTo>
                    <a:pt x="415" y="19"/>
                  </a:moveTo>
                  <a:cubicBezTo>
                    <a:pt x="417" y="2"/>
                    <a:pt x="417" y="2"/>
                    <a:pt x="417" y="2"/>
                  </a:cubicBezTo>
                  <a:cubicBezTo>
                    <a:pt x="356" y="2"/>
                    <a:pt x="356" y="2"/>
                    <a:pt x="356" y="2"/>
                  </a:cubicBezTo>
                  <a:cubicBezTo>
                    <a:pt x="356" y="102"/>
                    <a:pt x="356" y="102"/>
                    <a:pt x="356" y="102"/>
                  </a:cubicBezTo>
                  <a:cubicBezTo>
                    <a:pt x="417" y="102"/>
                    <a:pt x="417" y="102"/>
                    <a:pt x="417" y="102"/>
                  </a:cubicBezTo>
                  <a:cubicBezTo>
                    <a:pt x="417" y="85"/>
                    <a:pt x="417" y="85"/>
                    <a:pt x="417" y="85"/>
                  </a:cubicBezTo>
                  <a:cubicBezTo>
                    <a:pt x="380" y="85"/>
                    <a:pt x="380" y="85"/>
                    <a:pt x="380" y="85"/>
                  </a:cubicBezTo>
                  <a:cubicBezTo>
                    <a:pt x="380" y="59"/>
                    <a:pt x="380" y="59"/>
                    <a:pt x="380" y="59"/>
                  </a:cubicBezTo>
                  <a:cubicBezTo>
                    <a:pt x="410" y="59"/>
                    <a:pt x="410" y="59"/>
                    <a:pt x="410" y="59"/>
                  </a:cubicBezTo>
                  <a:cubicBezTo>
                    <a:pt x="410" y="43"/>
                    <a:pt x="410" y="43"/>
                    <a:pt x="410" y="43"/>
                  </a:cubicBezTo>
                  <a:cubicBezTo>
                    <a:pt x="380" y="43"/>
                    <a:pt x="380" y="43"/>
                    <a:pt x="380" y="43"/>
                  </a:cubicBezTo>
                  <a:cubicBezTo>
                    <a:pt x="380" y="19"/>
                    <a:pt x="380" y="19"/>
                    <a:pt x="380" y="19"/>
                  </a:cubicBezTo>
                  <a:lnTo>
                    <a:pt x="415" y="19"/>
                  </a:lnTo>
                  <a:close/>
                  <a:moveTo>
                    <a:pt x="459" y="47"/>
                  </a:moveTo>
                  <a:cubicBezTo>
                    <a:pt x="459" y="18"/>
                    <a:pt x="459" y="18"/>
                    <a:pt x="459" y="18"/>
                  </a:cubicBezTo>
                  <a:cubicBezTo>
                    <a:pt x="468" y="18"/>
                    <a:pt x="468" y="18"/>
                    <a:pt x="468" y="18"/>
                  </a:cubicBezTo>
                  <a:cubicBezTo>
                    <a:pt x="480" y="18"/>
                    <a:pt x="485" y="23"/>
                    <a:pt x="485" y="32"/>
                  </a:cubicBezTo>
                  <a:cubicBezTo>
                    <a:pt x="485" y="43"/>
                    <a:pt x="480" y="47"/>
                    <a:pt x="469" y="47"/>
                  </a:cubicBezTo>
                  <a:lnTo>
                    <a:pt x="459" y="47"/>
                  </a:lnTo>
                  <a:close/>
                  <a:moveTo>
                    <a:pt x="469" y="64"/>
                  </a:moveTo>
                  <a:cubicBezTo>
                    <a:pt x="489" y="102"/>
                    <a:pt x="489" y="102"/>
                    <a:pt x="489" y="102"/>
                  </a:cubicBezTo>
                  <a:cubicBezTo>
                    <a:pt x="516" y="102"/>
                    <a:pt x="516" y="102"/>
                    <a:pt x="516" y="102"/>
                  </a:cubicBezTo>
                  <a:cubicBezTo>
                    <a:pt x="490" y="59"/>
                    <a:pt x="490" y="59"/>
                    <a:pt x="490" y="59"/>
                  </a:cubicBezTo>
                  <a:cubicBezTo>
                    <a:pt x="503" y="53"/>
                    <a:pt x="510" y="45"/>
                    <a:pt x="510" y="32"/>
                  </a:cubicBezTo>
                  <a:cubicBezTo>
                    <a:pt x="510" y="11"/>
                    <a:pt x="496" y="2"/>
                    <a:pt x="468" y="2"/>
                  </a:cubicBezTo>
                  <a:cubicBezTo>
                    <a:pt x="436" y="2"/>
                    <a:pt x="436" y="2"/>
                    <a:pt x="436" y="2"/>
                  </a:cubicBezTo>
                  <a:cubicBezTo>
                    <a:pt x="436" y="102"/>
                    <a:pt x="436" y="102"/>
                    <a:pt x="436" y="102"/>
                  </a:cubicBezTo>
                  <a:cubicBezTo>
                    <a:pt x="459" y="102"/>
                    <a:pt x="459" y="102"/>
                    <a:pt x="459" y="102"/>
                  </a:cubicBezTo>
                  <a:cubicBezTo>
                    <a:pt x="459" y="64"/>
                    <a:pt x="459" y="64"/>
                    <a:pt x="459" y="64"/>
                  </a:cubicBezTo>
                  <a:lnTo>
                    <a:pt x="469" y="64"/>
                  </a:lnTo>
                  <a:close/>
                  <a:moveTo>
                    <a:pt x="907" y="20"/>
                  </a:moveTo>
                  <a:cubicBezTo>
                    <a:pt x="910" y="2"/>
                    <a:pt x="910" y="2"/>
                    <a:pt x="910" y="2"/>
                  </a:cubicBezTo>
                  <a:cubicBezTo>
                    <a:pt x="833" y="2"/>
                    <a:pt x="833" y="2"/>
                    <a:pt x="833" y="2"/>
                  </a:cubicBezTo>
                  <a:cubicBezTo>
                    <a:pt x="833" y="20"/>
                    <a:pt x="833" y="20"/>
                    <a:pt x="833" y="20"/>
                  </a:cubicBezTo>
                  <a:cubicBezTo>
                    <a:pt x="859" y="20"/>
                    <a:pt x="859" y="20"/>
                    <a:pt x="859" y="20"/>
                  </a:cubicBezTo>
                  <a:cubicBezTo>
                    <a:pt x="859" y="102"/>
                    <a:pt x="859" y="102"/>
                    <a:pt x="859" y="102"/>
                  </a:cubicBezTo>
                  <a:cubicBezTo>
                    <a:pt x="883" y="102"/>
                    <a:pt x="883" y="102"/>
                    <a:pt x="883" y="102"/>
                  </a:cubicBezTo>
                  <a:cubicBezTo>
                    <a:pt x="883" y="20"/>
                    <a:pt x="883" y="20"/>
                    <a:pt x="883" y="20"/>
                  </a:cubicBezTo>
                  <a:lnTo>
                    <a:pt x="907" y="20"/>
                  </a:lnTo>
                  <a:close/>
                  <a:moveTo>
                    <a:pt x="792" y="63"/>
                  </a:moveTo>
                  <a:cubicBezTo>
                    <a:pt x="771" y="63"/>
                    <a:pt x="771" y="63"/>
                    <a:pt x="771" y="63"/>
                  </a:cubicBezTo>
                  <a:cubicBezTo>
                    <a:pt x="781" y="19"/>
                    <a:pt x="781" y="19"/>
                    <a:pt x="781" y="19"/>
                  </a:cubicBezTo>
                  <a:lnTo>
                    <a:pt x="792" y="63"/>
                  </a:lnTo>
                  <a:close/>
                  <a:moveTo>
                    <a:pt x="796" y="80"/>
                  </a:moveTo>
                  <a:cubicBezTo>
                    <a:pt x="801" y="102"/>
                    <a:pt x="801" y="102"/>
                    <a:pt x="801" y="102"/>
                  </a:cubicBezTo>
                  <a:cubicBezTo>
                    <a:pt x="826" y="102"/>
                    <a:pt x="826" y="102"/>
                    <a:pt x="826" y="102"/>
                  </a:cubicBezTo>
                  <a:cubicBezTo>
                    <a:pt x="796" y="2"/>
                    <a:pt x="796" y="2"/>
                    <a:pt x="796" y="2"/>
                  </a:cubicBezTo>
                  <a:cubicBezTo>
                    <a:pt x="767" y="2"/>
                    <a:pt x="767" y="2"/>
                    <a:pt x="767" y="2"/>
                  </a:cubicBezTo>
                  <a:cubicBezTo>
                    <a:pt x="737" y="102"/>
                    <a:pt x="737" y="102"/>
                    <a:pt x="737" y="102"/>
                  </a:cubicBezTo>
                  <a:cubicBezTo>
                    <a:pt x="762" y="102"/>
                    <a:pt x="762" y="102"/>
                    <a:pt x="762" y="102"/>
                  </a:cubicBezTo>
                  <a:cubicBezTo>
                    <a:pt x="767" y="80"/>
                    <a:pt x="767" y="80"/>
                    <a:pt x="767" y="80"/>
                  </a:cubicBezTo>
                  <a:lnTo>
                    <a:pt x="796" y="80"/>
                  </a:lnTo>
                  <a:close/>
                  <a:moveTo>
                    <a:pt x="740" y="2"/>
                  </a:moveTo>
                  <a:cubicBezTo>
                    <a:pt x="740" y="20"/>
                    <a:pt x="740" y="20"/>
                    <a:pt x="740" y="20"/>
                  </a:cubicBezTo>
                  <a:cubicBezTo>
                    <a:pt x="754" y="20"/>
                    <a:pt x="754" y="20"/>
                    <a:pt x="754" y="20"/>
                  </a:cubicBezTo>
                  <a:cubicBezTo>
                    <a:pt x="757" y="2"/>
                    <a:pt x="757" y="2"/>
                    <a:pt x="757" y="2"/>
                  </a:cubicBezTo>
                  <a:lnTo>
                    <a:pt x="740" y="2"/>
                  </a:lnTo>
                  <a:close/>
                  <a:moveTo>
                    <a:pt x="809" y="2"/>
                  </a:moveTo>
                  <a:cubicBezTo>
                    <a:pt x="809" y="20"/>
                    <a:pt x="809" y="20"/>
                    <a:pt x="809" y="20"/>
                  </a:cubicBezTo>
                  <a:cubicBezTo>
                    <a:pt x="824" y="20"/>
                    <a:pt x="824" y="20"/>
                    <a:pt x="824" y="20"/>
                  </a:cubicBezTo>
                  <a:cubicBezTo>
                    <a:pt x="826" y="2"/>
                    <a:pt x="826" y="2"/>
                    <a:pt x="826" y="2"/>
                  </a:cubicBezTo>
                  <a:lnTo>
                    <a:pt x="809" y="2"/>
                  </a:lnTo>
                  <a:close/>
                  <a:moveTo>
                    <a:pt x="283" y="237"/>
                  </a:moveTo>
                  <a:cubicBezTo>
                    <a:pt x="307" y="237"/>
                    <a:pt x="307" y="237"/>
                    <a:pt x="307" y="237"/>
                  </a:cubicBezTo>
                  <a:cubicBezTo>
                    <a:pt x="307" y="164"/>
                    <a:pt x="307" y="164"/>
                    <a:pt x="307" y="164"/>
                  </a:cubicBezTo>
                  <a:cubicBezTo>
                    <a:pt x="307" y="146"/>
                    <a:pt x="298" y="135"/>
                    <a:pt x="280" y="135"/>
                  </a:cubicBezTo>
                  <a:cubicBezTo>
                    <a:pt x="268" y="135"/>
                    <a:pt x="257" y="140"/>
                    <a:pt x="249" y="150"/>
                  </a:cubicBezTo>
                  <a:cubicBezTo>
                    <a:pt x="247" y="137"/>
                    <a:pt x="247" y="137"/>
                    <a:pt x="247" y="137"/>
                  </a:cubicBezTo>
                  <a:cubicBezTo>
                    <a:pt x="226" y="137"/>
                    <a:pt x="226" y="137"/>
                    <a:pt x="226" y="137"/>
                  </a:cubicBezTo>
                  <a:cubicBezTo>
                    <a:pt x="226" y="237"/>
                    <a:pt x="226" y="237"/>
                    <a:pt x="226" y="237"/>
                  </a:cubicBezTo>
                  <a:cubicBezTo>
                    <a:pt x="250" y="237"/>
                    <a:pt x="250" y="237"/>
                    <a:pt x="250" y="237"/>
                  </a:cubicBezTo>
                  <a:cubicBezTo>
                    <a:pt x="250" y="167"/>
                    <a:pt x="250" y="167"/>
                    <a:pt x="250" y="167"/>
                  </a:cubicBezTo>
                  <a:cubicBezTo>
                    <a:pt x="256" y="159"/>
                    <a:pt x="262" y="153"/>
                    <a:pt x="271" y="153"/>
                  </a:cubicBezTo>
                  <a:cubicBezTo>
                    <a:pt x="279" y="153"/>
                    <a:pt x="283" y="157"/>
                    <a:pt x="283" y="167"/>
                  </a:cubicBezTo>
                  <a:lnTo>
                    <a:pt x="283" y="237"/>
                  </a:lnTo>
                  <a:close/>
                  <a:moveTo>
                    <a:pt x="609" y="237"/>
                  </a:moveTo>
                  <a:cubicBezTo>
                    <a:pt x="609" y="166"/>
                    <a:pt x="609" y="166"/>
                    <a:pt x="609" y="166"/>
                  </a:cubicBezTo>
                  <a:cubicBezTo>
                    <a:pt x="614" y="159"/>
                    <a:pt x="621" y="153"/>
                    <a:pt x="628" y="153"/>
                  </a:cubicBezTo>
                  <a:cubicBezTo>
                    <a:pt x="635" y="153"/>
                    <a:pt x="639" y="157"/>
                    <a:pt x="639" y="167"/>
                  </a:cubicBezTo>
                  <a:cubicBezTo>
                    <a:pt x="639" y="237"/>
                    <a:pt x="639" y="237"/>
                    <a:pt x="639" y="237"/>
                  </a:cubicBezTo>
                  <a:cubicBezTo>
                    <a:pt x="663" y="237"/>
                    <a:pt x="663" y="237"/>
                    <a:pt x="663" y="237"/>
                  </a:cubicBezTo>
                  <a:cubicBezTo>
                    <a:pt x="663" y="166"/>
                    <a:pt x="663" y="166"/>
                    <a:pt x="663" y="166"/>
                  </a:cubicBezTo>
                  <a:cubicBezTo>
                    <a:pt x="668" y="159"/>
                    <a:pt x="674" y="153"/>
                    <a:pt x="682" y="153"/>
                  </a:cubicBezTo>
                  <a:cubicBezTo>
                    <a:pt x="689" y="153"/>
                    <a:pt x="692" y="157"/>
                    <a:pt x="692" y="167"/>
                  </a:cubicBezTo>
                  <a:cubicBezTo>
                    <a:pt x="692" y="237"/>
                    <a:pt x="692" y="237"/>
                    <a:pt x="692" y="237"/>
                  </a:cubicBezTo>
                  <a:cubicBezTo>
                    <a:pt x="716" y="237"/>
                    <a:pt x="716" y="237"/>
                    <a:pt x="716" y="237"/>
                  </a:cubicBezTo>
                  <a:cubicBezTo>
                    <a:pt x="716" y="164"/>
                    <a:pt x="716" y="164"/>
                    <a:pt x="716" y="164"/>
                  </a:cubicBezTo>
                  <a:cubicBezTo>
                    <a:pt x="716" y="146"/>
                    <a:pt x="708" y="135"/>
                    <a:pt x="690" y="135"/>
                  </a:cubicBezTo>
                  <a:cubicBezTo>
                    <a:pt x="680" y="135"/>
                    <a:pt x="669" y="140"/>
                    <a:pt x="660" y="150"/>
                  </a:cubicBezTo>
                  <a:cubicBezTo>
                    <a:pt x="657" y="140"/>
                    <a:pt x="649" y="135"/>
                    <a:pt x="636" y="135"/>
                  </a:cubicBezTo>
                  <a:cubicBezTo>
                    <a:pt x="626" y="135"/>
                    <a:pt x="616" y="140"/>
                    <a:pt x="607" y="150"/>
                  </a:cubicBezTo>
                  <a:cubicBezTo>
                    <a:pt x="606" y="137"/>
                    <a:pt x="606" y="137"/>
                    <a:pt x="606" y="137"/>
                  </a:cubicBezTo>
                  <a:cubicBezTo>
                    <a:pt x="585" y="137"/>
                    <a:pt x="585" y="137"/>
                    <a:pt x="585" y="137"/>
                  </a:cubicBezTo>
                  <a:cubicBezTo>
                    <a:pt x="585" y="237"/>
                    <a:pt x="585" y="237"/>
                    <a:pt x="585" y="237"/>
                  </a:cubicBezTo>
                  <a:lnTo>
                    <a:pt x="609" y="237"/>
                  </a:lnTo>
                  <a:close/>
                  <a:moveTo>
                    <a:pt x="331" y="237"/>
                  </a:moveTo>
                  <a:cubicBezTo>
                    <a:pt x="355" y="237"/>
                    <a:pt x="355" y="237"/>
                    <a:pt x="355" y="237"/>
                  </a:cubicBezTo>
                  <a:cubicBezTo>
                    <a:pt x="355" y="137"/>
                    <a:pt x="355" y="137"/>
                    <a:pt x="355" y="137"/>
                  </a:cubicBezTo>
                  <a:cubicBezTo>
                    <a:pt x="331" y="137"/>
                    <a:pt x="331" y="137"/>
                    <a:pt x="331" y="137"/>
                  </a:cubicBezTo>
                  <a:lnTo>
                    <a:pt x="331" y="237"/>
                  </a:lnTo>
                  <a:close/>
                  <a:moveTo>
                    <a:pt x="0" y="237"/>
                  </a:moveTo>
                  <a:cubicBezTo>
                    <a:pt x="24" y="237"/>
                    <a:pt x="24" y="237"/>
                    <a:pt x="24" y="237"/>
                  </a:cubicBezTo>
                  <a:cubicBezTo>
                    <a:pt x="24" y="137"/>
                    <a:pt x="24" y="137"/>
                    <a:pt x="24" y="137"/>
                  </a:cubicBezTo>
                  <a:cubicBezTo>
                    <a:pt x="0" y="137"/>
                    <a:pt x="0" y="137"/>
                    <a:pt x="0" y="137"/>
                  </a:cubicBezTo>
                  <a:lnTo>
                    <a:pt x="0" y="237"/>
                  </a:lnTo>
                  <a:close/>
                  <a:moveTo>
                    <a:pt x="84" y="137"/>
                  </a:moveTo>
                  <a:cubicBezTo>
                    <a:pt x="59" y="137"/>
                    <a:pt x="59" y="137"/>
                    <a:pt x="59" y="137"/>
                  </a:cubicBezTo>
                  <a:cubicBezTo>
                    <a:pt x="25" y="182"/>
                    <a:pt x="25" y="182"/>
                    <a:pt x="25" y="182"/>
                  </a:cubicBezTo>
                  <a:cubicBezTo>
                    <a:pt x="59" y="237"/>
                    <a:pt x="59" y="237"/>
                    <a:pt x="59" y="237"/>
                  </a:cubicBezTo>
                  <a:cubicBezTo>
                    <a:pt x="86" y="237"/>
                    <a:pt x="86" y="237"/>
                    <a:pt x="86" y="237"/>
                  </a:cubicBezTo>
                  <a:cubicBezTo>
                    <a:pt x="50" y="181"/>
                    <a:pt x="50" y="181"/>
                    <a:pt x="50" y="181"/>
                  </a:cubicBezTo>
                  <a:lnTo>
                    <a:pt x="84" y="137"/>
                  </a:lnTo>
                  <a:close/>
                  <a:moveTo>
                    <a:pt x="125" y="217"/>
                  </a:moveTo>
                  <a:cubicBezTo>
                    <a:pt x="125" y="137"/>
                    <a:pt x="125" y="137"/>
                    <a:pt x="125" y="137"/>
                  </a:cubicBezTo>
                  <a:cubicBezTo>
                    <a:pt x="101" y="137"/>
                    <a:pt x="101" y="137"/>
                    <a:pt x="101" y="137"/>
                  </a:cubicBezTo>
                  <a:cubicBezTo>
                    <a:pt x="101" y="237"/>
                    <a:pt x="101" y="237"/>
                    <a:pt x="101" y="237"/>
                  </a:cubicBezTo>
                  <a:cubicBezTo>
                    <a:pt x="155" y="237"/>
                    <a:pt x="155" y="237"/>
                    <a:pt x="155" y="237"/>
                  </a:cubicBezTo>
                  <a:cubicBezTo>
                    <a:pt x="159" y="217"/>
                    <a:pt x="159" y="217"/>
                    <a:pt x="159" y="217"/>
                  </a:cubicBezTo>
                  <a:lnTo>
                    <a:pt x="125" y="217"/>
                  </a:lnTo>
                  <a:close/>
                  <a:moveTo>
                    <a:pt x="177" y="237"/>
                  </a:moveTo>
                  <a:cubicBezTo>
                    <a:pt x="201" y="237"/>
                    <a:pt x="201" y="237"/>
                    <a:pt x="201" y="237"/>
                  </a:cubicBezTo>
                  <a:cubicBezTo>
                    <a:pt x="201" y="137"/>
                    <a:pt x="201" y="137"/>
                    <a:pt x="201" y="137"/>
                  </a:cubicBezTo>
                  <a:cubicBezTo>
                    <a:pt x="177" y="137"/>
                    <a:pt x="177" y="137"/>
                    <a:pt x="177" y="137"/>
                  </a:cubicBezTo>
                  <a:lnTo>
                    <a:pt x="177" y="237"/>
                  </a:lnTo>
                  <a:close/>
                  <a:moveTo>
                    <a:pt x="380" y="237"/>
                  </a:moveTo>
                  <a:cubicBezTo>
                    <a:pt x="404" y="237"/>
                    <a:pt x="404" y="237"/>
                    <a:pt x="404" y="237"/>
                  </a:cubicBezTo>
                  <a:cubicBezTo>
                    <a:pt x="404" y="137"/>
                    <a:pt x="404" y="137"/>
                    <a:pt x="404" y="137"/>
                  </a:cubicBezTo>
                  <a:cubicBezTo>
                    <a:pt x="380" y="137"/>
                    <a:pt x="380" y="137"/>
                    <a:pt x="380" y="137"/>
                  </a:cubicBezTo>
                  <a:lnTo>
                    <a:pt x="380" y="237"/>
                  </a:lnTo>
                  <a:close/>
                  <a:moveTo>
                    <a:pt x="464" y="137"/>
                  </a:moveTo>
                  <a:cubicBezTo>
                    <a:pt x="439" y="137"/>
                    <a:pt x="439" y="137"/>
                    <a:pt x="439" y="137"/>
                  </a:cubicBezTo>
                  <a:cubicBezTo>
                    <a:pt x="405" y="182"/>
                    <a:pt x="405" y="182"/>
                    <a:pt x="405" y="182"/>
                  </a:cubicBezTo>
                  <a:cubicBezTo>
                    <a:pt x="439" y="237"/>
                    <a:pt x="439" y="237"/>
                    <a:pt x="439" y="237"/>
                  </a:cubicBezTo>
                  <a:cubicBezTo>
                    <a:pt x="467" y="237"/>
                    <a:pt x="467" y="237"/>
                    <a:pt x="467" y="237"/>
                  </a:cubicBezTo>
                  <a:cubicBezTo>
                    <a:pt x="430" y="181"/>
                    <a:pt x="430" y="181"/>
                    <a:pt x="430" y="181"/>
                  </a:cubicBezTo>
                  <a:lnTo>
                    <a:pt x="464" y="137"/>
                  </a:lnTo>
                  <a:close/>
                  <a:moveTo>
                    <a:pt x="538" y="137"/>
                  </a:moveTo>
                  <a:cubicBezTo>
                    <a:pt x="538" y="192"/>
                    <a:pt x="538" y="192"/>
                    <a:pt x="538" y="192"/>
                  </a:cubicBezTo>
                  <a:cubicBezTo>
                    <a:pt x="538" y="211"/>
                    <a:pt x="535" y="220"/>
                    <a:pt x="519" y="220"/>
                  </a:cubicBezTo>
                  <a:cubicBezTo>
                    <a:pt x="504" y="220"/>
                    <a:pt x="501" y="211"/>
                    <a:pt x="501" y="192"/>
                  </a:cubicBezTo>
                  <a:cubicBezTo>
                    <a:pt x="501" y="137"/>
                    <a:pt x="501" y="137"/>
                    <a:pt x="501" y="137"/>
                  </a:cubicBezTo>
                  <a:cubicBezTo>
                    <a:pt x="477" y="137"/>
                    <a:pt x="477" y="137"/>
                    <a:pt x="477" y="137"/>
                  </a:cubicBezTo>
                  <a:cubicBezTo>
                    <a:pt x="477" y="193"/>
                    <a:pt x="477" y="193"/>
                    <a:pt x="477" y="193"/>
                  </a:cubicBezTo>
                  <a:cubicBezTo>
                    <a:pt x="477" y="220"/>
                    <a:pt x="489" y="239"/>
                    <a:pt x="519" y="239"/>
                  </a:cubicBezTo>
                  <a:cubicBezTo>
                    <a:pt x="550" y="239"/>
                    <a:pt x="562" y="220"/>
                    <a:pt x="562" y="193"/>
                  </a:cubicBezTo>
                  <a:cubicBezTo>
                    <a:pt x="562" y="137"/>
                    <a:pt x="562" y="137"/>
                    <a:pt x="562" y="137"/>
                  </a:cubicBezTo>
                  <a:lnTo>
                    <a:pt x="538" y="137"/>
                  </a:lnTo>
                  <a:close/>
                </a:path>
              </a:pathLst>
            </a:custGeom>
            <a:solidFill>
              <a:srgbClr val="0054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 name="Freeform 32">
              <a:extLst>
                <a:ext uri="{FF2B5EF4-FFF2-40B4-BE49-F238E27FC236}">
                  <a16:creationId xmlns:a16="http://schemas.microsoft.com/office/drawing/2014/main" id="{A128FF46-0DDB-4169-882E-BE16109419DB}"/>
                </a:ext>
              </a:extLst>
            </p:cNvPr>
            <p:cNvSpPr>
              <a:spLocks/>
            </p:cNvSpPr>
            <p:nvPr userDrawn="1"/>
          </p:nvSpPr>
          <p:spPr bwMode="auto">
            <a:xfrm>
              <a:off x="425" y="740"/>
              <a:ext cx="425" cy="567"/>
            </a:xfrm>
            <a:custGeom>
              <a:avLst/>
              <a:gdLst>
                <a:gd name="T0" fmla="*/ 0 w 425"/>
                <a:gd name="T1" fmla="*/ 567 h 567"/>
                <a:gd name="T2" fmla="*/ 0 w 425"/>
                <a:gd name="T3" fmla="*/ 247 h 567"/>
                <a:gd name="T4" fmla="*/ 425 w 425"/>
                <a:gd name="T5" fmla="*/ 0 h 567"/>
                <a:gd name="T6" fmla="*/ 425 w 425"/>
                <a:gd name="T7" fmla="*/ 320 h 567"/>
                <a:gd name="T8" fmla="*/ 0 w 425"/>
                <a:gd name="T9" fmla="*/ 567 h 567"/>
              </a:gdLst>
              <a:ahLst/>
              <a:cxnLst>
                <a:cxn ang="0">
                  <a:pos x="T0" y="T1"/>
                </a:cxn>
                <a:cxn ang="0">
                  <a:pos x="T2" y="T3"/>
                </a:cxn>
                <a:cxn ang="0">
                  <a:pos x="T4" y="T5"/>
                </a:cxn>
                <a:cxn ang="0">
                  <a:pos x="T6" y="T7"/>
                </a:cxn>
                <a:cxn ang="0">
                  <a:pos x="T8" y="T9"/>
                </a:cxn>
              </a:cxnLst>
              <a:rect l="0" t="0" r="r" b="b"/>
              <a:pathLst>
                <a:path w="425" h="567">
                  <a:moveTo>
                    <a:pt x="0" y="567"/>
                  </a:moveTo>
                  <a:lnTo>
                    <a:pt x="0" y="247"/>
                  </a:lnTo>
                  <a:lnTo>
                    <a:pt x="425" y="0"/>
                  </a:lnTo>
                  <a:lnTo>
                    <a:pt x="425" y="320"/>
                  </a:lnTo>
                  <a:lnTo>
                    <a:pt x="0" y="567"/>
                  </a:lnTo>
                  <a:close/>
                </a:path>
              </a:pathLst>
            </a:custGeom>
            <a:solidFill>
              <a:srgbClr val="8AD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 name="Freeform 33">
              <a:extLst>
                <a:ext uri="{FF2B5EF4-FFF2-40B4-BE49-F238E27FC236}">
                  <a16:creationId xmlns:a16="http://schemas.microsoft.com/office/drawing/2014/main" id="{126B3E57-DF16-4F55-A024-AB25F9316CEF}"/>
                </a:ext>
              </a:extLst>
            </p:cNvPr>
            <p:cNvSpPr>
              <a:spLocks/>
            </p:cNvSpPr>
            <p:nvPr userDrawn="1"/>
          </p:nvSpPr>
          <p:spPr bwMode="auto">
            <a:xfrm>
              <a:off x="0" y="740"/>
              <a:ext cx="425" cy="567"/>
            </a:xfrm>
            <a:custGeom>
              <a:avLst/>
              <a:gdLst>
                <a:gd name="T0" fmla="*/ 0 w 425"/>
                <a:gd name="T1" fmla="*/ 0 h 567"/>
                <a:gd name="T2" fmla="*/ 0 w 425"/>
                <a:gd name="T3" fmla="*/ 320 h 567"/>
                <a:gd name="T4" fmla="*/ 425 w 425"/>
                <a:gd name="T5" fmla="*/ 567 h 567"/>
                <a:gd name="T6" fmla="*/ 425 w 425"/>
                <a:gd name="T7" fmla="*/ 247 h 567"/>
                <a:gd name="T8" fmla="*/ 0 w 425"/>
                <a:gd name="T9" fmla="*/ 0 h 567"/>
              </a:gdLst>
              <a:ahLst/>
              <a:cxnLst>
                <a:cxn ang="0">
                  <a:pos x="T0" y="T1"/>
                </a:cxn>
                <a:cxn ang="0">
                  <a:pos x="T2" y="T3"/>
                </a:cxn>
                <a:cxn ang="0">
                  <a:pos x="T4" y="T5"/>
                </a:cxn>
                <a:cxn ang="0">
                  <a:pos x="T6" y="T7"/>
                </a:cxn>
                <a:cxn ang="0">
                  <a:pos x="T8" y="T9"/>
                </a:cxn>
              </a:cxnLst>
              <a:rect l="0" t="0" r="r" b="b"/>
              <a:pathLst>
                <a:path w="425" h="567">
                  <a:moveTo>
                    <a:pt x="0" y="0"/>
                  </a:moveTo>
                  <a:lnTo>
                    <a:pt x="0" y="320"/>
                  </a:lnTo>
                  <a:lnTo>
                    <a:pt x="425" y="567"/>
                  </a:lnTo>
                  <a:lnTo>
                    <a:pt x="425" y="247"/>
                  </a:lnTo>
                  <a:lnTo>
                    <a:pt x="0"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 name="Freeform 34">
              <a:extLst>
                <a:ext uri="{FF2B5EF4-FFF2-40B4-BE49-F238E27FC236}">
                  <a16:creationId xmlns:a16="http://schemas.microsoft.com/office/drawing/2014/main" id="{7298D065-6008-49C7-A6C6-4B774252C80B}"/>
                </a:ext>
              </a:extLst>
            </p:cNvPr>
            <p:cNvSpPr>
              <a:spLocks/>
            </p:cNvSpPr>
            <p:nvPr userDrawn="1"/>
          </p:nvSpPr>
          <p:spPr bwMode="auto">
            <a:xfrm>
              <a:off x="0" y="1144"/>
              <a:ext cx="425" cy="404"/>
            </a:xfrm>
            <a:custGeom>
              <a:avLst/>
              <a:gdLst>
                <a:gd name="T0" fmla="*/ 0 w 425"/>
                <a:gd name="T1" fmla="*/ 404 h 404"/>
                <a:gd name="T2" fmla="*/ 0 w 425"/>
                <a:gd name="T3" fmla="*/ 84 h 404"/>
                <a:gd name="T4" fmla="*/ 147 w 425"/>
                <a:gd name="T5" fmla="*/ 0 h 404"/>
                <a:gd name="T6" fmla="*/ 425 w 425"/>
                <a:gd name="T7" fmla="*/ 163 h 404"/>
                <a:gd name="T8" fmla="*/ 0 w 425"/>
                <a:gd name="T9" fmla="*/ 404 h 404"/>
              </a:gdLst>
              <a:ahLst/>
              <a:cxnLst>
                <a:cxn ang="0">
                  <a:pos x="T0" y="T1"/>
                </a:cxn>
                <a:cxn ang="0">
                  <a:pos x="T2" y="T3"/>
                </a:cxn>
                <a:cxn ang="0">
                  <a:pos x="T4" y="T5"/>
                </a:cxn>
                <a:cxn ang="0">
                  <a:pos x="T6" y="T7"/>
                </a:cxn>
                <a:cxn ang="0">
                  <a:pos x="T8" y="T9"/>
                </a:cxn>
              </a:cxnLst>
              <a:rect l="0" t="0" r="r" b="b"/>
              <a:pathLst>
                <a:path w="425" h="404">
                  <a:moveTo>
                    <a:pt x="0" y="404"/>
                  </a:moveTo>
                  <a:lnTo>
                    <a:pt x="0" y="84"/>
                  </a:lnTo>
                  <a:lnTo>
                    <a:pt x="147" y="0"/>
                  </a:lnTo>
                  <a:lnTo>
                    <a:pt x="425" y="163"/>
                  </a:lnTo>
                  <a:lnTo>
                    <a:pt x="0" y="404"/>
                  </a:lnTo>
                  <a:close/>
                </a:path>
              </a:pathLst>
            </a:custGeom>
            <a:solidFill>
              <a:srgbClr val="0054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Lst>
  <p:txStyles>
    <p:titleStyle>
      <a:lvl1pPr algn="l" defTabSz="5428898" rtl="0" eaLnBrk="1" latinLnBrk="0" hangingPunct="1">
        <a:spcBef>
          <a:spcPct val="0"/>
        </a:spcBef>
        <a:buNone/>
        <a:defRPr sz="7021" b="1" kern="1200" cap="none" baseline="0">
          <a:solidFill>
            <a:schemeClr val="accent1"/>
          </a:solidFill>
          <a:latin typeface="Fira Sans" pitchFamily="34" charset="0"/>
          <a:ea typeface="Fira Sans" pitchFamily="34" charset="0"/>
          <a:cs typeface="Arial" panose="020B0604020202020204" pitchFamily="34" charset="0"/>
        </a:defRPr>
      </a:lvl1pPr>
    </p:titleStyle>
    <p:bodyStyle>
      <a:lvl1pPr marL="2035838" indent="-2035838" algn="l" defTabSz="5428898" rtl="0" eaLnBrk="1" latinLnBrk="0" hangingPunct="1">
        <a:spcBef>
          <a:spcPts val="4751"/>
        </a:spcBef>
        <a:buFont typeface="Arial" pitchFamily="34" charset="0"/>
        <a:buNone/>
        <a:defRPr lang="de-DE" sz="6241" b="0" kern="1200" dirty="0" smtClean="0">
          <a:solidFill>
            <a:schemeClr val="accent1"/>
          </a:solidFill>
          <a:latin typeface="Fira Sans" pitchFamily="34" charset="0"/>
          <a:ea typeface="Fira Sans" pitchFamily="34" charset="0"/>
          <a:cs typeface="Arial" panose="020B0604020202020204" pitchFamily="34" charset="0"/>
        </a:defRPr>
      </a:lvl1pPr>
      <a:lvl2pPr marL="1031490" indent="-1031490" algn="l" defTabSz="5428898" rtl="0" eaLnBrk="1" latinLnBrk="0" hangingPunct="1">
        <a:spcBef>
          <a:spcPts val="1781"/>
        </a:spcBef>
        <a:buClr>
          <a:schemeClr val="accent1"/>
        </a:buClr>
        <a:buSzPct val="80000"/>
        <a:buFont typeface="Wingdings" panose="05000000000000000000" pitchFamily="2" charset="2"/>
        <a:buChar char="§"/>
        <a:defRPr lang="de-DE" sz="6241" kern="1200" dirty="0" smtClean="0">
          <a:solidFill>
            <a:schemeClr val="accent1"/>
          </a:solidFill>
          <a:latin typeface="Fira Sans" pitchFamily="34" charset="0"/>
          <a:ea typeface="Fira Sans" pitchFamily="34" charset="0"/>
          <a:cs typeface="Arial" panose="020B0604020202020204" pitchFamily="34" charset="0"/>
        </a:defRPr>
      </a:lvl2pPr>
      <a:lvl3pPr marL="2388714" indent="-977202" algn="l" defTabSz="5428898" rtl="0" eaLnBrk="1" latinLnBrk="0" hangingPunct="1">
        <a:spcBef>
          <a:spcPts val="1781"/>
        </a:spcBef>
        <a:buClr>
          <a:schemeClr val="accent1"/>
        </a:buClr>
        <a:buSzPct val="80000"/>
        <a:buFont typeface="Wingdings" panose="05000000000000000000" pitchFamily="2" charset="2"/>
        <a:buChar char="§"/>
        <a:defRPr lang="de-DE" sz="6241" kern="1200" dirty="0" smtClean="0">
          <a:solidFill>
            <a:schemeClr val="accent1"/>
          </a:solidFill>
          <a:latin typeface="Fira Sans" pitchFamily="34" charset="0"/>
          <a:ea typeface="Fira Sans" pitchFamily="34" charset="0"/>
          <a:cs typeface="Arial" panose="020B0604020202020204" pitchFamily="34" charset="0"/>
        </a:defRPr>
      </a:lvl3pPr>
      <a:lvl4pPr marL="3745936" indent="-977202" algn="l" defTabSz="5428898" rtl="0" eaLnBrk="1" latinLnBrk="0" hangingPunct="1">
        <a:spcBef>
          <a:spcPts val="1781"/>
        </a:spcBef>
        <a:buClr>
          <a:schemeClr val="accent1"/>
        </a:buClr>
        <a:buSzPct val="80000"/>
        <a:buFont typeface="Wingdings" panose="05000000000000000000" pitchFamily="2" charset="2"/>
        <a:buChar char="§"/>
        <a:defRPr lang="de-DE" sz="6241" kern="1200" dirty="0" smtClean="0">
          <a:solidFill>
            <a:schemeClr val="accent1"/>
          </a:solidFill>
          <a:latin typeface="Fira Sans" pitchFamily="34" charset="0"/>
          <a:ea typeface="Fira Sans" pitchFamily="34" charset="0"/>
          <a:cs typeface="Arial" panose="020B0604020202020204" pitchFamily="34" charset="0"/>
        </a:defRPr>
      </a:lvl4pPr>
      <a:lvl5pPr marL="5103159" indent="-1031490" algn="l" defTabSz="5428898" rtl="0" eaLnBrk="1" latinLnBrk="0" hangingPunct="1">
        <a:spcBef>
          <a:spcPts val="1781"/>
        </a:spcBef>
        <a:buClr>
          <a:schemeClr val="accent1"/>
        </a:buClr>
        <a:buSzPct val="80000"/>
        <a:buFont typeface="Wingdings" panose="05000000000000000000" pitchFamily="2" charset="2"/>
        <a:buChar char="§"/>
        <a:defRPr lang="en-US" sz="6241" kern="1200" dirty="0">
          <a:solidFill>
            <a:schemeClr val="accent1"/>
          </a:solidFill>
          <a:latin typeface="Fira Sans" pitchFamily="34" charset="0"/>
          <a:ea typeface="Fira Sans" pitchFamily="34" charset="0"/>
          <a:cs typeface="Arial" panose="020B0604020202020204" pitchFamily="34" charset="0"/>
        </a:defRPr>
      </a:lvl5pPr>
      <a:lvl6pPr marL="6514677" indent="-1031490" algn="l" defTabSz="5428898" rtl="0" eaLnBrk="1" latinLnBrk="0" hangingPunct="1">
        <a:spcBef>
          <a:spcPts val="1781"/>
        </a:spcBef>
        <a:buClr>
          <a:schemeClr val="accent2"/>
        </a:buClr>
        <a:buFont typeface="Wingdings" pitchFamily="2" charset="2"/>
        <a:buChar char="§"/>
        <a:defRPr sz="8320" kern="1200">
          <a:solidFill>
            <a:schemeClr val="tx1"/>
          </a:solidFill>
          <a:latin typeface="+mn-lt"/>
          <a:ea typeface="+mn-ea"/>
          <a:cs typeface="+mn-cs"/>
        </a:defRPr>
      </a:lvl6pPr>
      <a:lvl7pPr marL="8034768" indent="-977202" algn="l" defTabSz="5428898" rtl="0" eaLnBrk="1" latinLnBrk="0" hangingPunct="1">
        <a:spcBef>
          <a:spcPts val="1781"/>
        </a:spcBef>
        <a:buClr>
          <a:schemeClr val="accent2"/>
        </a:buClr>
        <a:buFont typeface="Wingdings" pitchFamily="2" charset="2"/>
        <a:buChar char="§"/>
        <a:defRPr sz="8320" kern="1200">
          <a:solidFill>
            <a:schemeClr val="tx1"/>
          </a:solidFill>
          <a:latin typeface="+mn-lt"/>
          <a:ea typeface="+mn-ea"/>
          <a:cs typeface="+mn-cs"/>
        </a:defRPr>
      </a:lvl7pPr>
      <a:lvl8pPr marL="9391992" indent="-977202" algn="l" defTabSz="5428898" rtl="0" eaLnBrk="1" latinLnBrk="0" hangingPunct="1">
        <a:spcBef>
          <a:spcPts val="1781"/>
        </a:spcBef>
        <a:buClr>
          <a:schemeClr val="accent2"/>
        </a:buClr>
        <a:buFont typeface="Wingdings" pitchFamily="2" charset="2"/>
        <a:buChar char="§"/>
        <a:defRPr sz="8320" kern="1200">
          <a:solidFill>
            <a:schemeClr val="tx1"/>
          </a:solidFill>
          <a:latin typeface="+mn-lt"/>
          <a:ea typeface="+mn-ea"/>
          <a:cs typeface="+mn-cs"/>
        </a:defRPr>
      </a:lvl8pPr>
      <a:lvl9pPr marL="10640634" indent="-977202" algn="l" defTabSz="5428898" rtl="0" eaLnBrk="1" latinLnBrk="0" hangingPunct="1">
        <a:spcBef>
          <a:spcPts val="1781"/>
        </a:spcBef>
        <a:buClr>
          <a:schemeClr val="accent2"/>
        </a:buClr>
        <a:buFont typeface="Wingdings" pitchFamily="2" charset="2"/>
        <a:buChar char="§"/>
        <a:defRPr sz="8320" kern="1200">
          <a:solidFill>
            <a:schemeClr val="tx1"/>
          </a:solidFill>
          <a:latin typeface="+mn-lt"/>
          <a:ea typeface="+mn-ea"/>
          <a:cs typeface="+mn-cs"/>
        </a:defRPr>
      </a:lvl9pPr>
    </p:bodyStyle>
    <p:otherStyle>
      <a:defPPr>
        <a:defRPr lang="en-US"/>
      </a:defPPr>
      <a:lvl1pPr marL="0" algn="l" defTabSz="5428898" rtl="0" eaLnBrk="1" latinLnBrk="0" hangingPunct="1">
        <a:defRPr sz="10662" kern="1200">
          <a:solidFill>
            <a:schemeClr val="tx1"/>
          </a:solidFill>
          <a:latin typeface="+mn-lt"/>
          <a:ea typeface="+mn-ea"/>
          <a:cs typeface="+mn-cs"/>
        </a:defRPr>
      </a:lvl1pPr>
      <a:lvl2pPr marL="2714446" algn="l" defTabSz="5428898" rtl="0" eaLnBrk="1" latinLnBrk="0" hangingPunct="1">
        <a:defRPr sz="10662" kern="1200">
          <a:solidFill>
            <a:schemeClr val="tx1"/>
          </a:solidFill>
          <a:latin typeface="+mn-lt"/>
          <a:ea typeface="+mn-ea"/>
          <a:cs typeface="+mn-cs"/>
        </a:defRPr>
      </a:lvl2pPr>
      <a:lvl3pPr marL="5428898" algn="l" defTabSz="5428898" rtl="0" eaLnBrk="1" latinLnBrk="0" hangingPunct="1">
        <a:defRPr sz="10662" kern="1200">
          <a:solidFill>
            <a:schemeClr val="tx1"/>
          </a:solidFill>
          <a:latin typeface="+mn-lt"/>
          <a:ea typeface="+mn-ea"/>
          <a:cs typeface="+mn-cs"/>
        </a:defRPr>
      </a:lvl3pPr>
      <a:lvl4pPr marL="8143344" algn="l" defTabSz="5428898" rtl="0" eaLnBrk="1" latinLnBrk="0" hangingPunct="1">
        <a:defRPr sz="10662" kern="1200">
          <a:solidFill>
            <a:schemeClr val="tx1"/>
          </a:solidFill>
          <a:latin typeface="+mn-lt"/>
          <a:ea typeface="+mn-ea"/>
          <a:cs typeface="+mn-cs"/>
        </a:defRPr>
      </a:lvl4pPr>
      <a:lvl5pPr marL="10857789" algn="l" defTabSz="5428898" rtl="0" eaLnBrk="1" latinLnBrk="0" hangingPunct="1">
        <a:defRPr sz="10662" kern="1200">
          <a:solidFill>
            <a:schemeClr val="tx1"/>
          </a:solidFill>
          <a:latin typeface="+mn-lt"/>
          <a:ea typeface="+mn-ea"/>
          <a:cs typeface="+mn-cs"/>
        </a:defRPr>
      </a:lvl5pPr>
      <a:lvl6pPr marL="13572242" algn="l" defTabSz="5428898" rtl="0" eaLnBrk="1" latinLnBrk="0" hangingPunct="1">
        <a:defRPr sz="10662" kern="1200">
          <a:solidFill>
            <a:schemeClr val="tx1"/>
          </a:solidFill>
          <a:latin typeface="+mn-lt"/>
          <a:ea typeface="+mn-ea"/>
          <a:cs typeface="+mn-cs"/>
        </a:defRPr>
      </a:lvl6pPr>
      <a:lvl7pPr marL="16286687" algn="l" defTabSz="5428898" rtl="0" eaLnBrk="1" latinLnBrk="0" hangingPunct="1">
        <a:defRPr sz="10662" kern="1200">
          <a:solidFill>
            <a:schemeClr val="tx1"/>
          </a:solidFill>
          <a:latin typeface="+mn-lt"/>
          <a:ea typeface="+mn-ea"/>
          <a:cs typeface="+mn-cs"/>
        </a:defRPr>
      </a:lvl7pPr>
      <a:lvl8pPr marL="19001133" algn="l" defTabSz="5428898" rtl="0" eaLnBrk="1" latinLnBrk="0" hangingPunct="1">
        <a:defRPr sz="10662" kern="1200">
          <a:solidFill>
            <a:schemeClr val="tx1"/>
          </a:solidFill>
          <a:latin typeface="+mn-lt"/>
          <a:ea typeface="+mn-ea"/>
          <a:cs typeface="+mn-cs"/>
        </a:defRPr>
      </a:lvl8pPr>
      <a:lvl9pPr marL="21715584" algn="l" defTabSz="5428898" rtl="0" eaLnBrk="1" latinLnBrk="0" hangingPunct="1">
        <a:defRPr sz="10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idx="4294967295"/>
          </p:nvPr>
        </p:nvSpPr>
        <p:spPr>
          <a:xfrm>
            <a:off x="1857845" y="384684"/>
            <a:ext cx="33117573" cy="2082519"/>
          </a:xfrm>
          <a:prstGeom prst="rect">
            <a:avLst/>
          </a:prstGeom>
        </p:spPr>
        <p:txBody>
          <a:bodyPr>
            <a:noAutofit/>
          </a:bodyPr>
          <a:lstStyle/>
          <a:p>
            <a:pPr algn="ctr">
              <a:spcAft>
                <a:spcPts val="1560"/>
              </a:spcAft>
            </a:pPr>
            <a:r>
              <a:rPr lang="de-DE" sz="7000">
                <a:latin typeface="Fira Sans"/>
                <a:cs typeface="Arial"/>
              </a:rPr>
              <a:t>Development </a:t>
            </a:r>
            <a:r>
              <a:rPr lang="de-DE" sz="7000" err="1">
                <a:latin typeface="Fira Sans"/>
                <a:cs typeface="Arial"/>
              </a:rPr>
              <a:t>of</a:t>
            </a:r>
            <a:r>
              <a:rPr lang="de-DE" sz="7000">
                <a:latin typeface="Fira Sans"/>
                <a:cs typeface="Arial"/>
              </a:rPr>
              <a:t> a Semi-</a:t>
            </a:r>
            <a:r>
              <a:rPr lang="de-DE" sz="7000" err="1">
                <a:latin typeface="Fira Sans"/>
                <a:cs typeface="Arial"/>
              </a:rPr>
              <a:t>Automated</a:t>
            </a:r>
            <a:r>
              <a:rPr lang="de-DE" sz="7000">
                <a:latin typeface="Fira Sans"/>
                <a:cs typeface="Arial"/>
              </a:rPr>
              <a:t> Segmentation Pipeline </a:t>
            </a:r>
            <a:br>
              <a:rPr lang="de-DE" sz="7000">
                <a:latin typeface="Fira Sans"/>
                <a:cs typeface="Arial"/>
              </a:rPr>
            </a:br>
            <a:r>
              <a:rPr lang="de-DE" sz="7000" err="1">
                <a:latin typeface="Fira Sans"/>
                <a:cs typeface="Arial"/>
              </a:rPr>
              <a:t>for</a:t>
            </a:r>
            <a:r>
              <a:rPr lang="de-DE" sz="7000">
                <a:latin typeface="Fira Sans"/>
                <a:cs typeface="Arial"/>
              </a:rPr>
              <a:t> Dynamic MRI Analysis </a:t>
            </a:r>
            <a:r>
              <a:rPr lang="de-DE" sz="7000" err="1">
                <a:latin typeface="Fira Sans"/>
                <a:cs typeface="Arial"/>
              </a:rPr>
              <a:t>of</a:t>
            </a:r>
            <a:r>
              <a:rPr lang="de-DE" sz="7000">
                <a:latin typeface="Fira Sans"/>
                <a:cs typeface="Arial"/>
              </a:rPr>
              <a:t> </a:t>
            </a:r>
            <a:r>
              <a:rPr lang="de-DE" sz="7000" err="1">
                <a:latin typeface="Fira Sans"/>
                <a:cs typeface="Arial"/>
              </a:rPr>
              <a:t>Knee</a:t>
            </a:r>
            <a:r>
              <a:rPr lang="de-DE" sz="7000">
                <a:latin typeface="Fira Sans"/>
                <a:cs typeface="Arial"/>
              </a:rPr>
              <a:t> Joint </a:t>
            </a:r>
            <a:r>
              <a:rPr lang="de-DE" sz="7000" err="1">
                <a:latin typeface="Fira Sans"/>
                <a:cs typeface="Arial"/>
              </a:rPr>
              <a:t>Kinematics</a:t>
            </a:r>
            <a:r>
              <a:rPr lang="de-DE" sz="7000">
                <a:latin typeface="Fira Sans"/>
                <a:cs typeface="Arial"/>
              </a:rPr>
              <a:t> </a:t>
            </a:r>
            <a:endParaRPr lang="en-US" sz="7000"/>
          </a:p>
        </p:txBody>
      </p:sp>
      <p:sp>
        <p:nvSpPr>
          <p:cNvPr id="4" name="Titel 2"/>
          <p:cNvSpPr txBox="1">
            <a:spLocks/>
          </p:cNvSpPr>
          <p:nvPr/>
        </p:nvSpPr>
        <p:spPr>
          <a:xfrm>
            <a:off x="3326420" y="2463778"/>
            <a:ext cx="28589050" cy="2729958"/>
          </a:xfrm>
          <a:prstGeom prst="rect">
            <a:avLst/>
          </a:prstGeom>
        </p:spPr>
        <p:txBody>
          <a:bodyPr vert="horz" lIns="118888" tIns="59444" rIns="118888" bIns="59444" rtlCol="0" anchor="t" anchorCtr="0">
            <a:normAutofit/>
          </a:bodyPr>
          <a:lstStyle>
            <a:lvl1pPr algn="l" defTabSz="4175613" rtl="0" eaLnBrk="1" latinLnBrk="0" hangingPunct="1">
              <a:spcBef>
                <a:spcPct val="0"/>
              </a:spcBef>
              <a:buNone/>
              <a:defRPr sz="5400" b="1" kern="1200" cap="none" baseline="0">
                <a:solidFill>
                  <a:schemeClr val="accent1"/>
                </a:solidFill>
                <a:latin typeface="Fira Sans" pitchFamily="34" charset="0"/>
                <a:ea typeface="Fira Sans" pitchFamily="34" charset="0"/>
                <a:cs typeface="Arial" panose="020B0604020202020204" pitchFamily="34" charset="0"/>
              </a:defRPr>
            </a:lvl1pPr>
          </a:lstStyle>
          <a:p>
            <a:pPr algn="ctr">
              <a:spcAft>
                <a:spcPts val="1560"/>
              </a:spcAft>
            </a:pPr>
            <a:br>
              <a:rPr lang="de-DE" sz="2300"/>
            </a:br>
            <a:r>
              <a:rPr lang="de-DE" sz="5700" b="0" err="1">
                <a:latin typeface="Fira Sans"/>
                <a:cs typeface="Arial"/>
              </a:rPr>
              <a:t>Aayush</a:t>
            </a:r>
            <a:r>
              <a:rPr lang="de-DE" sz="5700" b="0">
                <a:latin typeface="Fira Sans"/>
                <a:cs typeface="Arial"/>
              </a:rPr>
              <a:t> Nepal</a:t>
            </a:r>
            <a:r>
              <a:rPr lang="de-DE" sz="5700" b="0" baseline="30000">
                <a:latin typeface="Fira Sans"/>
                <a:cs typeface="Arial"/>
              </a:rPr>
              <a:t>1</a:t>
            </a:r>
            <a:r>
              <a:rPr lang="de-DE" sz="5700" b="0">
                <a:latin typeface="Fira Sans"/>
                <a:cs typeface="Arial"/>
              </a:rPr>
              <a:t>, Nicholas M. Brisson</a:t>
            </a:r>
            <a:r>
              <a:rPr lang="de-DE" sz="5700" b="0" baseline="30000">
                <a:latin typeface="Fira Sans"/>
                <a:cs typeface="Arial"/>
              </a:rPr>
              <a:t>2,3</a:t>
            </a:r>
            <a:r>
              <a:rPr lang="de-DE" sz="5700" b="0">
                <a:latin typeface="Fira Sans"/>
                <a:cs typeface="Arial"/>
              </a:rPr>
              <a:t>, Georg N. Duda</a:t>
            </a:r>
            <a:r>
              <a:rPr lang="de-DE" sz="5700" b="0" baseline="30000">
                <a:latin typeface="Fira Sans"/>
                <a:cs typeface="Arial"/>
              </a:rPr>
              <a:t>2,3</a:t>
            </a:r>
            <a:r>
              <a:rPr lang="de-DE" sz="5700" b="0">
                <a:latin typeface="Fira Sans"/>
                <a:cs typeface="Arial"/>
              </a:rPr>
              <a:t>,  </a:t>
            </a:r>
            <a:endParaRPr lang="en-US"/>
          </a:p>
          <a:p>
            <a:pPr algn="ctr">
              <a:spcAft>
                <a:spcPts val="1560"/>
              </a:spcAft>
            </a:pPr>
            <a:r>
              <a:rPr lang="de-DE" sz="5700" b="0">
                <a:latin typeface="Fira Sans"/>
                <a:cs typeface="Arial"/>
              </a:rPr>
              <a:t>Jürgen R. Reichenbach</a:t>
            </a:r>
            <a:r>
              <a:rPr lang="de-DE" sz="5700" b="0" baseline="30000">
                <a:latin typeface="Fira Sans"/>
                <a:cs typeface="Arial"/>
              </a:rPr>
              <a:t>1 </a:t>
            </a:r>
            <a:r>
              <a:rPr lang="de-DE" sz="5700" b="0">
                <a:latin typeface="Fira Sans"/>
                <a:cs typeface="Arial"/>
              </a:rPr>
              <a:t>and Martin Krämer</a:t>
            </a:r>
            <a:r>
              <a:rPr lang="de-DE" sz="5700" b="0" baseline="30000">
                <a:latin typeface="Fira Sans"/>
                <a:cs typeface="Arial"/>
              </a:rPr>
              <a:t>1</a:t>
            </a:r>
            <a:r>
              <a:rPr lang="de-DE" sz="5700" b="0">
                <a:latin typeface="Fira Sans"/>
                <a:cs typeface="Arial"/>
              </a:rPr>
              <a:t> </a:t>
            </a:r>
            <a:endParaRPr lang="de-DE" sz="5700" b="0"/>
          </a:p>
          <a:p>
            <a:pPr algn="ctr"/>
            <a:endParaRPr lang="de-DE" sz="1200" b="0" baseline="30000"/>
          </a:p>
          <a:p>
            <a:pPr>
              <a:spcAft>
                <a:spcPts val="1560"/>
              </a:spcAft>
            </a:pPr>
            <a:endParaRPr lang="de-DE" sz="7021" b="0" i="1"/>
          </a:p>
        </p:txBody>
      </p:sp>
      <p:sp>
        <p:nvSpPr>
          <p:cNvPr id="30" name="Rectangle 672"/>
          <p:cNvSpPr>
            <a:spLocks noChangeArrowheads="1"/>
          </p:cNvSpPr>
          <p:nvPr/>
        </p:nvSpPr>
        <p:spPr bwMode="auto">
          <a:xfrm>
            <a:off x="919708" y="39384431"/>
            <a:ext cx="13226135" cy="2976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r>
              <a:rPr lang="de-DE" sz="2800">
                <a:latin typeface="Fira Sans"/>
              </a:rPr>
              <a:t>1. </a:t>
            </a:r>
            <a:r>
              <a:rPr lang="de-DE" sz="2800" err="1">
                <a:latin typeface="Fira Sans"/>
              </a:rPr>
              <a:t>Brisson</a:t>
            </a:r>
            <a:r>
              <a:rPr lang="de-DE" sz="2800">
                <a:latin typeface="Fira Sans"/>
              </a:rPr>
              <a:t> NM, Krämer M, Reichenbach JR, Duda GN. A Device </a:t>
            </a:r>
            <a:r>
              <a:rPr lang="de-DE" sz="2800" err="1">
                <a:latin typeface="Fira Sans"/>
              </a:rPr>
              <a:t>for</a:t>
            </a:r>
            <a:r>
              <a:rPr lang="de-DE" sz="2800">
                <a:latin typeface="Fira Sans"/>
              </a:rPr>
              <a:t> Guide </a:t>
            </a:r>
            <a:r>
              <a:rPr lang="de-DE" sz="2800" err="1">
                <a:latin typeface="Fira Sans"/>
              </a:rPr>
              <a:t>Knee</a:t>
            </a:r>
            <a:r>
              <a:rPr lang="de-DE" sz="2800">
                <a:latin typeface="Fira Sans"/>
              </a:rPr>
              <a:t> Motion and </a:t>
            </a:r>
            <a:r>
              <a:rPr lang="de-DE" sz="2800" err="1">
                <a:latin typeface="Fira Sans"/>
              </a:rPr>
              <a:t>Loading</a:t>
            </a:r>
            <a:r>
              <a:rPr lang="de-DE" sz="2800">
                <a:latin typeface="Fira Sans"/>
              </a:rPr>
              <a:t> </a:t>
            </a:r>
            <a:r>
              <a:rPr lang="de-DE" sz="2800" err="1">
                <a:latin typeface="Fira Sans"/>
              </a:rPr>
              <a:t>during</a:t>
            </a:r>
            <a:r>
              <a:rPr lang="de-DE" sz="2800">
                <a:latin typeface="Fira Sans"/>
              </a:rPr>
              <a:t> Dynamic </a:t>
            </a:r>
            <a:r>
              <a:rPr lang="de-DE" sz="2800" err="1">
                <a:latin typeface="Fira Sans"/>
              </a:rPr>
              <a:t>Magnetic</a:t>
            </a:r>
            <a:r>
              <a:rPr lang="de-DE" sz="2800">
                <a:latin typeface="Fira Sans"/>
              </a:rPr>
              <a:t> </a:t>
            </a:r>
            <a:r>
              <a:rPr lang="de-DE" sz="2800" err="1">
                <a:latin typeface="Fira Sans"/>
              </a:rPr>
              <a:t>Resonance</a:t>
            </a:r>
            <a:r>
              <a:rPr lang="de-DE" sz="2800">
                <a:latin typeface="Fira Sans"/>
              </a:rPr>
              <a:t> Imaging: A </a:t>
            </a:r>
            <a:r>
              <a:rPr lang="de-DE" sz="2800" err="1">
                <a:latin typeface="Fira Sans"/>
              </a:rPr>
              <a:t>Novel</a:t>
            </a:r>
            <a:r>
              <a:rPr lang="de-DE" sz="2800">
                <a:latin typeface="Fira Sans"/>
              </a:rPr>
              <a:t> Device. Osteoarthritis and </a:t>
            </a:r>
            <a:r>
              <a:rPr lang="de-DE" sz="2800" err="1">
                <a:latin typeface="Fira Sans"/>
              </a:rPr>
              <a:t>Cartilage</a:t>
            </a:r>
            <a:r>
              <a:rPr lang="de-DE" sz="2800">
                <a:latin typeface="Fira Sans"/>
              </a:rPr>
              <a:t> 2021, Volume 29, S350 - S351</a:t>
            </a:r>
          </a:p>
          <a:p>
            <a:r>
              <a:rPr lang="de-DE" sz="2800">
                <a:latin typeface="Fira Sans"/>
              </a:rPr>
              <a:t>2. </a:t>
            </a:r>
            <a:r>
              <a:rPr lang="de-DE" sz="2800" err="1">
                <a:latin typeface="Fira Sans"/>
              </a:rPr>
              <a:t>Brisson</a:t>
            </a:r>
            <a:r>
              <a:rPr lang="de-DE" sz="2800">
                <a:latin typeface="Fira Sans"/>
              </a:rPr>
              <a:t> NM, Krämer M, Krahl LA, Schill A, Duda GN, Reichenbach JR. A </a:t>
            </a:r>
            <a:r>
              <a:rPr lang="de-DE" sz="2800" err="1">
                <a:latin typeface="Fira Sans"/>
              </a:rPr>
              <a:t>novel</a:t>
            </a:r>
            <a:r>
              <a:rPr lang="de-DE" sz="2800">
                <a:latin typeface="Fira Sans"/>
              </a:rPr>
              <a:t> </a:t>
            </a:r>
            <a:r>
              <a:rPr lang="de-DE" sz="2800" err="1">
                <a:latin typeface="Fira Sans"/>
              </a:rPr>
              <a:t>device</a:t>
            </a:r>
            <a:r>
              <a:rPr lang="de-DE" sz="2800">
                <a:latin typeface="Fira Sans"/>
              </a:rPr>
              <a:t> </a:t>
            </a:r>
            <a:r>
              <a:rPr lang="de-DE" sz="2800" err="1">
                <a:latin typeface="Fira Sans"/>
              </a:rPr>
              <a:t>for</a:t>
            </a:r>
            <a:r>
              <a:rPr lang="de-DE" sz="2800">
                <a:latin typeface="Fira Sans"/>
              </a:rPr>
              <a:t> </a:t>
            </a:r>
            <a:r>
              <a:rPr lang="de-DE" sz="2800" err="1">
                <a:latin typeface="Fira Sans"/>
              </a:rPr>
              <a:t>guided</a:t>
            </a:r>
            <a:r>
              <a:rPr lang="de-DE" sz="2800">
                <a:latin typeface="Fira Sans"/>
              </a:rPr>
              <a:t> </a:t>
            </a:r>
            <a:r>
              <a:rPr lang="de-DE" sz="2800" err="1">
                <a:latin typeface="Fira Sans"/>
              </a:rPr>
              <a:t>knee</a:t>
            </a:r>
            <a:r>
              <a:rPr lang="de-DE" sz="2800">
                <a:latin typeface="Fira Sans"/>
              </a:rPr>
              <a:t> </a:t>
            </a:r>
            <a:r>
              <a:rPr lang="de-DE" sz="2800" err="1">
                <a:latin typeface="Fira Sans"/>
              </a:rPr>
              <a:t>motion</a:t>
            </a:r>
            <a:r>
              <a:rPr lang="de-DE" sz="2800">
                <a:latin typeface="Fira Sans"/>
              </a:rPr>
              <a:t> and </a:t>
            </a:r>
            <a:r>
              <a:rPr lang="de-DE" sz="2800" err="1">
                <a:latin typeface="Fira Sans"/>
              </a:rPr>
              <a:t>loading</a:t>
            </a:r>
            <a:r>
              <a:rPr lang="de-DE" sz="2800">
                <a:latin typeface="Fira Sans"/>
              </a:rPr>
              <a:t> </a:t>
            </a:r>
            <a:r>
              <a:rPr lang="de-DE" sz="2800" err="1">
                <a:latin typeface="Fira Sans"/>
              </a:rPr>
              <a:t>during</a:t>
            </a:r>
            <a:r>
              <a:rPr lang="de-DE" sz="2800">
                <a:latin typeface="Fira Sans"/>
              </a:rPr>
              <a:t> </a:t>
            </a:r>
            <a:r>
              <a:rPr lang="de-DE" sz="2800" err="1">
                <a:latin typeface="Fira Sans"/>
              </a:rPr>
              <a:t>dynamic</a:t>
            </a:r>
            <a:r>
              <a:rPr lang="de-DE" sz="2800">
                <a:latin typeface="Fira Sans"/>
              </a:rPr>
              <a:t> </a:t>
            </a:r>
            <a:r>
              <a:rPr lang="de-DE" sz="2800" err="1">
                <a:latin typeface="Fira Sans"/>
              </a:rPr>
              <a:t>magnetic</a:t>
            </a:r>
            <a:r>
              <a:rPr lang="de-DE" sz="2800">
                <a:latin typeface="Fira Sans"/>
              </a:rPr>
              <a:t> </a:t>
            </a:r>
            <a:r>
              <a:rPr lang="de-DE" sz="2800" err="1">
                <a:latin typeface="Fira Sans"/>
              </a:rPr>
              <a:t>resonance</a:t>
            </a:r>
            <a:r>
              <a:rPr lang="de-DE" sz="2800">
                <a:latin typeface="Fira Sans"/>
              </a:rPr>
              <a:t> </a:t>
            </a:r>
            <a:r>
              <a:rPr lang="de-DE" sz="2800" err="1">
                <a:latin typeface="Fira Sans"/>
              </a:rPr>
              <a:t>imaging</a:t>
            </a:r>
            <a:r>
              <a:rPr lang="de-DE" sz="2800">
                <a:latin typeface="Fira Sans"/>
              </a:rPr>
              <a:t>. Z </a:t>
            </a:r>
            <a:r>
              <a:rPr lang="de-DE" sz="2800" err="1">
                <a:latin typeface="Fira Sans"/>
              </a:rPr>
              <a:t>Med</a:t>
            </a:r>
            <a:r>
              <a:rPr lang="de-DE" sz="2800">
                <a:latin typeface="Fira Sans"/>
              </a:rPr>
              <a:t> </a:t>
            </a:r>
            <a:r>
              <a:rPr lang="de-DE" sz="2800" err="1">
                <a:latin typeface="Fira Sans"/>
              </a:rPr>
              <a:t>Phys</a:t>
            </a:r>
            <a:r>
              <a:rPr lang="de-DE" sz="2800">
                <a:latin typeface="Fira Sans"/>
              </a:rPr>
              <a:t> 2021, </a:t>
            </a:r>
            <a:r>
              <a:rPr lang="de-DE" sz="2800" err="1">
                <a:latin typeface="Fira Sans"/>
              </a:rPr>
              <a:t>under</a:t>
            </a:r>
            <a:r>
              <a:rPr lang="de-DE" sz="2800">
                <a:latin typeface="Fira Sans"/>
              </a:rPr>
              <a:t> </a:t>
            </a:r>
            <a:r>
              <a:rPr lang="de-DE" sz="2800" err="1">
                <a:latin typeface="Fira Sans"/>
              </a:rPr>
              <a:t>revision</a:t>
            </a:r>
            <a:r>
              <a:rPr lang="de-DE" sz="2800">
                <a:latin typeface="Fira Sans"/>
              </a:rPr>
              <a:t> (ZMEDPHYS-D-21-00086)</a:t>
            </a:r>
          </a:p>
        </p:txBody>
      </p:sp>
      <p:sp>
        <p:nvSpPr>
          <p:cNvPr id="31" name="Inhaltsplatzhalter 1"/>
          <p:cNvSpPr txBox="1">
            <a:spLocks/>
          </p:cNvSpPr>
          <p:nvPr/>
        </p:nvSpPr>
        <p:spPr>
          <a:xfrm>
            <a:off x="1062435" y="39064089"/>
            <a:ext cx="2974760" cy="538728"/>
          </a:xfrm>
          <a:prstGeom prst="rect">
            <a:avLst/>
          </a:prstGeom>
          <a:solidFill>
            <a:schemeClr val="bg1"/>
          </a:solidFill>
        </p:spPr>
        <p:txBody>
          <a:bodyPr vert="horz" lIns="118888" tIns="0" rIns="118888" bIns="0" rtlCol="0" anchor="t">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just">
              <a:spcBef>
                <a:spcPts val="0"/>
              </a:spcBef>
            </a:pPr>
            <a:r>
              <a:rPr lang="de-DE" sz="4000" b="1">
                <a:latin typeface="Fira Sans"/>
                <a:cs typeface="Arial"/>
              </a:rPr>
              <a:t>References</a:t>
            </a:r>
            <a:endParaRPr lang="de-DE" sz="4000" b="1"/>
          </a:p>
        </p:txBody>
      </p:sp>
      <p:sp>
        <p:nvSpPr>
          <p:cNvPr id="35" name="Textfeld 34">
            <a:extLst>
              <a:ext uri="{FF2B5EF4-FFF2-40B4-BE49-F238E27FC236}">
                <a16:creationId xmlns:a16="http://schemas.microsoft.com/office/drawing/2014/main" id="{35DF8268-A52C-4CD6-B886-376D38C8A5DF}"/>
              </a:ext>
            </a:extLst>
          </p:cNvPr>
          <p:cNvSpPr txBox="1"/>
          <p:nvPr/>
        </p:nvSpPr>
        <p:spPr>
          <a:xfrm>
            <a:off x="808014" y="4971779"/>
            <a:ext cx="28024824" cy="1569660"/>
          </a:xfrm>
          <a:prstGeom prst="rect">
            <a:avLst/>
          </a:prstGeom>
          <a:noFill/>
        </p:spPr>
        <p:txBody>
          <a:bodyPr wrap="square" lIns="91440" tIns="45720" rIns="91440" bIns="45720" anchor="t">
            <a:spAutoFit/>
          </a:bodyPr>
          <a:lstStyle/>
          <a:p>
            <a:r>
              <a:rPr lang="de-DE" sz="3200" baseline="30000">
                <a:solidFill>
                  <a:schemeClr val="accent1"/>
                </a:solidFill>
                <a:latin typeface="Fira Sans"/>
                <a:cs typeface="Arial"/>
              </a:rPr>
              <a:t>1</a:t>
            </a:r>
            <a:r>
              <a:rPr lang="de-DE" sz="3200">
                <a:solidFill>
                  <a:schemeClr val="accent1"/>
                </a:solidFill>
                <a:latin typeface="Fira Sans"/>
                <a:cs typeface="Arial"/>
              </a:rPr>
              <a:t>Medical Physics Group, Institute </a:t>
            </a:r>
            <a:r>
              <a:rPr lang="de-DE" sz="3200" err="1">
                <a:solidFill>
                  <a:schemeClr val="accent1"/>
                </a:solidFill>
                <a:latin typeface="Fira Sans"/>
                <a:cs typeface="Arial"/>
              </a:rPr>
              <a:t>of</a:t>
            </a:r>
            <a:r>
              <a:rPr lang="de-DE" sz="3200">
                <a:solidFill>
                  <a:schemeClr val="accent1"/>
                </a:solidFill>
                <a:latin typeface="Fira Sans"/>
                <a:cs typeface="Arial"/>
              </a:rPr>
              <a:t> </a:t>
            </a:r>
            <a:r>
              <a:rPr lang="de-DE" sz="3200" err="1">
                <a:solidFill>
                  <a:schemeClr val="accent1"/>
                </a:solidFill>
                <a:latin typeface="Fira Sans"/>
                <a:cs typeface="Arial"/>
              </a:rPr>
              <a:t>Diagnostic</a:t>
            </a:r>
            <a:r>
              <a:rPr lang="de-DE" sz="3200">
                <a:solidFill>
                  <a:schemeClr val="accent1"/>
                </a:solidFill>
                <a:latin typeface="Fira Sans"/>
                <a:cs typeface="Arial"/>
              </a:rPr>
              <a:t> und Interventional </a:t>
            </a:r>
            <a:r>
              <a:rPr lang="de-DE" sz="3200" err="1">
                <a:solidFill>
                  <a:schemeClr val="accent1"/>
                </a:solidFill>
                <a:latin typeface="Fira Sans"/>
                <a:cs typeface="Arial"/>
              </a:rPr>
              <a:t>Radiology</a:t>
            </a:r>
            <a:r>
              <a:rPr lang="de-DE" sz="3200">
                <a:solidFill>
                  <a:schemeClr val="accent1"/>
                </a:solidFill>
                <a:latin typeface="Fira Sans"/>
                <a:cs typeface="Arial"/>
              </a:rPr>
              <a:t>, Jena University Hospital, Friedrich Schiller University Jena</a:t>
            </a:r>
          </a:p>
          <a:p>
            <a:r>
              <a:rPr lang="de-DE" sz="3200" baseline="30000">
                <a:solidFill>
                  <a:schemeClr val="accent1"/>
                </a:solidFill>
                <a:latin typeface="Fira Sans"/>
                <a:cs typeface="Arial"/>
              </a:rPr>
              <a:t>2</a:t>
            </a:r>
            <a:r>
              <a:rPr lang="de-DE" sz="3200">
                <a:solidFill>
                  <a:schemeClr val="accent1"/>
                </a:solidFill>
                <a:latin typeface="Fira Sans"/>
                <a:cs typeface="Arial"/>
              </a:rPr>
              <a:t>Julius Wolff Institute, </a:t>
            </a:r>
            <a:r>
              <a:rPr lang="de-DE" sz="3200">
                <a:solidFill>
                  <a:schemeClr val="accent1"/>
                </a:solidFill>
                <a:latin typeface="Fira Sans"/>
                <a:ea typeface="+mn-lt"/>
                <a:cs typeface="+mn-lt"/>
              </a:rPr>
              <a:t>Berlin Institute </a:t>
            </a:r>
            <a:r>
              <a:rPr lang="de-DE" sz="3200" err="1">
                <a:solidFill>
                  <a:schemeClr val="accent1"/>
                </a:solidFill>
                <a:latin typeface="Fira Sans"/>
                <a:ea typeface="+mn-lt"/>
                <a:cs typeface="+mn-lt"/>
              </a:rPr>
              <a:t>of</a:t>
            </a:r>
            <a:r>
              <a:rPr lang="de-DE" sz="3200">
                <a:solidFill>
                  <a:schemeClr val="accent1"/>
                </a:solidFill>
                <a:latin typeface="Fira Sans"/>
                <a:ea typeface="+mn-lt"/>
                <a:cs typeface="+mn-lt"/>
              </a:rPr>
              <a:t> Health at Charité, Universitätsmedizin Berlin</a:t>
            </a:r>
            <a:endParaRPr lang="de-DE" sz="3200">
              <a:solidFill>
                <a:schemeClr val="accent1"/>
              </a:solidFill>
              <a:latin typeface="Fira Sans"/>
              <a:cs typeface="Arial"/>
            </a:endParaRPr>
          </a:p>
          <a:p>
            <a:r>
              <a:rPr lang="de-DE" sz="3200" baseline="30000">
                <a:solidFill>
                  <a:schemeClr val="accent1"/>
                </a:solidFill>
                <a:latin typeface="Fira Sans"/>
                <a:cs typeface="Arial"/>
              </a:rPr>
              <a:t>3</a:t>
            </a:r>
            <a:r>
              <a:rPr lang="de-DE" sz="3200">
                <a:solidFill>
                  <a:schemeClr val="accent1"/>
                </a:solidFill>
                <a:latin typeface="Fira Sans"/>
                <a:cs typeface="Arial"/>
              </a:rPr>
              <a:t>Berlin Movement </a:t>
            </a:r>
            <a:r>
              <a:rPr lang="de-DE" sz="3200" err="1">
                <a:solidFill>
                  <a:schemeClr val="accent1"/>
                </a:solidFill>
                <a:latin typeface="Fira Sans"/>
                <a:cs typeface="Arial"/>
              </a:rPr>
              <a:t>Diagnostics</a:t>
            </a:r>
            <a:r>
              <a:rPr lang="de-DE" sz="3200">
                <a:solidFill>
                  <a:schemeClr val="accent1"/>
                </a:solidFill>
                <a:latin typeface="Fira Sans"/>
                <a:cs typeface="Arial"/>
              </a:rPr>
              <a:t> (</a:t>
            </a:r>
            <a:r>
              <a:rPr lang="de-DE" sz="3200" err="1">
                <a:solidFill>
                  <a:schemeClr val="accent1"/>
                </a:solidFill>
                <a:latin typeface="Fira Sans"/>
                <a:cs typeface="Arial"/>
              </a:rPr>
              <a:t>BeMoveD</a:t>
            </a:r>
            <a:r>
              <a:rPr lang="de-DE" sz="3200">
                <a:solidFill>
                  <a:schemeClr val="accent1"/>
                </a:solidFill>
                <a:latin typeface="Fira Sans"/>
                <a:cs typeface="Arial"/>
              </a:rPr>
              <a:t>), Center </a:t>
            </a:r>
            <a:r>
              <a:rPr lang="de-DE" sz="3200" err="1">
                <a:solidFill>
                  <a:schemeClr val="accent1"/>
                </a:solidFill>
                <a:latin typeface="Fira Sans"/>
                <a:cs typeface="Arial"/>
              </a:rPr>
              <a:t>for</a:t>
            </a:r>
            <a:r>
              <a:rPr lang="de-DE" sz="3200">
                <a:solidFill>
                  <a:schemeClr val="accent1"/>
                </a:solidFill>
                <a:latin typeface="Fira Sans"/>
                <a:cs typeface="Arial"/>
              </a:rPr>
              <a:t> </a:t>
            </a:r>
            <a:r>
              <a:rPr lang="de-DE" sz="3200" err="1">
                <a:solidFill>
                  <a:schemeClr val="accent1"/>
                </a:solidFill>
                <a:latin typeface="Fira Sans"/>
                <a:cs typeface="Arial"/>
              </a:rPr>
              <a:t>Musculoskeletal</a:t>
            </a:r>
            <a:r>
              <a:rPr lang="de-DE" sz="3200">
                <a:solidFill>
                  <a:schemeClr val="accent1"/>
                </a:solidFill>
                <a:latin typeface="Fira Sans"/>
                <a:cs typeface="Arial"/>
              </a:rPr>
              <a:t> </a:t>
            </a:r>
            <a:r>
              <a:rPr lang="de-DE" sz="3200" err="1">
                <a:solidFill>
                  <a:schemeClr val="accent1"/>
                </a:solidFill>
                <a:latin typeface="Fira Sans"/>
                <a:cs typeface="Arial"/>
              </a:rPr>
              <a:t>Surgery</a:t>
            </a:r>
            <a:r>
              <a:rPr lang="de-DE" sz="3200">
                <a:solidFill>
                  <a:schemeClr val="accent1"/>
                </a:solidFill>
                <a:latin typeface="Fira Sans"/>
                <a:cs typeface="Arial"/>
              </a:rPr>
              <a:t> Charité, </a:t>
            </a:r>
            <a:r>
              <a:rPr lang="de-DE" sz="3200">
                <a:solidFill>
                  <a:schemeClr val="accent1"/>
                </a:solidFill>
                <a:latin typeface="Fira Sans"/>
                <a:ea typeface="+mn-lt"/>
                <a:cs typeface="+mn-lt"/>
              </a:rPr>
              <a:t>Universitätsmedizin Berlin </a:t>
            </a:r>
            <a:endParaRPr lang="de-DE" sz="3200">
              <a:solidFill>
                <a:schemeClr val="accent1"/>
              </a:solidFill>
              <a:latin typeface="Fira Sans"/>
              <a:cs typeface="Arial"/>
            </a:endParaRPr>
          </a:p>
        </p:txBody>
      </p:sp>
      <p:grpSp>
        <p:nvGrpSpPr>
          <p:cNvPr id="102" name="Group 101">
            <a:extLst>
              <a:ext uri="{FF2B5EF4-FFF2-40B4-BE49-F238E27FC236}">
                <a16:creationId xmlns:a16="http://schemas.microsoft.com/office/drawing/2014/main" id="{C42A8E67-F467-0954-D086-34C3D773D8B8}"/>
              </a:ext>
            </a:extLst>
          </p:cNvPr>
          <p:cNvGrpSpPr/>
          <p:nvPr/>
        </p:nvGrpSpPr>
        <p:grpSpPr>
          <a:xfrm>
            <a:off x="14655263" y="7359770"/>
            <a:ext cx="15277980" cy="11793162"/>
            <a:chOff x="920144" y="7313451"/>
            <a:chExt cx="15277980" cy="11793162"/>
          </a:xfrm>
        </p:grpSpPr>
        <p:sp>
          <p:nvSpPr>
            <p:cNvPr id="37" name="Rectangle 690"/>
            <p:cNvSpPr>
              <a:spLocks noChangeArrowheads="1"/>
            </p:cNvSpPr>
            <p:nvPr/>
          </p:nvSpPr>
          <p:spPr bwMode="auto">
            <a:xfrm>
              <a:off x="920144" y="7313451"/>
              <a:ext cx="15277980" cy="11793162"/>
            </a:xfrm>
            <a:prstGeom prst="rect">
              <a:avLst/>
            </a:prstGeom>
            <a:solidFill>
              <a:srgbClr val="E4ECF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700" tIns="54350" rIns="108700" bIns="54350" anchor="ctr"/>
            <a:lstStyle>
              <a:lvl1pPr defTabSz="3856038" eaLnBrk="0" hangingPunct="0">
                <a:defRPr sz="8100">
                  <a:solidFill>
                    <a:schemeClr val="tx1"/>
                  </a:solidFill>
                  <a:latin typeface="Arial" charset="0"/>
                </a:defRPr>
              </a:lvl1pPr>
              <a:lvl2pPr marL="742950" indent="-285750" defTabSz="3856038" eaLnBrk="0" hangingPunct="0">
                <a:defRPr sz="8100">
                  <a:solidFill>
                    <a:schemeClr val="tx1"/>
                  </a:solidFill>
                  <a:latin typeface="Arial" charset="0"/>
                </a:defRPr>
              </a:lvl2pPr>
              <a:lvl3pPr marL="1143000" indent="-228600" defTabSz="3856038" eaLnBrk="0" hangingPunct="0">
                <a:defRPr sz="8100">
                  <a:solidFill>
                    <a:schemeClr val="tx1"/>
                  </a:solidFill>
                  <a:latin typeface="Arial" charset="0"/>
                </a:defRPr>
              </a:lvl3pPr>
              <a:lvl4pPr marL="1600200" indent="-228600" defTabSz="3856038" eaLnBrk="0" hangingPunct="0">
                <a:defRPr sz="8100">
                  <a:solidFill>
                    <a:schemeClr val="tx1"/>
                  </a:solidFill>
                  <a:latin typeface="Arial" charset="0"/>
                </a:defRPr>
              </a:lvl4pPr>
              <a:lvl5pPr marL="2057400" indent="-228600" defTabSz="3856038" eaLnBrk="0" hangingPunct="0">
                <a:defRPr sz="8100">
                  <a:solidFill>
                    <a:schemeClr val="tx1"/>
                  </a:solidFill>
                  <a:latin typeface="Arial" charset="0"/>
                </a:defRPr>
              </a:lvl5pPr>
              <a:lvl6pPr marL="2514600" indent="-228600" defTabSz="3856038" eaLnBrk="0" fontAlgn="base" hangingPunct="0">
                <a:spcBef>
                  <a:spcPct val="0"/>
                </a:spcBef>
                <a:spcAft>
                  <a:spcPct val="0"/>
                </a:spcAft>
                <a:defRPr sz="8100">
                  <a:solidFill>
                    <a:schemeClr val="tx1"/>
                  </a:solidFill>
                  <a:latin typeface="Arial" charset="0"/>
                </a:defRPr>
              </a:lvl6pPr>
              <a:lvl7pPr marL="2971800" indent="-228600" defTabSz="3856038" eaLnBrk="0" fontAlgn="base" hangingPunct="0">
                <a:spcBef>
                  <a:spcPct val="0"/>
                </a:spcBef>
                <a:spcAft>
                  <a:spcPct val="0"/>
                </a:spcAft>
                <a:defRPr sz="8100">
                  <a:solidFill>
                    <a:schemeClr val="tx1"/>
                  </a:solidFill>
                  <a:latin typeface="Arial" charset="0"/>
                </a:defRPr>
              </a:lvl7pPr>
              <a:lvl8pPr marL="3429000" indent="-228600" defTabSz="3856038" eaLnBrk="0" fontAlgn="base" hangingPunct="0">
                <a:spcBef>
                  <a:spcPct val="0"/>
                </a:spcBef>
                <a:spcAft>
                  <a:spcPct val="0"/>
                </a:spcAft>
                <a:defRPr sz="8100">
                  <a:solidFill>
                    <a:schemeClr val="tx1"/>
                  </a:solidFill>
                  <a:latin typeface="Arial" charset="0"/>
                </a:defRPr>
              </a:lvl8pPr>
              <a:lvl9pPr marL="3886200" indent="-228600" defTabSz="3856038" eaLnBrk="0" fontAlgn="base" hangingPunct="0">
                <a:spcBef>
                  <a:spcPct val="0"/>
                </a:spcBef>
                <a:spcAft>
                  <a:spcPct val="0"/>
                </a:spcAft>
                <a:defRPr sz="8100">
                  <a:solidFill>
                    <a:schemeClr val="tx1"/>
                  </a:solidFill>
                  <a:latin typeface="Arial" charset="0"/>
                </a:defRPr>
              </a:lvl9pPr>
            </a:lstStyle>
            <a:p>
              <a:pPr algn="ctr" eaLnBrk="1" hangingPunct="1"/>
              <a:endParaRPr lang="de-DE" altLang="en-US" sz="11569"/>
            </a:p>
          </p:txBody>
        </p:sp>
        <p:sp>
          <p:nvSpPr>
            <p:cNvPr id="38" name="Inhaltsplatzhalter 1"/>
            <p:cNvSpPr txBox="1">
              <a:spLocks/>
            </p:cNvSpPr>
            <p:nvPr/>
          </p:nvSpPr>
          <p:spPr>
            <a:xfrm>
              <a:off x="1124870" y="14950327"/>
              <a:ext cx="14636606" cy="2910908"/>
            </a:xfrm>
            <a:prstGeom prst="rect">
              <a:avLst/>
            </a:prstGeom>
          </p:spPr>
          <p:txBody>
            <a:bodyPr vert="horz" lIns="118888" tIns="59444" rIns="118888" bIns="59444" rtlCol="0" anchor="t">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just">
                <a:spcBef>
                  <a:spcPts val="0"/>
                </a:spcBef>
              </a:pPr>
              <a:r>
                <a:rPr lang="de-DE" sz="3200" b="1">
                  <a:latin typeface="Fira Sans"/>
                  <a:cs typeface="Arial"/>
                </a:rPr>
                <a:t>Fig. 1: CINE MRI of Knee Joint During Flexion-Extension Cycle </a:t>
              </a:r>
              <a:endParaRPr lang="de-DE" sz="3200">
                <a:latin typeface="Fira Sans"/>
                <a:cs typeface="Arial"/>
              </a:endParaRPr>
            </a:p>
            <a:p>
              <a:pPr marL="0" indent="0" algn="just">
                <a:spcBef>
                  <a:spcPts val="0"/>
                </a:spcBef>
              </a:pPr>
              <a:r>
                <a:rPr lang="de-DE" sz="3200">
                  <a:solidFill>
                    <a:schemeClr val="tx1"/>
                  </a:solidFill>
                  <a:latin typeface="Fira Sans"/>
                  <a:cs typeface="Arial"/>
                </a:rPr>
                <a:t>This figure displays selected frames from one reconstructed dataset of a CINE MRI sequence of the knee undergoing cyclic flexion and extension. The frames capture snapshots of the knee starting in flexion (Frame 0), reaching full extension (Frame 15), and returning to flexion (Frame 27). This dataset serves as a representative example of the image data used in the project, which was collected across multiple subjects.</a:t>
              </a:r>
            </a:p>
            <a:p>
              <a:pPr marL="0" indent="0" algn="just">
                <a:spcBef>
                  <a:spcPts val="0"/>
                </a:spcBef>
              </a:pPr>
              <a:endParaRPr lang="de-DE" sz="3200">
                <a:solidFill>
                  <a:schemeClr val="tx1"/>
                </a:solidFill>
              </a:endParaRPr>
            </a:p>
          </p:txBody>
        </p:sp>
      </p:grpSp>
      <p:sp>
        <p:nvSpPr>
          <p:cNvPr id="24" name="Rectangle 672">
            <a:extLst>
              <a:ext uri="{FF2B5EF4-FFF2-40B4-BE49-F238E27FC236}">
                <a16:creationId xmlns:a16="http://schemas.microsoft.com/office/drawing/2014/main" id="{84880E13-294B-4390-80FD-7E92BF42C779}"/>
              </a:ext>
            </a:extLst>
          </p:cNvPr>
          <p:cNvSpPr>
            <a:spLocks noChangeArrowheads="1"/>
          </p:cNvSpPr>
          <p:nvPr/>
        </p:nvSpPr>
        <p:spPr bwMode="auto">
          <a:xfrm>
            <a:off x="905987" y="10861299"/>
            <a:ext cx="13371763" cy="82832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pPr algn="just" eaLnBrk="1" hangingPunct="1"/>
            <a:r>
              <a:rPr lang="de-DE" sz="3200" dirty="0">
                <a:latin typeface="Arial"/>
                <a:cs typeface="Arial"/>
              </a:rPr>
              <a:t>This </a:t>
            </a:r>
            <a:r>
              <a:rPr lang="de-DE" sz="3200" dirty="0" err="1">
                <a:latin typeface="Arial"/>
                <a:cs typeface="Arial"/>
              </a:rPr>
              <a:t>study</a:t>
            </a:r>
            <a:r>
              <a:rPr lang="de-DE" sz="3200" dirty="0">
                <a:latin typeface="Arial"/>
                <a:cs typeface="Arial"/>
              </a:rPr>
              <a:t> </a:t>
            </a:r>
            <a:r>
              <a:rPr lang="de-DE" sz="3200" dirty="0" err="1">
                <a:latin typeface="Arial"/>
                <a:cs typeface="Arial"/>
              </a:rPr>
              <a:t>utilizes</a:t>
            </a:r>
            <a:r>
              <a:rPr lang="de-DE" sz="3200" dirty="0">
                <a:latin typeface="Arial"/>
                <a:cs typeface="Arial"/>
              </a:rPr>
              <a:t> a </a:t>
            </a:r>
            <a:r>
              <a:rPr lang="de-DE" sz="3200" dirty="0" err="1">
                <a:latin typeface="Arial"/>
                <a:cs typeface="Arial"/>
              </a:rPr>
              <a:t>novel</a:t>
            </a:r>
            <a:r>
              <a:rPr lang="de-DE" sz="3200" dirty="0">
                <a:latin typeface="Arial"/>
                <a:cs typeface="Arial"/>
              </a:rPr>
              <a:t> MRI-</a:t>
            </a:r>
            <a:r>
              <a:rPr lang="de-DE" sz="3200" dirty="0" err="1">
                <a:latin typeface="Arial"/>
                <a:cs typeface="Arial"/>
              </a:rPr>
              <a:t>compatible</a:t>
            </a:r>
            <a:r>
              <a:rPr lang="de-DE" sz="3200" dirty="0">
                <a:latin typeface="Arial"/>
                <a:cs typeface="Arial"/>
              </a:rPr>
              <a:t> </a:t>
            </a:r>
            <a:r>
              <a:rPr lang="de-DE" sz="3200" dirty="0" err="1">
                <a:latin typeface="Arial"/>
                <a:cs typeface="Arial"/>
              </a:rPr>
              <a:t>device</a:t>
            </a:r>
            <a:r>
              <a:rPr lang="de-DE" sz="3200" dirty="0">
                <a:latin typeface="Arial"/>
                <a:cs typeface="Arial"/>
              </a:rPr>
              <a:t> </a:t>
            </a:r>
            <a:r>
              <a:rPr lang="de-DE" sz="3200" dirty="0" err="1">
                <a:latin typeface="Arial"/>
                <a:cs typeface="Arial"/>
              </a:rPr>
              <a:t>designed</a:t>
            </a:r>
            <a:r>
              <a:rPr lang="de-DE" sz="3200" dirty="0">
                <a:latin typeface="Arial"/>
                <a:cs typeface="Arial"/>
              </a:rPr>
              <a:t> </a:t>
            </a:r>
            <a:r>
              <a:rPr lang="de-DE" sz="3200" dirty="0" err="1">
                <a:latin typeface="Arial"/>
                <a:cs typeface="Arial"/>
              </a:rPr>
              <a:t>to</a:t>
            </a:r>
            <a:r>
              <a:rPr lang="de-DE" sz="3200" dirty="0">
                <a:latin typeface="Arial"/>
                <a:cs typeface="Arial"/>
              </a:rPr>
              <a:t> </a:t>
            </a:r>
            <a:r>
              <a:rPr lang="de-DE" sz="3200" dirty="0" err="1">
                <a:latin typeface="Arial"/>
                <a:cs typeface="Arial"/>
              </a:rPr>
              <a:t>facilitate</a:t>
            </a:r>
            <a:r>
              <a:rPr lang="de-DE" sz="3200" dirty="0">
                <a:latin typeface="Arial"/>
                <a:cs typeface="Arial"/>
              </a:rPr>
              <a:t> </a:t>
            </a:r>
            <a:r>
              <a:rPr lang="de-DE" sz="3200" dirty="0" err="1">
                <a:latin typeface="Arial"/>
                <a:cs typeface="Arial"/>
              </a:rPr>
              <a:t>controlled</a:t>
            </a:r>
            <a:r>
              <a:rPr lang="de-DE" sz="3200" dirty="0">
                <a:latin typeface="Arial"/>
                <a:cs typeface="Arial"/>
              </a:rPr>
              <a:t>, repetitive </a:t>
            </a:r>
            <a:r>
              <a:rPr lang="de-DE" sz="3200" dirty="0" err="1">
                <a:latin typeface="Arial"/>
                <a:cs typeface="Arial"/>
              </a:rPr>
              <a:t>knee</a:t>
            </a:r>
            <a:r>
              <a:rPr lang="de-DE" sz="3200" dirty="0">
                <a:latin typeface="Arial"/>
                <a:cs typeface="Arial"/>
              </a:rPr>
              <a:t> </a:t>
            </a:r>
            <a:r>
              <a:rPr lang="de-DE" sz="3200" dirty="0" err="1">
                <a:latin typeface="Arial"/>
                <a:cs typeface="Arial"/>
              </a:rPr>
              <a:t>flexion</a:t>
            </a:r>
            <a:r>
              <a:rPr lang="de-DE" sz="3200" dirty="0">
                <a:latin typeface="Arial"/>
                <a:cs typeface="Arial"/>
              </a:rPr>
              <a:t>-extension </a:t>
            </a:r>
            <a:r>
              <a:rPr lang="de-DE" sz="3200" dirty="0" err="1">
                <a:latin typeface="Arial"/>
                <a:cs typeface="Arial"/>
              </a:rPr>
              <a:t>cycles</a:t>
            </a:r>
            <a:r>
              <a:rPr lang="de-DE" sz="3200" dirty="0">
                <a:latin typeface="Arial"/>
                <a:cs typeface="Arial"/>
              </a:rPr>
              <a:t>. </a:t>
            </a:r>
            <a:r>
              <a:rPr lang="de-DE" sz="3200" dirty="0" err="1">
                <a:latin typeface="Arial"/>
                <a:cs typeface="Arial"/>
              </a:rPr>
              <a:t>Equipped</a:t>
            </a:r>
            <a:r>
              <a:rPr lang="de-DE" sz="3200" dirty="0">
                <a:latin typeface="Arial"/>
                <a:cs typeface="Arial"/>
              </a:rPr>
              <a:t> </a:t>
            </a:r>
            <a:r>
              <a:rPr lang="de-DE" sz="3200" dirty="0" err="1">
                <a:latin typeface="Arial"/>
                <a:cs typeface="Arial"/>
              </a:rPr>
              <a:t>with</a:t>
            </a:r>
            <a:r>
              <a:rPr lang="de-DE" sz="3200" dirty="0">
                <a:latin typeface="Arial"/>
                <a:cs typeface="Arial"/>
              </a:rPr>
              <a:t> an </a:t>
            </a:r>
            <a:r>
              <a:rPr lang="de-DE" sz="3200" dirty="0" err="1">
                <a:latin typeface="Arial"/>
                <a:cs typeface="Arial"/>
              </a:rPr>
              <a:t>optical</a:t>
            </a:r>
            <a:r>
              <a:rPr lang="de-DE" sz="3200" dirty="0">
                <a:latin typeface="Arial"/>
                <a:cs typeface="Arial"/>
              </a:rPr>
              <a:t> </a:t>
            </a:r>
            <a:r>
              <a:rPr lang="de-DE" sz="3200" dirty="0" err="1">
                <a:latin typeface="Arial"/>
                <a:cs typeface="Arial"/>
              </a:rPr>
              <a:t>sensor</a:t>
            </a:r>
            <a:r>
              <a:rPr lang="de-DE" sz="3200" dirty="0">
                <a:latin typeface="Arial"/>
                <a:cs typeface="Arial"/>
              </a:rPr>
              <a:t> </a:t>
            </a:r>
            <a:r>
              <a:rPr lang="de-DE" sz="3200" dirty="0" err="1">
                <a:latin typeface="Arial"/>
                <a:cs typeface="Arial"/>
              </a:rPr>
              <a:t>to</a:t>
            </a:r>
            <a:r>
              <a:rPr lang="de-DE" sz="3200" dirty="0">
                <a:latin typeface="Arial"/>
                <a:cs typeface="Arial"/>
              </a:rPr>
              <a:t> </a:t>
            </a:r>
            <a:r>
              <a:rPr lang="de-DE" sz="3200" dirty="0" err="1">
                <a:latin typeface="Arial"/>
                <a:cs typeface="Arial"/>
              </a:rPr>
              <a:t>synchronize</a:t>
            </a:r>
            <a:r>
              <a:rPr lang="de-DE" sz="3200" dirty="0">
                <a:latin typeface="Arial"/>
                <a:cs typeface="Arial"/>
              </a:rPr>
              <a:t> </a:t>
            </a:r>
            <a:r>
              <a:rPr lang="de-DE" sz="3200" dirty="0" err="1">
                <a:latin typeface="Arial"/>
                <a:cs typeface="Arial"/>
              </a:rPr>
              <a:t>motion</a:t>
            </a:r>
            <a:r>
              <a:rPr lang="de-DE" sz="3200" dirty="0">
                <a:latin typeface="Arial"/>
                <a:cs typeface="Arial"/>
              </a:rPr>
              <a:t> </a:t>
            </a:r>
            <a:r>
              <a:rPr lang="de-DE" sz="3200" dirty="0" err="1">
                <a:latin typeface="Arial"/>
                <a:cs typeface="Arial"/>
              </a:rPr>
              <a:t>data</a:t>
            </a:r>
            <a:r>
              <a:rPr lang="de-DE" sz="3200" dirty="0">
                <a:latin typeface="Arial"/>
                <a:cs typeface="Arial"/>
              </a:rPr>
              <a:t>, </a:t>
            </a:r>
            <a:r>
              <a:rPr lang="de-DE" sz="3200" dirty="0" err="1">
                <a:latin typeface="Arial"/>
                <a:cs typeface="Arial"/>
              </a:rPr>
              <a:t>the</a:t>
            </a:r>
            <a:r>
              <a:rPr lang="de-DE" sz="3200" dirty="0">
                <a:latin typeface="Arial"/>
                <a:cs typeface="Arial"/>
              </a:rPr>
              <a:t> </a:t>
            </a:r>
            <a:r>
              <a:rPr lang="de-DE" sz="3200" dirty="0" err="1">
                <a:latin typeface="Arial"/>
                <a:cs typeface="Arial"/>
              </a:rPr>
              <a:t>device</a:t>
            </a:r>
            <a:r>
              <a:rPr lang="de-DE" sz="3200" dirty="0">
                <a:latin typeface="Arial"/>
                <a:cs typeface="Arial"/>
              </a:rPr>
              <a:t> </a:t>
            </a:r>
            <a:r>
              <a:rPr lang="de-DE" sz="3200" dirty="0" err="1">
                <a:latin typeface="Arial"/>
                <a:cs typeface="Arial"/>
              </a:rPr>
              <a:t>enables</a:t>
            </a:r>
            <a:r>
              <a:rPr lang="de-DE" sz="3200" dirty="0">
                <a:latin typeface="Arial"/>
                <a:cs typeface="Arial"/>
              </a:rPr>
              <a:t> </a:t>
            </a:r>
            <a:r>
              <a:rPr lang="de-DE" sz="3200" dirty="0" err="1">
                <a:latin typeface="Arial"/>
                <a:cs typeface="Arial"/>
              </a:rPr>
              <a:t>the</a:t>
            </a:r>
            <a:r>
              <a:rPr lang="de-DE" sz="3200" dirty="0">
                <a:latin typeface="Arial"/>
                <a:cs typeface="Arial"/>
              </a:rPr>
              <a:t> </a:t>
            </a:r>
            <a:r>
              <a:rPr lang="de-DE" sz="3200" dirty="0" err="1">
                <a:latin typeface="Arial"/>
                <a:cs typeface="Arial"/>
              </a:rPr>
              <a:t>precise</a:t>
            </a:r>
            <a:r>
              <a:rPr lang="de-DE" sz="3200" dirty="0">
                <a:latin typeface="Arial"/>
                <a:cs typeface="Arial"/>
              </a:rPr>
              <a:t> </a:t>
            </a:r>
            <a:r>
              <a:rPr lang="de-DE" sz="3200" dirty="0" err="1">
                <a:latin typeface="Arial"/>
                <a:cs typeface="Arial"/>
              </a:rPr>
              <a:t>reconstruction</a:t>
            </a:r>
            <a:r>
              <a:rPr lang="de-DE" sz="3200" dirty="0">
                <a:latin typeface="Arial"/>
                <a:cs typeface="Arial"/>
              </a:rPr>
              <a:t> </a:t>
            </a:r>
            <a:r>
              <a:rPr lang="de-DE" sz="3200" dirty="0" err="1">
                <a:latin typeface="Arial"/>
                <a:cs typeface="Arial"/>
              </a:rPr>
              <a:t>of</a:t>
            </a:r>
            <a:r>
              <a:rPr lang="de-DE" sz="3200" dirty="0">
                <a:latin typeface="Arial"/>
                <a:cs typeface="Arial"/>
              </a:rPr>
              <a:t> CINE MRI </a:t>
            </a:r>
            <a:r>
              <a:rPr lang="de-DE" sz="3200" dirty="0" err="1">
                <a:latin typeface="Arial"/>
                <a:cs typeface="Arial"/>
              </a:rPr>
              <a:t>images</a:t>
            </a:r>
            <a:r>
              <a:rPr lang="de-DE" sz="3200" dirty="0">
                <a:latin typeface="Arial"/>
                <a:cs typeface="Arial"/>
              </a:rPr>
              <a:t> </a:t>
            </a:r>
            <a:r>
              <a:rPr lang="de-DE" sz="3200" dirty="0" err="1">
                <a:latin typeface="Arial"/>
                <a:cs typeface="Arial"/>
              </a:rPr>
              <a:t>that</a:t>
            </a:r>
            <a:r>
              <a:rPr lang="de-DE" sz="3200" dirty="0">
                <a:latin typeface="Arial"/>
                <a:cs typeface="Arial"/>
              </a:rPr>
              <a:t> </a:t>
            </a:r>
            <a:r>
              <a:rPr lang="de-DE" sz="3200" dirty="0" err="1">
                <a:latin typeface="Arial"/>
                <a:cs typeface="Arial"/>
              </a:rPr>
              <a:t>capture</a:t>
            </a:r>
            <a:r>
              <a:rPr lang="de-DE" sz="3200" dirty="0">
                <a:latin typeface="Arial"/>
                <a:cs typeface="Arial"/>
              </a:rPr>
              <a:t> </a:t>
            </a:r>
            <a:r>
              <a:rPr lang="de-DE" sz="3200" dirty="0" err="1">
                <a:latin typeface="Arial"/>
                <a:cs typeface="Arial"/>
              </a:rPr>
              <a:t>the</a:t>
            </a:r>
            <a:r>
              <a:rPr lang="de-DE" sz="3200" dirty="0">
                <a:latin typeface="Arial"/>
                <a:cs typeface="Arial"/>
              </a:rPr>
              <a:t> </a:t>
            </a:r>
            <a:r>
              <a:rPr lang="de-DE" sz="3200" dirty="0" err="1">
                <a:latin typeface="Arial"/>
                <a:cs typeface="Arial"/>
              </a:rPr>
              <a:t>knee</a:t>
            </a:r>
            <a:r>
              <a:rPr lang="de-DE" sz="3200" dirty="0">
                <a:latin typeface="Arial"/>
                <a:cs typeface="Arial"/>
              </a:rPr>
              <a:t> </a:t>
            </a:r>
            <a:r>
              <a:rPr lang="de-DE" sz="3200" dirty="0" err="1">
                <a:latin typeface="Arial"/>
                <a:cs typeface="Arial"/>
              </a:rPr>
              <a:t>during</a:t>
            </a:r>
            <a:r>
              <a:rPr lang="de-DE" sz="3200" dirty="0">
                <a:latin typeface="Arial"/>
                <a:cs typeface="Arial"/>
              </a:rPr>
              <a:t> </a:t>
            </a:r>
            <a:r>
              <a:rPr lang="de-DE" sz="3200" dirty="0" err="1">
                <a:latin typeface="Arial"/>
                <a:cs typeface="Arial"/>
              </a:rPr>
              <a:t>these</a:t>
            </a:r>
            <a:r>
              <a:rPr lang="de-DE" sz="3200" dirty="0">
                <a:latin typeface="Arial"/>
                <a:cs typeface="Arial"/>
              </a:rPr>
              <a:t> </a:t>
            </a:r>
            <a:r>
              <a:rPr lang="de-DE" sz="3200" dirty="0" err="1">
                <a:latin typeface="Arial"/>
                <a:cs typeface="Arial"/>
              </a:rPr>
              <a:t>movements</a:t>
            </a:r>
            <a:r>
              <a:rPr lang="de-DE" sz="3200" dirty="0">
                <a:latin typeface="Arial"/>
                <a:cs typeface="Arial"/>
              </a:rPr>
              <a:t>, </a:t>
            </a:r>
            <a:r>
              <a:rPr lang="de-DE" sz="3200" dirty="0" err="1">
                <a:latin typeface="Arial"/>
                <a:cs typeface="Arial"/>
              </a:rPr>
              <a:t>as</a:t>
            </a:r>
            <a:r>
              <a:rPr lang="de-DE" sz="3200" dirty="0">
                <a:latin typeface="Arial"/>
                <a:cs typeface="Arial"/>
              </a:rPr>
              <a:t> </a:t>
            </a:r>
            <a:r>
              <a:rPr lang="de-DE" sz="3200" dirty="0" err="1">
                <a:latin typeface="Arial"/>
                <a:cs typeface="Arial"/>
              </a:rPr>
              <a:t>illustrated</a:t>
            </a:r>
            <a:r>
              <a:rPr lang="de-DE" sz="3200" dirty="0">
                <a:latin typeface="Arial"/>
                <a:cs typeface="Arial"/>
              </a:rPr>
              <a:t> in </a:t>
            </a:r>
            <a:r>
              <a:rPr lang="de-DE" sz="3200" b="1" dirty="0">
                <a:solidFill>
                  <a:srgbClr val="0056A2"/>
                </a:solidFill>
                <a:latin typeface="Arial"/>
                <a:cs typeface="Arial"/>
              </a:rPr>
              <a:t>Fig. 1</a:t>
            </a:r>
            <a:r>
              <a:rPr lang="de-DE" sz="3200" dirty="0">
                <a:latin typeface="Arial"/>
                <a:cs typeface="Arial"/>
              </a:rPr>
              <a:t>. Traditional </a:t>
            </a:r>
            <a:r>
              <a:rPr lang="de-DE" sz="3200" dirty="0" err="1">
                <a:latin typeface="Arial"/>
                <a:cs typeface="Arial"/>
              </a:rPr>
              <a:t>kinematic</a:t>
            </a:r>
            <a:r>
              <a:rPr lang="de-DE" sz="3200" dirty="0">
                <a:latin typeface="Arial"/>
                <a:cs typeface="Arial"/>
              </a:rPr>
              <a:t> </a:t>
            </a:r>
            <a:r>
              <a:rPr lang="de-DE" sz="3200" dirty="0" err="1">
                <a:latin typeface="Arial"/>
                <a:cs typeface="Arial"/>
              </a:rPr>
              <a:t>analyses</a:t>
            </a:r>
            <a:r>
              <a:rPr lang="de-DE" sz="3200" dirty="0">
                <a:latin typeface="Arial"/>
                <a:cs typeface="Arial"/>
              </a:rPr>
              <a:t> </a:t>
            </a:r>
            <a:r>
              <a:rPr lang="de-DE" sz="3200" dirty="0" err="1">
                <a:latin typeface="Arial"/>
                <a:cs typeface="Arial"/>
              </a:rPr>
              <a:t>often</a:t>
            </a:r>
            <a:r>
              <a:rPr lang="de-DE" sz="3200" dirty="0">
                <a:latin typeface="Arial"/>
                <a:cs typeface="Arial"/>
              </a:rPr>
              <a:t> </a:t>
            </a:r>
            <a:r>
              <a:rPr lang="de-DE" sz="3200" dirty="0" err="1">
                <a:latin typeface="Arial"/>
                <a:cs typeface="Arial"/>
              </a:rPr>
              <a:t>rely</a:t>
            </a:r>
            <a:r>
              <a:rPr lang="de-DE" sz="3200" dirty="0">
                <a:latin typeface="Arial"/>
                <a:cs typeface="Arial"/>
              </a:rPr>
              <a:t> on </a:t>
            </a:r>
            <a:r>
              <a:rPr lang="de-DE" sz="3200" dirty="0" err="1">
                <a:latin typeface="Arial"/>
                <a:cs typeface="Arial"/>
              </a:rPr>
              <a:t>manually</a:t>
            </a:r>
            <a:r>
              <a:rPr lang="de-DE" sz="3200" dirty="0">
                <a:latin typeface="Arial"/>
                <a:cs typeface="Arial"/>
              </a:rPr>
              <a:t> </a:t>
            </a:r>
            <a:r>
              <a:rPr lang="de-DE" sz="3200" dirty="0" err="1">
                <a:latin typeface="Arial"/>
                <a:cs typeface="Arial"/>
              </a:rPr>
              <a:t>segmenting</a:t>
            </a:r>
            <a:r>
              <a:rPr lang="de-DE" sz="3200" dirty="0">
                <a:latin typeface="Arial"/>
                <a:cs typeface="Arial"/>
              </a:rPr>
              <a:t> </a:t>
            </a:r>
            <a:endParaRPr lang="de-DE">
              <a:cs typeface="Arial"/>
            </a:endParaRPr>
          </a:p>
          <a:p>
            <a:pPr algn="just"/>
            <a:r>
              <a:rPr lang="de-DE" sz="3200" err="1">
                <a:latin typeface="Arial"/>
                <a:cs typeface="Arial"/>
              </a:rPr>
              <a:t>each</a:t>
            </a:r>
            <a:r>
              <a:rPr lang="de-DE" sz="3200" dirty="0">
                <a:latin typeface="Arial"/>
                <a:cs typeface="Arial"/>
              </a:rPr>
              <a:t> frame </a:t>
            </a:r>
            <a:r>
              <a:rPr lang="de-DE" sz="3200" err="1">
                <a:latin typeface="Arial"/>
                <a:cs typeface="Arial"/>
              </a:rPr>
              <a:t>to</a:t>
            </a:r>
            <a:r>
              <a:rPr lang="de-DE" sz="3200" dirty="0">
                <a:latin typeface="Arial"/>
                <a:cs typeface="Arial"/>
              </a:rPr>
              <a:t> track </a:t>
            </a:r>
            <a:r>
              <a:rPr lang="de-DE" sz="3200" err="1">
                <a:latin typeface="Arial"/>
                <a:cs typeface="Arial"/>
              </a:rPr>
              <a:t>the</a:t>
            </a:r>
            <a:r>
              <a:rPr lang="de-DE" sz="3200" dirty="0">
                <a:latin typeface="Arial"/>
                <a:cs typeface="Arial"/>
              </a:rPr>
              <a:t> </a:t>
            </a:r>
            <a:r>
              <a:rPr lang="de-DE" sz="3200" err="1">
                <a:latin typeface="Arial"/>
                <a:cs typeface="Arial"/>
              </a:rPr>
              <a:t>tibia</a:t>
            </a:r>
            <a:r>
              <a:rPr lang="de-DE" sz="3200" dirty="0">
                <a:latin typeface="Arial"/>
                <a:cs typeface="Arial"/>
              </a:rPr>
              <a:t> and </a:t>
            </a:r>
            <a:endParaRPr lang="de-DE">
              <a:cs typeface="Arial"/>
            </a:endParaRPr>
          </a:p>
          <a:p>
            <a:pPr algn="just"/>
            <a:r>
              <a:rPr lang="de-DE" sz="3200" err="1">
                <a:latin typeface="Arial"/>
                <a:cs typeface="Arial"/>
              </a:rPr>
              <a:t>femur</a:t>
            </a:r>
            <a:r>
              <a:rPr lang="de-DE" sz="3200" dirty="0">
                <a:latin typeface="Arial"/>
                <a:cs typeface="Arial"/>
              </a:rPr>
              <a:t>—</a:t>
            </a:r>
            <a:r>
              <a:rPr lang="de-DE" sz="3200" err="1">
                <a:latin typeface="Arial"/>
                <a:cs typeface="Arial"/>
              </a:rPr>
              <a:t>processes</a:t>
            </a:r>
            <a:r>
              <a:rPr lang="de-DE" sz="3200" dirty="0">
                <a:latin typeface="Arial"/>
                <a:cs typeface="Arial"/>
              </a:rPr>
              <a:t> </a:t>
            </a:r>
            <a:r>
              <a:rPr lang="de-DE" sz="3200" err="1">
                <a:latin typeface="Arial"/>
                <a:cs typeface="Arial"/>
              </a:rPr>
              <a:t>that</a:t>
            </a:r>
            <a:r>
              <a:rPr lang="de-DE" sz="3200" dirty="0">
                <a:latin typeface="Arial"/>
                <a:cs typeface="Arial"/>
              </a:rPr>
              <a:t> </a:t>
            </a:r>
            <a:r>
              <a:rPr lang="de-DE" sz="3200" err="1">
                <a:latin typeface="Arial"/>
                <a:cs typeface="Arial"/>
              </a:rPr>
              <a:t>are</a:t>
            </a:r>
            <a:r>
              <a:rPr lang="de-DE" sz="3200" dirty="0">
                <a:latin typeface="Arial"/>
                <a:cs typeface="Arial"/>
              </a:rPr>
              <a:t> not </a:t>
            </a:r>
            <a:endParaRPr lang="de-DE">
              <a:cs typeface="Arial"/>
            </a:endParaRPr>
          </a:p>
          <a:p>
            <a:pPr algn="just"/>
            <a:r>
              <a:rPr lang="de-DE" sz="3200" dirty="0" err="1">
                <a:latin typeface="Arial"/>
                <a:cs typeface="Arial"/>
              </a:rPr>
              <a:t>only</a:t>
            </a:r>
            <a:r>
              <a:rPr lang="de-DE" sz="3200" dirty="0">
                <a:latin typeface="Arial"/>
                <a:cs typeface="Arial"/>
              </a:rPr>
              <a:t> labor-intensive but also</a:t>
            </a:r>
            <a:endParaRPr lang="de-DE">
              <a:cs typeface="Arial"/>
            </a:endParaRPr>
          </a:p>
          <a:p>
            <a:pPr algn="just"/>
            <a:r>
              <a:rPr lang="de-DE" sz="3200" err="1">
                <a:latin typeface="Arial"/>
                <a:cs typeface="Arial"/>
              </a:rPr>
              <a:t>prone</a:t>
            </a:r>
            <a:r>
              <a:rPr lang="de-DE" sz="3200" dirty="0">
                <a:latin typeface="Arial"/>
                <a:cs typeface="Arial"/>
              </a:rPr>
              <a:t> </a:t>
            </a:r>
            <a:r>
              <a:rPr lang="de-DE" sz="3200" err="1">
                <a:latin typeface="Arial"/>
                <a:cs typeface="Arial"/>
              </a:rPr>
              <a:t>to</a:t>
            </a:r>
            <a:r>
              <a:rPr lang="de-DE" sz="3200" dirty="0">
                <a:latin typeface="Arial"/>
                <a:cs typeface="Arial"/>
              </a:rPr>
              <a:t> </a:t>
            </a:r>
            <a:r>
              <a:rPr lang="de-DE" sz="3200" err="1">
                <a:latin typeface="Arial"/>
                <a:cs typeface="Arial"/>
              </a:rPr>
              <a:t>inaccuracies</a:t>
            </a:r>
            <a:r>
              <a:rPr lang="de-DE" sz="3200" dirty="0">
                <a:latin typeface="Arial"/>
                <a:cs typeface="Arial"/>
              </a:rPr>
              <a:t>. </a:t>
            </a:r>
            <a:r>
              <a:rPr lang="de-DE" sz="3200" err="1">
                <a:latin typeface="Arial"/>
                <a:cs typeface="Arial"/>
              </a:rPr>
              <a:t>To</a:t>
            </a:r>
            <a:r>
              <a:rPr lang="de-DE" sz="3200" dirty="0">
                <a:latin typeface="Arial"/>
                <a:cs typeface="Arial"/>
              </a:rPr>
              <a:t> </a:t>
            </a:r>
            <a:endParaRPr lang="de-DE">
              <a:cs typeface="Arial"/>
            </a:endParaRPr>
          </a:p>
          <a:p>
            <a:pPr algn="just"/>
            <a:r>
              <a:rPr lang="de-DE" sz="3200" err="1">
                <a:latin typeface="Arial"/>
                <a:cs typeface="Arial"/>
              </a:rPr>
              <a:t>address</a:t>
            </a:r>
            <a:r>
              <a:rPr lang="de-DE" sz="3200" dirty="0">
                <a:latin typeface="Arial"/>
                <a:cs typeface="Arial"/>
              </a:rPr>
              <a:t> </a:t>
            </a:r>
            <a:r>
              <a:rPr lang="de-DE" sz="3200" err="1">
                <a:latin typeface="Arial"/>
                <a:cs typeface="Arial"/>
              </a:rPr>
              <a:t>these</a:t>
            </a:r>
            <a:r>
              <a:rPr lang="de-DE" sz="3200" dirty="0">
                <a:latin typeface="Arial"/>
                <a:cs typeface="Arial"/>
              </a:rPr>
              <a:t> </a:t>
            </a:r>
            <a:r>
              <a:rPr lang="de-DE" sz="3200" err="1">
                <a:latin typeface="Arial"/>
                <a:cs typeface="Arial"/>
              </a:rPr>
              <a:t>challenges</a:t>
            </a:r>
            <a:r>
              <a:rPr lang="de-DE" sz="3200" dirty="0">
                <a:latin typeface="Arial"/>
                <a:cs typeface="Arial"/>
              </a:rPr>
              <a:t>, </a:t>
            </a:r>
            <a:endParaRPr lang="de-DE">
              <a:cs typeface="Arial"/>
            </a:endParaRPr>
          </a:p>
          <a:p>
            <a:pPr algn="just"/>
            <a:r>
              <a:rPr lang="de-DE" sz="3200" err="1">
                <a:latin typeface="Arial"/>
                <a:cs typeface="Arial"/>
              </a:rPr>
              <a:t>we</a:t>
            </a:r>
            <a:r>
              <a:rPr lang="de-DE" sz="3200" dirty="0">
                <a:latin typeface="Arial"/>
                <a:cs typeface="Arial"/>
              </a:rPr>
              <a:t> </a:t>
            </a:r>
            <a:r>
              <a:rPr lang="de-DE" sz="3200" err="1">
                <a:latin typeface="Arial"/>
                <a:cs typeface="Arial"/>
              </a:rPr>
              <a:t>developed</a:t>
            </a:r>
            <a:r>
              <a:rPr lang="de-DE" sz="3200" dirty="0">
                <a:latin typeface="Arial"/>
                <a:cs typeface="Arial"/>
              </a:rPr>
              <a:t> a semi-</a:t>
            </a:r>
            <a:r>
              <a:rPr lang="de-DE" sz="3200" err="1">
                <a:latin typeface="Arial"/>
                <a:cs typeface="Arial"/>
              </a:rPr>
              <a:t>automated</a:t>
            </a:r>
            <a:r>
              <a:rPr lang="de-DE" sz="3200" dirty="0">
                <a:latin typeface="Arial"/>
                <a:cs typeface="Arial"/>
              </a:rPr>
              <a:t> </a:t>
            </a:r>
            <a:endParaRPr lang="de-DE" sz="3200">
              <a:cs typeface="Arial"/>
            </a:endParaRPr>
          </a:p>
          <a:p>
            <a:pPr algn="just"/>
            <a:r>
              <a:rPr lang="de-DE" sz="3200" err="1">
                <a:latin typeface="Arial"/>
                <a:cs typeface="Arial"/>
              </a:rPr>
              <a:t>segmentation</a:t>
            </a:r>
            <a:r>
              <a:rPr lang="de-DE" sz="3200" dirty="0">
                <a:latin typeface="Arial"/>
                <a:cs typeface="Arial"/>
              </a:rPr>
              <a:t> </a:t>
            </a:r>
            <a:r>
              <a:rPr lang="de-DE" sz="3200" err="1">
                <a:latin typeface="Arial"/>
                <a:cs typeface="Arial"/>
              </a:rPr>
              <a:t>pipeline</a:t>
            </a:r>
            <a:r>
              <a:rPr lang="de-DE" sz="3200" dirty="0">
                <a:latin typeface="Arial"/>
                <a:cs typeface="Arial"/>
              </a:rPr>
              <a:t> </a:t>
            </a:r>
            <a:r>
              <a:rPr lang="de-DE" sz="3200" err="1">
                <a:latin typeface="Arial"/>
                <a:cs typeface="Arial"/>
              </a:rPr>
              <a:t>that</a:t>
            </a:r>
            <a:r>
              <a:rPr lang="de-DE" sz="3200" dirty="0">
                <a:latin typeface="Arial"/>
                <a:cs typeface="Arial"/>
              </a:rPr>
              <a:t> </a:t>
            </a:r>
            <a:endParaRPr lang="de-DE" sz="3200">
              <a:cs typeface="Arial"/>
            </a:endParaRPr>
          </a:p>
          <a:p>
            <a:pPr algn="just"/>
            <a:r>
              <a:rPr lang="de-DE" sz="3200" err="1">
                <a:latin typeface="Arial"/>
                <a:cs typeface="Arial"/>
              </a:rPr>
              <a:t>segments</a:t>
            </a:r>
            <a:r>
              <a:rPr lang="de-DE" sz="3200" dirty="0">
                <a:latin typeface="Arial"/>
                <a:cs typeface="Arial"/>
              </a:rPr>
              <a:t> </a:t>
            </a:r>
            <a:r>
              <a:rPr lang="de-DE" sz="3200" err="1">
                <a:latin typeface="Arial"/>
                <a:cs typeface="Arial"/>
              </a:rPr>
              <a:t>the</a:t>
            </a:r>
            <a:r>
              <a:rPr lang="de-DE" sz="3200" dirty="0">
                <a:latin typeface="Arial"/>
                <a:cs typeface="Arial"/>
              </a:rPr>
              <a:t> </a:t>
            </a:r>
            <a:r>
              <a:rPr lang="de-DE" sz="3200" err="1">
                <a:latin typeface="Arial"/>
                <a:cs typeface="Arial"/>
              </a:rPr>
              <a:t>tibia</a:t>
            </a:r>
            <a:r>
              <a:rPr lang="de-DE" sz="3200" dirty="0">
                <a:latin typeface="Arial"/>
                <a:cs typeface="Arial"/>
              </a:rPr>
              <a:t> and </a:t>
            </a:r>
            <a:r>
              <a:rPr lang="de-DE" sz="3200" err="1">
                <a:latin typeface="Arial"/>
                <a:cs typeface="Arial"/>
              </a:rPr>
              <a:t>femur</a:t>
            </a:r>
            <a:r>
              <a:rPr lang="de-DE" sz="3200" dirty="0">
                <a:latin typeface="Arial"/>
                <a:cs typeface="Arial"/>
              </a:rPr>
              <a:t> </a:t>
            </a:r>
            <a:endParaRPr lang="de-DE" sz="3200">
              <a:cs typeface="Arial"/>
            </a:endParaRPr>
          </a:p>
          <a:p>
            <a:pPr algn="just"/>
            <a:r>
              <a:rPr lang="de-DE" sz="3200" err="1">
                <a:latin typeface="Arial"/>
                <a:cs typeface="Arial"/>
              </a:rPr>
              <a:t>across</a:t>
            </a:r>
            <a:r>
              <a:rPr lang="de-DE" sz="3200" dirty="0">
                <a:latin typeface="Arial"/>
                <a:cs typeface="Arial"/>
              </a:rPr>
              <a:t> </a:t>
            </a:r>
            <a:r>
              <a:rPr lang="de-DE" sz="3200" err="1">
                <a:latin typeface="Arial"/>
                <a:cs typeface="Arial"/>
              </a:rPr>
              <a:t>the</a:t>
            </a:r>
            <a:r>
              <a:rPr lang="de-DE" sz="3200" dirty="0">
                <a:latin typeface="Arial"/>
                <a:cs typeface="Arial"/>
              </a:rPr>
              <a:t> </a:t>
            </a:r>
            <a:r>
              <a:rPr lang="de-DE" sz="3200" err="1">
                <a:latin typeface="Arial"/>
                <a:cs typeface="Arial"/>
              </a:rPr>
              <a:t>motion</a:t>
            </a:r>
            <a:r>
              <a:rPr lang="de-DE" sz="3200" dirty="0">
                <a:latin typeface="Arial"/>
                <a:cs typeface="Arial"/>
              </a:rPr>
              <a:t> </a:t>
            </a:r>
            <a:r>
              <a:rPr lang="de-DE" sz="3200" err="1">
                <a:latin typeface="Arial"/>
                <a:cs typeface="Arial"/>
              </a:rPr>
              <a:t>cycle</a:t>
            </a:r>
            <a:r>
              <a:rPr lang="de-DE" sz="3200" dirty="0">
                <a:latin typeface="Arial"/>
                <a:cs typeface="Arial"/>
              </a:rPr>
              <a:t> </a:t>
            </a:r>
            <a:r>
              <a:rPr lang="de-DE" sz="3200" err="1">
                <a:latin typeface="Arial"/>
                <a:cs typeface="Arial"/>
              </a:rPr>
              <a:t>with</a:t>
            </a:r>
            <a:r>
              <a:rPr lang="de-DE" sz="3200" dirty="0">
                <a:latin typeface="Arial"/>
                <a:cs typeface="Arial"/>
              </a:rPr>
              <a:t> </a:t>
            </a:r>
            <a:endParaRPr lang="de-DE" sz="3200">
              <a:cs typeface="Arial"/>
            </a:endParaRPr>
          </a:p>
          <a:p>
            <a:pPr algn="just"/>
            <a:r>
              <a:rPr lang="de-DE" sz="3200" dirty="0">
                <a:latin typeface="Arial"/>
                <a:cs typeface="Arial"/>
              </a:rPr>
              <a:t>minimal </a:t>
            </a:r>
            <a:r>
              <a:rPr lang="de-DE" sz="3200" dirty="0" err="1">
                <a:latin typeface="Arial"/>
                <a:cs typeface="Arial"/>
              </a:rPr>
              <a:t>manual</a:t>
            </a:r>
            <a:r>
              <a:rPr lang="de-DE" sz="3200" dirty="0">
                <a:latin typeface="Arial"/>
                <a:cs typeface="Arial"/>
              </a:rPr>
              <a:t> Intervention. </a:t>
            </a:r>
            <a:endParaRPr lang="de-DE" sz="3200">
              <a:cs typeface="Arial"/>
            </a:endParaRPr>
          </a:p>
        </p:txBody>
      </p:sp>
      <p:sp>
        <p:nvSpPr>
          <p:cNvPr id="18" name="Rectangle 672"/>
          <p:cNvSpPr>
            <a:spLocks noChangeArrowheads="1"/>
          </p:cNvSpPr>
          <p:nvPr/>
        </p:nvSpPr>
        <p:spPr bwMode="auto">
          <a:xfrm>
            <a:off x="926635" y="7313451"/>
            <a:ext cx="13357487" cy="29527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pPr algn="just"/>
            <a:r>
              <a:rPr lang="en-US" sz="3200" dirty="0">
                <a:latin typeface="Arial"/>
                <a:cs typeface="Arial"/>
              </a:rPr>
              <a:t>Accurate segmentation of the tibia and femur from dynamic MRI scans during knee flexion-extension can provide detailed insights into joint kinematics. Developing a semi-automated segmentation pipeline enables a streamlined approach to tibiofemoral kinematic analysis, offering potential advancements in clinical and research applications.</a:t>
            </a:r>
            <a:endParaRPr lang="en-US" dirty="0"/>
          </a:p>
        </p:txBody>
      </p:sp>
      <p:sp>
        <p:nvSpPr>
          <p:cNvPr id="19" name="Inhaltsplatzhalter 1"/>
          <p:cNvSpPr txBox="1">
            <a:spLocks/>
          </p:cNvSpPr>
          <p:nvPr/>
        </p:nvSpPr>
        <p:spPr>
          <a:xfrm>
            <a:off x="1201884" y="7082339"/>
            <a:ext cx="2718192" cy="494006"/>
          </a:xfrm>
          <a:prstGeom prst="rect">
            <a:avLst/>
          </a:prstGeom>
          <a:solidFill>
            <a:schemeClr val="bg1"/>
          </a:solidFill>
        </p:spPr>
        <p:txBody>
          <a:bodyPr vert="horz" lIns="36000" tIns="36000" rIns="36000" bIns="36000" rtlCol="0" anchor="ctr" anchorCtr="0">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ctr">
              <a:spcBef>
                <a:spcPts val="0"/>
              </a:spcBef>
            </a:pPr>
            <a:r>
              <a:rPr lang="de-DE" sz="4000" b="1">
                <a:latin typeface="Fira Sans"/>
                <a:cs typeface="Arial"/>
              </a:rPr>
              <a:t>Synopsis</a:t>
            </a:r>
            <a:endParaRPr lang="de-DE" sz="4939" b="1"/>
          </a:p>
        </p:txBody>
      </p:sp>
      <p:sp>
        <p:nvSpPr>
          <p:cNvPr id="25" name="Inhaltsplatzhalter 1">
            <a:extLst>
              <a:ext uri="{FF2B5EF4-FFF2-40B4-BE49-F238E27FC236}">
                <a16:creationId xmlns:a16="http://schemas.microsoft.com/office/drawing/2014/main" id="{F7732C6B-FDA0-467A-9F79-1C4E0A8B0E18}"/>
              </a:ext>
            </a:extLst>
          </p:cNvPr>
          <p:cNvSpPr txBox="1">
            <a:spLocks/>
          </p:cNvSpPr>
          <p:nvPr/>
        </p:nvSpPr>
        <p:spPr>
          <a:xfrm>
            <a:off x="1208491" y="10570512"/>
            <a:ext cx="3211608" cy="556793"/>
          </a:xfrm>
          <a:prstGeom prst="rect">
            <a:avLst/>
          </a:prstGeom>
          <a:solidFill>
            <a:schemeClr val="bg1"/>
          </a:solidFill>
        </p:spPr>
        <p:txBody>
          <a:bodyPr vert="horz" lIns="36000" tIns="36000" rIns="36000" bIns="36000" rtlCol="0" anchor="t">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ctr">
              <a:spcBef>
                <a:spcPts val="0"/>
              </a:spcBef>
            </a:pPr>
            <a:r>
              <a:rPr lang="de-DE" sz="4000" b="1">
                <a:latin typeface="Fira Sans"/>
                <a:cs typeface="Arial"/>
              </a:rPr>
              <a:t>Introduction</a:t>
            </a:r>
            <a:endParaRPr lang="en-US"/>
          </a:p>
        </p:txBody>
      </p:sp>
      <p:pic>
        <p:nvPicPr>
          <p:cNvPr id="5" name="Grafik 4" descr="Ein Bild, das drinnen, Toilette enthält.&#10;&#10;Automatisch generierte Beschreibung">
            <a:extLst>
              <a:ext uri="{FF2B5EF4-FFF2-40B4-BE49-F238E27FC236}">
                <a16:creationId xmlns:a16="http://schemas.microsoft.com/office/drawing/2014/main" id="{C580C618-4B28-4246-99DD-DA5DECCFB5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2754" y="14451772"/>
            <a:ext cx="7006059" cy="4717712"/>
          </a:xfrm>
          <a:prstGeom prst="rect">
            <a:avLst/>
          </a:prstGeom>
          <a:ln>
            <a:solidFill>
              <a:schemeClr val="tx1"/>
            </a:solidFill>
          </a:ln>
        </p:spPr>
      </p:pic>
      <p:sp>
        <p:nvSpPr>
          <p:cNvPr id="2" name="Rectangle 1">
            <a:extLst>
              <a:ext uri="{FF2B5EF4-FFF2-40B4-BE49-F238E27FC236}">
                <a16:creationId xmlns:a16="http://schemas.microsoft.com/office/drawing/2014/main" id="{A4A25044-3FEE-65A2-66B4-09B4E4178472}"/>
              </a:ext>
            </a:extLst>
          </p:cNvPr>
          <p:cNvSpPr/>
          <p:nvPr/>
        </p:nvSpPr>
        <p:spPr>
          <a:xfrm>
            <a:off x="913207" y="19489567"/>
            <a:ext cx="29039615" cy="7006090"/>
          </a:xfrm>
          <a:prstGeom prst="rect">
            <a:avLst/>
          </a:prstGeom>
          <a:solidFill>
            <a:srgbClr val="D9ED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72">
            <a:extLst>
              <a:ext uri="{FF2B5EF4-FFF2-40B4-BE49-F238E27FC236}">
                <a16:creationId xmlns:a16="http://schemas.microsoft.com/office/drawing/2014/main" id="{42736230-D3C3-80B9-91A4-07B5798E0F8A}"/>
              </a:ext>
            </a:extLst>
          </p:cNvPr>
          <p:cNvSpPr>
            <a:spLocks noChangeArrowheads="1"/>
          </p:cNvSpPr>
          <p:nvPr/>
        </p:nvSpPr>
        <p:spPr bwMode="auto">
          <a:xfrm>
            <a:off x="928329" y="27100336"/>
            <a:ext cx="13259633" cy="11713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pPr algn="just" eaLnBrk="1" hangingPunct="1"/>
            <a:r>
              <a:rPr lang="de-DE" sz="3200" dirty="0">
                <a:cs typeface="Arial"/>
              </a:rPr>
              <a:t> </a:t>
            </a:r>
          </a:p>
        </p:txBody>
      </p:sp>
      <p:sp>
        <p:nvSpPr>
          <p:cNvPr id="193" name="Inhaltsplatzhalter 1">
            <a:extLst>
              <a:ext uri="{FF2B5EF4-FFF2-40B4-BE49-F238E27FC236}">
                <a16:creationId xmlns:a16="http://schemas.microsoft.com/office/drawing/2014/main" id="{AFEC5799-F261-00CA-F065-1F2ACE608162}"/>
              </a:ext>
            </a:extLst>
          </p:cNvPr>
          <p:cNvSpPr txBox="1">
            <a:spLocks/>
          </p:cNvSpPr>
          <p:nvPr/>
        </p:nvSpPr>
        <p:spPr>
          <a:xfrm>
            <a:off x="1205390" y="26784132"/>
            <a:ext cx="3256460" cy="668963"/>
          </a:xfrm>
          <a:prstGeom prst="rect">
            <a:avLst/>
          </a:prstGeom>
          <a:solidFill>
            <a:schemeClr val="bg1"/>
          </a:solidFill>
        </p:spPr>
        <p:txBody>
          <a:bodyPr vert="horz" lIns="36000" tIns="36000" rIns="36000" bIns="36000" rtlCol="0" anchor="t">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ctr">
              <a:spcBef>
                <a:spcPts val="0"/>
              </a:spcBef>
            </a:pPr>
            <a:r>
              <a:rPr lang="de-DE" sz="4000" b="1">
                <a:latin typeface="Fira Sans"/>
                <a:cs typeface="Arial"/>
              </a:rPr>
              <a:t>Methods</a:t>
            </a:r>
            <a:endParaRPr lang="en-US"/>
          </a:p>
        </p:txBody>
      </p:sp>
      <p:pic>
        <p:nvPicPr>
          <p:cNvPr id="217" name="Picture 216" descr="A colorful lines on a black background&#10;&#10;Description automatically generated">
            <a:extLst>
              <a:ext uri="{FF2B5EF4-FFF2-40B4-BE49-F238E27FC236}">
                <a16:creationId xmlns:a16="http://schemas.microsoft.com/office/drawing/2014/main" id="{DF7B38D7-4307-A0E1-8562-4C0245667A50}"/>
              </a:ext>
            </a:extLst>
          </p:cNvPr>
          <p:cNvPicPr>
            <a:picLocks noChangeAspect="1"/>
          </p:cNvPicPr>
          <p:nvPr/>
        </p:nvPicPr>
        <p:blipFill>
          <a:blip r:embed="rId3"/>
          <a:srcRect l="14013" r="20994" b="917"/>
          <a:stretch/>
        </p:blipFill>
        <p:spPr>
          <a:xfrm>
            <a:off x="16699565" y="19538093"/>
            <a:ext cx="4240974" cy="3895321"/>
          </a:xfrm>
          <a:prstGeom prst="rect">
            <a:avLst/>
          </a:prstGeom>
        </p:spPr>
      </p:pic>
      <p:sp>
        <p:nvSpPr>
          <p:cNvPr id="220" name="Arrow: Right 219">
            <a:extLst>
              <a:ext uri="{FF2B5EF4-FFF2-40B4-BE49-F238E27FC236}">
                <a16:creationId xmlns:a16="http://schemas.microsoft.com/office/drawing/2014/main" id="{7388CE5B-CF9D-5C51-4E48-21F04A879400}"/>
              </a:ext>
            </a:extLst>
          </p:cNvPr>
          <p:cNvSpPr/>
          <p:nvPr/>
        </p:nvSpPr>
        <p:spPr>
          <a:xfrm>
            <a:off x="7956280" y="21197119"/>
            <a:ext cx="1327894" cy="4199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row: Right 220">
            <a:extLst>
              <a:ext uri="{FF2B5EF4-FFF2-40B4-BE49-F238E27FC236}">
                <a16:creationId xmlns:a16="http://schemas.microsoft.com/office/drawing/2014/main" id="{B654989F-ECD4-BA9A-68D2-2CA3360E7784}"/>
              </a:ext>
            </a:extLst>
          </p:cNvPr>
          <p:cNvSpPr/>
          <p:nvPr/>
        </p:nvSpPr>
        <p:spPr>
          <a:xfrm>
            <a:off x="14750767" y="21219584"/>
            <a:ext cx="1327894" cy="4199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Arrow: Right 221">
            <a:extLst>
              <a:ext uri="{FF2B5EF4-FFF2-40B4-BE49-F238E27FC236}">
                <a16:creationId xmlns:a16="http://schemas.microsoft.com/office/drawing/2014/main" id="{8F7DF264-36CB-A6B3-8C3B-1BD92988C05F}"/>
              </a:ext>
            </a:extLst>
          </p:cNvPr>
          <p:cNvSpPr/>
          <p:nvPr/>
        </p:nvSpPr>
        <p:spPr>
          <a:xfrm>
            <a:off x="21677031" y="21197204"/>
            <a:ext cx="1327894" cy="4199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8BF37789-4D7F-5214-C767-67685555CDB8}"/>
              </a:ext>
            </a:extLst>
          </p:cNvPr>
          <p:cNvSpPr/>
          <p:nvPr/>
        </p:nvSpPr>
        <p:spPr>
          <a:xfrm>
            <a:off x="2261622" y="22833536"/>
            <a:ext cx="515303" cy="54816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1</a:t>
            </a:r>
          </a:p>
        </p:txBody>
      </p:sp>
      <p:sp>
        <p:nvSpPr>
          <p:cNvPr id="226" name="Oval 225">
            <a:extLst>
              <a:ext uri="{FF2B5EF4-FFF2-40B4-BE49-F238E27FC236}">
                <a16:creationId xmlns:a16="http://schemas.microsoft.com/office/drawing/2014/main" id="{D353C4F6-CE01-25F0-4B6A-7B505AEB4202}"/>
              </a:ext>
            </a:extLst>
          </p:cNvPr>
          <p:cNvSpPr/>
          <p:nvPr/>
        </p:nvSpPr>
        <p:spPr>
          <a:xfrm>
            <a:off x="9278416" y="22833621"/>
            <a:ext cx="515303" cy="54816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t>2</a:t>
            </a:r>
          </a:p>
        </p:txBody>
      </p:sp>
      <p:sp>
        <p:nvSpPr>
          <p:cNvPr id="227" name="Oval 226">
            <a:extLst>
              <a:ext uri="{FF2B5EF4-FFF2-40B4-BE49-F238E27FC236}">
                <a16:creationId xmlns:a16="http://schemas.microsoft.com/office/drawing/2014/main" id="{F900AEBC-54DF-9D7E-2808-9F9D048F29EA}"/>
              </a:ext>
            </a:extLst>
          </p:cNvPr>
          <p:cNvSpPr/>
          <p:nvPr/>
        </p:nvSpPr>
        <p:spPr>
          <a:xfrm>
            <a:off x="16070191" y="22833664"/>
            <a:ext cx="515303" cy="54816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t>3</a:t>
            </a:r>
            <a:endParaRPr lang="en-US" dirty="0"/>
          </a:p>
        </p:txBody>
      </p:sp>
      <p:sp>
        <p:nvSpPr>
          <p:cNvPr id="230" name="Oval 229">
            <a:extLst>
              <a:ext uri="{FF2B5EF4-FFF2-40B4-BE49-F238E27FC236}">
                <a16:creationId xmlns:a16="http://schemas.microsoft.com/office/drawing/2014/main" id="{1DDD4079-2A07-9B59-2F1D-01302BF4AEA9}"/>
              </a:ext>
            </a:extLst>
          </p:cNvPr>
          <p:cNvSpPr/>
          <p:nvPr/>
        </p:nvSpPr>
        <p:spPr>
          <a:xfrm>
            <a:off x="22979596" y="22856129"/>
            <a:ext cx="515303" cy="54816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t>4</a:t>
            </a:r>
            <a:endParaRPr lang="en-US" dirty="0"/>
          </a:p>
        </p:txBody>
      </p:sp>
      <p:sp>
        <p:nvSpPr>
          <p:cNvPr id="232" name="TextBox 231">
            <a:extLst>
              <a:ext uri="{FF2B5EF4-FFF2-40B4-BE49-F238E27FC236}">
                <a16:creationId xmlns:a16="http://schemas.microsoft.com/office/drawing/2014/main" id="{D340CB7F-3E94-CCA1-4140-A01C7F881689}"/>
              </a:ext>
            </a:extLst>
          </p:cNvPr>
          <p:cNvSpPr txBox="1"/>
          <p:nvPr/>
        </p:nvSpPr>
        <p:spPr>
          <a:xfrm>
            <a:off x="2940594" y="23524753"/>
            <a:ext cx="41830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Fira Sans"/>
              </a:rPr>
              <a:t>placeholder</a:t>
            </a:r>
          </a:p>
        </p:txBody>
      </p:sp>
      <p:sp>
        <p:nvSpPr>
          <p:cNvPr id="235" name="TextBox 234">
            <a:extLst>
              <a:ext uri="{FF2B5EF4-FFF2-40B4-BE49-F238E27FC236}">
                <a16:creationId xmlns:a16="http://schemas.microsoft.com/office/drawing/2014/main" id="{AA926A63-85DF-C65C-1991-45CE9114A269}"/>
              </a:ext>
            </a:extLst>
          </p:cNvPr>
          <p:cNvSpPr txBox="1"/>
          <p:nvPr/>
        </p:nvSpPr>
        <p:spPr>
          <a:xfrm>
            <a:off x="9935118" y="23524795"/>
            <a:ext cx="41830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Fira Sans"/>
              </a:rPr>
              <a:t>placeholder</a:t>
            </a:r>
          </a:p>
        </p:txBody>
      </p:sp>
      <p:sp>
        <p:nvSpPr>
          <p:cNvPr id="236" name="TextBox 235">
            <a:extLst>
              <a:ext uri="{FF2B5EF4-FFF2-40B4-BE49-F238E27FC236}">
                <a16:creationId xmlns:a16="http://schemas.microsoft.com/office/drawing/2014/main" id="{8DD34611-EE47-1B00-36C3-5A6EBAB4DF10}"/>
              </a:ext>
            </a:extLst>
          </p:cNvPr>
          <p:cNvSpPr txBox="1"/>
          <p:nvPr/>
        </p:nvSpPr>
        <p:spPr>
          <a:xfrm>
            <a:off x="16704479" y="23524838"/>
            <a:ext cx="41830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Fira Sans"/>
              </a:rPr>
              <a:t>placeholder</a:t>
            </a:r>
          </a:p>
        </p:txBody>
      </p:sp>
      <p:sp>
        <p:nvSpPr>
          <p:cNvPr id="237" name="TextBox 236">
            <a:extLst>
              <a:ext uri="{FF2B5EF4-FFF2-40B4-BE49-F238E27FC236}">
                <a16:creationId xmlns:a16="http://schemas.microsoft.com/office/drawing/2014/main" id="{6A9F07F6-8049-EC30-A2A3-94C22DD7288A}"/>
              </a:ext>
            </a:extLst>
          </p:cNvPr>
          <p:cNvSpPr txBox="1"/>
          <p:nvPr/>
        </p:nvSpPr>
        <p:spPr>
          <a:xfrm>
            <a:off x="23630742" y="23524881"/>
            <a:ext cx="41830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Fira Sans"/>
              </a:rPr>
              <a:t>placeholder</a:t>
            </a:r>
          </a:p>
        </p:txBody>
      </p:sp>
      <p:sp>
        <p:nvSpPr>
          <p:cNvPr id="238" name="Rectangle 237">
            <a:extLst>
              <a:ext uri="{FF2B5EF4-FFF2-40B4-BE49-F238E27FC236}">
                <a16:creationId xmlns:a16="http://schemas.microsoft.com/office/drawing/2014/main" id="{7F12C966-A46A-F52A-8271-27D72D7BCB5D}"/>
              </a:ext>
            </a:extLst>
          </p:cNvPr>
          <p:cNvSpPr/>
          <p:nvPr/>
        </p:nvSpPr>
        <p:spPr>
          <a:xfrm>
            <a:off x="14637481" y="35431947"/>
            <a:ext cx="15310672" cy="6941771"/>
          </a:xfrm>
          <a:prstGeom prst="rect">
            <a:avLst/>
          </a:prstGeom>
          <a:solidFill>
            <a:srgbClr val="D9ED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image of a human body&#10;&#10;Description automatically generated">
            <a:extLst>
              <a:ext uri="{FF2B5EF4-FFF2-40B4-BE49-F238E27FC236}">
                <a16:creationId xmlns:a16="http://schemas.microsoft.com/office/drawing/2014/main" id="{AB47CB8C-236C-E13C-97F4-882F538CF0D8}"/>
              </a:ext>
            </a:extLst>
          </p:cNvPr>
          <p:cNvPicPr>
            <a:picLocks noChangeAspect="1"/>
          </p:cNvPicPr>
          <p:nvPr/>
        </p:nvPicPr>
        <p:blipFill>
          <a:blip r:embed="rId4"/>
          <a:stretch>
            <a:fillRect/>
          </a:stretch>
        </p:blipFill>
        <p:spPr>
          <a:xfrm>
            <a:off x="9972276" y="19673600"/>
            <a:ext cx="4215734" cy="3948295"/>
          </a:xfrm>
          <a:prstGeom prst="rect">
            <a:avLst/>
          </a:prstGeom>
        </p:spPr>
      </p:pic>
      <p:pic>
        <p:nvPicPr>
          <p:cNvPr id="13" name="Graphic 12">
            <a:extLst>
              <a:ext uri="{FF2B5EF4-FFF2-40B4-BE49-F238E27FC236}">
                <a16:creationId xmlns:a16="http://schemas.microsoft.com/office/drawing/2014/main" id="{DA3F7924-EEEA-9DF7-3310-8F0C321F76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645677" y="7307400"/>
            <a:ext cx="14494201" cy="6741268"/>
          </a:xfrm>
          <a:prstGeom prst="rect">
            <a:avLst/>
          </a:prstGeom>
        </p:spPr>
      </p:pic>
      <p:pic>
        <p:nvPicPr>
          <p:cNvPr id="16" name="Picture 15">
            <a:extLst>
              <a:ext uri="{FF2B5EF4-FFF2-40B4-BE49-F238E27FC236}">
                <a16:creationId xmlns:a16="http://schemas.microsoft.com/office/drawing/2014/main" id="{04042C91-2D82-0554-7F5F-3794034F0B67}"/>
              </a:ext>
            </a:extLst>
          </p:cNvPr>
          <p:cNvPicPr>
            <a:picLocks noChangeAspect="1"/>
          </p:cNvPicPr>
          <p:nvPr/>
        </p:nvPicPr>
        <p:blipFill>
          <a:blip r:embed="rId7"/>
          <a:stretch>
            <a:fillRect/>
          </a:stretch>
        </p:blipFill>
        <p:spPr>
          <a:xfrm>
            <a:off x="23616609" y="19521216"/>
            <a:ext cx="3195800" cy="3786379"/>
          </a:xfrm>
          <a:prstGeom prst="rect">
            <a:avLst/>
          </a:prstGeom>
        </p:spPr>
      </p:pic>
      <p:pic>
        <p:nvPicPr>
          <p:cNvPr id="17" name="Picture 16" descr="A close-up of a bone&#10;&#10;Description automatically generated">
            <a:extLst>
              <a:ext uri="{FF2B5EF4-FFF2-40B4-BE49-F238E27FC236}">
                <a16:creationId xmlns:a16="http://schemas.microsoft.com/office/drawing/2014/main" id="{6A8A0C04-56BC-FDFB-CA11-77053CB55552}"/>
              </a:ext>
            </a:extLst>
          </p:cNvPr>
          <p:cNvPicPr>
            <a:picLocks noChangeAspect="1"/>
          </p:cNvPicPr>
          <p:nvPr/>
        </p:nvPicPr>
        <p:blipFill>
          <a:blip r:embed="rId8"/>
          <a:stretch>
            <a:fillRect/>
          </a:stretch>
        </p:blipFill>
        <p:spPr>
          <a:xfrm>
            <a:off x="2831317" y="19615330"/>
            <a:ext cx="2962206" cy="4103043"/>
          </a:xfrm>
          <a:prstGeom prst="rect">
            <a:avLst/>
          </a:prstGeom>
        </p:spPr>
      </p:pic>
      <p:sp>
        <p:nvSpPr>
          <p:cNvPr id="20" name="Rectangle 672">
            <a:extLst>
              <a:ext uri="{FF2B5EF4-FFF2-40B4-BE49-F238E27FC236}">
                <a16:creationId xmlns:a16="http://schemas.microsoft.com/office/drawing/2014/main" id="{5A3E9859-5A3F-26D6-6617-0873E6FB1B38}"/>
              </a:ext>
            </a:extLst>
          </p:cNvPr>
          <p:cNvSpPr>
            <a:spLocks noChangeArrowheads="1"/>
          </p:cNvSpPr>
          <p:nvPr/>
        </p:nvSpPr>
        <p:spPr bwMode="auto">
          <a:xfrm>
            <a:off x="14627080" y="27074923"/>
            <a:ext cx="15293233" cy="83330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4ECF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27644" tIns="327644" rIns="327644" bIns="327644" anchor="t"/>
          <a:lstStyle>
            <a:lvl1pPr eaLnBrk="0" hangingPunct="0">
              <a:defRPr sz="8100">
                <a:solidFill>
                  <a:schemeClr val="tx1"/>
                </a:solidFill>
                <a:latin typeface="Arial" charset="0"/>
              </a:defRPr>
            </a:lvl1pPr>
            <a:lvl2pPr marL="742950" indent="-285750" eaLnBrk="0" hangingPunct="0">
              <a:defRPr sz="8100">
                <a:solidFill>
                  <a:schemeClr val="tx1"/>
                </a:solidFill>
                <a:latin typeface="Arial" charset="0"/>
              </a:defRPr>
            </a:lvl2pPr>
            <a:lvl3pPr marL="1143000" indent="-228600" eaLnBrk="0" hangingPunct="0">
              <a:defRPr sz="8100">
                <a:solidFill>
                  <a:schemeClr val="tx1"/>
                </a:solidFill>
                <a:latin typeface="Arial" charset="0"/>
              </a:defRPr>
            </a:lvl3pPr>
            <a:lvl4pPr marL="1600200" indent="-228600" eaLnBrk="0" hangingPunct="0">
              <a:defRPr sz="8100">
                <a:solidFill>
                  <a:schemeClr val="tx1"/>
                </a:solidFill>
                <a:latin typeface="Arial" charset="0"/>
              </a:defRPr>
            </a:lvl4pPr>
            <a:lvl5pPr marL="2057400" indent="-228600" eaLnBrk="0" hangingPunct="0">
              <a:defRPr sz="8100">
                <a:solidFill>
                  <a:schemeClr val="tx1"/>
                </a:solidFill>
                <a:latin typeface="Arial" charset="0"/>
              </a:defRPr>
            </a:lvl5pPr>
            <a:lvl6pPr marL="2514600" indent="-228600" eaLnBrk="0" fontAlgn="base" hangingPunct="0">
              <a:spcBef>
                <a:spcPct val="0"/>
              </a:spcBef>
              <a:spcAft>
                <a:spcPct val="0"/>
              </a:spcAft>
              <a:defRPr sz="8100">
                <a:solidFill>
                  <a:schemeClr val="tx1"/>
                </a:solidFill>
                <a:latin typeface="Arial" charset="0"/>
              </a:defRPr>
            </a:lvl6pPr>
            <a:lvl7pPr marL="2971800" indent="-228600" eaLnBrk="0" fontAlgn="base" hangingPunct="0">
              <a:spcBef>
                <a:spcPct val="0"/>
              </a:spcBef>
              <a:spcAft>
                <a:spcPct val="0"/>
              </a:spcAft>
              <a:defRPr sz="8100">
                <a:solidFill>
                  <a:schemeClr val="tx1"/>
                </a:solidFill>
                <a:latin typeface="Arial" charset="0"/>
              </a:defRPr>
            </a:lvl7pPr>
            <a:lvl8pPr marL="3429000" indent="-228600" eaLnBrk="0" fontAlgn="base" hangingPunct="0">
              <a:spcBef>
                <a:spcPct val="0"/>
              </a:spcBef>
              <a:spcAft>
                <a:spcPct val="0"/>
              </a:spcAft>
              <a:defRPr sz="8100">
                <a:solidFill>
                  <a:schemeClr val="tx1"/>
                </a:solidFill>
                <a:latin typeface="Arial" charset="0"/>
              </a:defRPr>
            </a:lvl8pPr>
            <a:lvl9pPr marL="3886200" indent="-228600" eaLnBrk="0" fontAlgn="base" hangingPunct="0">
              <a:spcBef>
                <a:spcPct val="0"/>
              </a:spcBef>
              <a:spcAft>
                <a:spcPct val="0"/>
              </a:spcAft>
              <a:defRPr sz="8100">
                <a:solidFill>
                  <a:schemeClr val="tx1"/>
                </a:solidFill>
                <a:latin typeface="Arial" charset="0"/>
              </a:defRPr>
            </a:lvl9pPr>
          </a:lstStyle>
          <a:p>
            <a:pPr algn="just" eaLnBrk="1" hangingPunct="1"/>
            <a:r>
              <a:rPr lang="de-DE" sz="3200" dirty="0">
                <a:cs typeface="Arial"/>
              </a:rPr>
              <a:t> </a:t>
            </a:r>
          </a:p>
        </p:txBody>
      </p:sp>
      <p:sp>
        <p:nvSpPr>
          <p:cNvPr id="21" name="Inhaltsplatzhalter 1">
            <a:extLst>
              <a:ext uri="{FF2B5EF4-FFF2-40B4-BE49-F238E27FC236}">
                <a16:creationId xmlns:a16="http://schemas.microsoft.com/office/drawing/2014/main" id="{9C276DA1-48FA-4ED2-5C20-23C6D9DD9005}"/>
              </a:ext>
            </a:extLst>
          </p:cNvPr>
          <p:cNvSpPr txBox="1">
            <a:spLocks/>
          </p:cNvSpPr>
          <p:nvPr/>
        </p:nvSpPr>
        <p:spPr>
          <a:xfrm>
            <a:off x="14827861" y="26758764"/>
            <a:ext cx="6128917" cy="643547"/>
          </a:xfrm>
          <a:prstGeom prst="rect">
            <a:avLst/>
          </a:prstGeom>
          <a:solidFill>
            <a:schemeClr val="bg1"/>
          </a:solidFill>
        </p:spPr>
        <p:txBody>
          <a:bodyPr vert="horz" lIns="36000" tIns="36000" rIns="36000" bIns="36000" rtlCol="0" anchor="t">
            <a:noAutofit/>
          </a:bodyPr>
          <a:lstStyle>
            <a:lvl1pPr marL="1565855" indent="-1565855" algn="l" defTabSz="4175613" rtl="0" eaLnBrk="1" latinLnBrk="0" hangingPunct="1">
              <a:spcBef>
                <a:spcPts val="3654"/>
              </a:spcBef>
              <a:buFont typeface="Arial" pitchFamily="34" charset="0"/>
              <a:buNone/>
              <a:defRPr lang="de-DE" sz="4800" b="0" kern="1200" dirty="0" smtClean="0">
                <a:solidFill>
                  <a:schemeClr val="accent1"/>
                </a:solidFill>
                <a:latin typeface="Fira Sans" pitchFamily="34" charset="0"/>
                <a:ea typeface="Fira Sans" pitchFamily="34" charset="0"/>
                <a:cs typeface="Arial" panose="020B0604020202020204" pitchFamily="34" charset="0"/>
              </a:defRPr>
            </a:lvl1pPr>
            <a:lvl2pPr marL="793367" indent="-793367"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2pPr>
            <a:lvl3pPr marL="1837269"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3pPr>
            <a:lvl4pPr marL="2881171" indent="-751611" algn="l" defTabSz="4175613" rtl="0" eaLnBrk="1" latinLnBrk="0" hangingPunct="1">
              <a:spcBef>
                <a:spcPts val="1370"/>
              </a:spcBef>
              <a:buClr>
                <a:schemeClr val="accent1"/>
              </a:buClr>
              <a:buSzPct val="80000"/>
              <a:buFont typeface="Wingdings" panose="05000000000000000000" pitchFamily="2" charset="2"/>
              <a:buChar char="§"/>
              <a:defRPr lang="de-DE" sz="4800" kern="1200" dirty="0" smtClean="0">
                <a:solidFill>
                  <a:schemeClr val="accent1"/>
                </a:solidFill>
                <a:latin typeface="Fira Sans" pitchFamily="34" charset="0"/>
                <a:ea typeface="Fira Sans" pitchFamily="34" charset="0"/>
                <a:cs typeface="Arial" panose="020B0604020202020204" pitchFamily="34" charset="0"/>
              </a:defRPr>
            </a:lvl4pPr>
            <a:lvl5pPr marL="3925073" indent="-793367" algn="l" defTabSz="4175613" rtl="0" eaLnBrk="1" latinLnBrk="0" hangingPunct="1">
              <a:spcBef>
                <a:spcPts val="1370"/>
              </a:spcBef>
              <a:buClr>
                <a:schemeClr val="accent1"/>
              </a:buClr>
              <a:buSzPct val="80000"/>
              <a:buFont typeface="Wingdings" panose="05000000000000000000" pitchFamily="2" charset="2"/>
              <a:buChar char="§"/>
              <a:defRPr lang="en-US" sz="4800" kern="1200" dirty="0">
                <a:solidFill>
                  <a:schemeClr val="accent1"/>
                </a:solidFill>
                <a:latin typeface="Fira Sans" pitchFamily="34" charset="0"/>
                <a:ea typeface="Fira Sans" pitchFamily="34" charset="0"/>
                <a:cs typeface="Arial" panose="020B0604020202020204" pitchFamily="34" charset="0"/>
              </a:defRPr>
            </a:lvl5pPr>
            <a:lvl6pPr marL="5010735" indent="-793367"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6pPr>
            <a:lvl7pPr marL="6179907"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7pPr>
            <a:lvl8pPr marL="7223809"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8pPr>
            <a:lvl9pPr marL="8184196" indent="-751611" algn="l" defTabSz="4175613" rtl="0" eaLnBrk="1" latinLnBrk="0" hangingPunct="1">
              <a:spcBef>
                <a:spcPts val="1370"/>
              </a:spcBef>
              <a:buClr>
                <a:schemeClr val="accent2"/>
              </a:buClr>
              <a:buFont typeface="Wingdings" pitchFamily="2" charset="2"/>
              <a:buChar char="§"/>
              <a:defRPr sz="6400" kern="1200">
                <a:solidFill>
                  <a:schemeClr val="tx1"/>
                </a:solidFill>
                <a:latin typeface="+mn-lt"/>
                <a:ea typeface="+mn-ea"/>
                <a:cs typeface="+mn-cs"/>
              </a:defRPr>
            </a:lvl9pPr>
          </a:lstStyle>
          <a:p>
            <a:pPr marL="0" indent="0" algn="ctr">
              <a:spcBef>
                <a:spcPts val="0"/>
              </a:spcBef>
            </a:pPr>
            <a:r>
              <a:rPr lang="de-DE" sz="4000" b="1">
                <a:latin typeface="Fira Sans"/>
                <a:cs typeface="Arial"/>
              </a:rPr>
              <a:t>Results and Discussion</a:t>
            </a:r>
            <a:endParaRPr lang="en-US"/>
          </a:p>
        </p:txBody>
      </p:sp>
    </p:spTree>
    <p:extLst>
      <p:ext uri="{BB962C8B-B14F-4D97-AF65-F5344CB8AC3E}">
        <p14:creationId xmlns:p14="http://schemas.microsoft.com/office/powerpoint/2010/main" val="15318958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_Poster_Wissenschaft_hoch">
  <a:themeElements>
    <a:clrScheme name="UKJ">
      <a:dk1>
        <a:srgbClr val="000000"/>
      </a:dk1>
      <a:lt1>
        <a:srgbClr val="FFFFFF"/>
      </a:lt1>
      <a:dk2>
        <a:srgbClr val="434342"/>
      </a:dk2>
      <a:lt2>
        <a:srgbClr val="CDD7D9"/>
      </a:lt2>
      <a:accent1>
        <a:srgbClr val="0056A2"/>
      </a:accent1>
      <a:accent2>
        <a:srgbClr val="00AEEB"/>
      </a:accent2>
      <a:accent3>
        <a:srgbClr val="8DD449"/>
      </a:accent3>
      <a:accent4>
        <a:srgbClr val="FFC000"/>
      </a:accent4>
      <a:accent5>
        <a:srgbClr val="FF0000"/>
      </a:accent5>
      <a:accent6>
        <a:srgbClr val="7030A0"/>
      </a:accent6>
      <a:hlink>
        <a:srgbClr val="5F5F5F"/>
      </a:hlink>
      <a:folHlink>
        <a:srgbClr val="969696"/>
      </a:folHlink>
    </a:clrScheme>
    <a:fontScheme name="Winkel">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nk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15_Poster_Wissenschaft_hoch</Template>
  <Application>Microsoft Office PowerPoint</Application>
  <PresentationFormat>Custom</PresentationFormat>
  <Slides>1</Slides>
  <Notes>0</Notes>
  <HiddenSlides>1</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15_Poster_Wissenschaft_hoch</vt:lpstr>
      <vt:lpstr>Development of a Semi-Automated Segmentation Pipeline  for Dynamic MRI Analysis of Knee Joint Kinematics </vt:lpstr>
    </vt:vector>
  </TitlesOfParts>
  <Company>Universitätsklinikum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Emmerich, Michelle</dc:creator>
  <cp:revision>307</cp:revision>
  <dcterms:created xsi:type="dcterms:W3CDTF">2015-09-17T11:49:35Z</dcterms:created>
  <dcterms:modified xsi:type="dcterms:W3CDTF">2024-08-15T20:19:11Z</dcterms:modified>
</cp:coreProperties>
</file>