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2_5B4EE02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
  </p:notesMasterIdLst>
  <p:handoutMasterIdLst>
    <p:handoutMasterId r:id="rId4"/>
  </p:handoutMasterIdLst>
  <p:sldIdLst>
    <p:sldId id="258" r:id="rId2"/>
  </p:sldIdLst>
  <p:sldSz cx="30275213" cy="42803763"/>
  <p:notesSz cx="6858000" cy="9144000"/>
  <p:defaultTextStyle>
    <a:defPPr>
      <a:defRPr lang="de-DE"/>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395" userDrawn="1">
          <p15:clr>
            <a:srgbClr val="A4A3A4"/>
          </p15:clr>
        </p15:guide>
        <p15:guide id="2" pos="95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26DF00-0873-EF87-497B-BC76D7BA19E4}" name="Aayush Nepal" initials="AN" userId="cb7c85ceeff3366e" providerId="Windows Live"/>
  <p188:author id="{CB20E7C8-141D-FE07-85CB-E9F3CECF1964}" name="Martin Krämer" initials="MK" userId="8c957fc60f0587d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A2"/>
    <a:srgbClr val="D9EDFF"/>
    <a:srgbClr val="003366"/>
    <a:srgbClr val="EDEDED"/>
    <a:srgbClr val="EEEEEE"/>
    <a:srgbClr val="EFEFEF"/>
    <a:srgbClr val="EFE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3456" y="187"/>
      </p:cViewPr>
      <p:guideLst>
        <p:guide orient="horz" pos="25395"/>
        <p:guide pos="9536"/>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8/10/relationships/authors" Target="authors.xml"/></Relationships>
</file>

<file path=ppt/comments/modernComment_102_5B4EE028.xml><?xml version="1.0" encoding="utf-8"?>
<p188:cmLst xmlns:a="http://schemas.openxmlformats.org/drawingml/2006/main" xmlns:r="http://schemas.openxmlformats.org/officeDocument/2006/relationships" xmlns:p188="http://schemas.microsoft.com/office/powerpoint/2018/8/main">
  <p188:cm id="{1F7A5096-643C-4861-9737-9B124F0CC32C}" authorId="{CB20E7C8-141D-FE07-85CB-E9F3CECF1964}" status="resolved" created="2024-08-19T06:32:14.398" complete="100000">
    <ac:deMkLst xmlns:ac="http://schemas.microsoft.com/office/drawing/2013/main/command">
      <pc:docMk xmlns:pc="http://schemas.microsoft.com/office/powerpoint/2013/main/command"/>
      <pc:sldMk xmlns:pc="http://schemas.microsoft.com/office/powerpoint/2013/main/command" cId="1531895848" sldId="258"/>
      <ac:picMk id="13" creationId="{DA3F7924-EEEA-9DF7-3310-8F0C321F7699}"/>
    </ac:deMkLst>
    <p188:txBody>
      <a:bodyPr/>
      <a:lstStyle/>
      <a:p>
        <a:r>
          <a:rPr lang="de-DE"/>
          <a:t>Less black area around the frame, less spacing between the images. There is also a white/gray border around each frame -&gt; remove</a:t>
        </a:r>
      </a:p>
    </p188:txBody>
  </p188:cm>
  <p188:cm id="{918F332B-00E5-4738-A6B3-FF6EB9E37A90}" authorId="{CB20E7C8-141D-FE07-85CB-E9F3CECF1964}" status="resolved" created="2024-08-19T06:39:15.049" complete="100000">
    <ac:deMkLst xmlns:ac="http://schemas.microsoft.com/office/drawing/2013/main/command">
      <pc:docMk xmlns:pc="http://schemas.microsoft.com/office/powerpoint/2013/main/command"/>
      <pc:sldMk xmlns:pc="http://schemas.microsoft.com/office/powerpoint/2013/main/command" cId="1531895848" sldId="258"/>
      <ac:spMk id="2" creationId="{A4A25044-3FEE-65A2-66B4-09B4E4178472}"/>
    </ac:deMkLst>
    <p188:replyLst>
      <p188:reply id="{CB9E32F9-C030-4D35-B75E-535D67D4EC4E}" authorId="{5F26DF00-0873-EF87-497B-BC76D7BA19E4}" created="2024-08-19T11:05:45.678">
        <p188:txBody>
          <a:bodyPr/>
          <a:lstStyle/>
          <a:p>
            <a:r>
              <a:rPr lang="en-US"/>
              <a:t>added matrices to make it 'transformation matrices' </a:t>
            </a:r>
          </a:p>
        </p188:txBody>
      </p188:reply>
    </p188:replyLst>
    <p188:txBody>
      <a:bodyPr/>
      <a:lstStyle/>
      <a:p>
        <a:r>
          <a:rPr lang="de-DE"/>
          <a:t>I tried to improve that figure a bit, check if it‘s still okay</a:t>
        </a:r>
      </a:p>
    </p188:txBody>
  </p188:cm>
  <p188:cm id="{A8401411-73DF-45F2-AC13-0123015F1B46}" authorId="{CB20E7C8-141D-FE07-85CB-E9F3CECF1964}" status="resolved" created="2024-08-19T06:45:14.779" complete="100000">
    <ac:txMkLst xmlns:ac="http://schemas.microsoft.com/office/drawing/2013/main/command">
      <pc:docMk xmlns:pc="http://schemas.microsoft.com/office/powerpoint/2013/main/command"/>
      <pc:sldMk xmlns:pc="http://schemas.microsoft.com/office/powerpoint/2013/main/command" cId="1531895848" sldId="258"/>
      <ac:spMk id="34" creationId="{7EF9997B-A7AA-78E9-03CC-DA88506B9346}"/>
      <ac:txMk cp="526" len="499">
        <ac:context len="1207" hash="11726278"/>
      </ac:txMk>
    </ac:txMkLst>
    <p188:pos x="13076230" y="4682568"/>
    <p188:txBody>
      <a:bodyPr/>
      <a:lstStyle/>
      <a:p>
        <a:r>
          <a:rPr lang="de-DE"/>
          <a:t>Tried to streamline this section and match it to the new figure (too many changes to highlight what was removed)</a:t>
        </a:r>
      </a:p>
    </p188:txBody>
  </p188:cm>
  <p188:cm id="{8C2ED253-0725-4408-BE34-873DB15FC8C1}" authorId="{CB20E7C8-141D-FE07-85CB-E9F3CECF1964}" status="resolved" created="2024-08-19T06:51:34.754" complete="100000">
    <ac:deMkLst xmlns:ac="http://schemas.microsoft.com/office/drawing/2013/main/command">
      <pc:docMk xmlns:pc="http://schemas.microsoft.com/office/powerpoint/2013/main/command"/>
      <pc:sldMk xmlns:pc="http://schemas.microsoft.com/office/powerpoint/2013/main/command" cId="1531895848" sldId="258"/>
      <ac:picMk id="12" creationId="{7DC6D4D3-0940-2BAB-A78A-C7FF23ACB77C}"/>
    </ac:deMkLst>
    <p188:txBody>
      <a:bodyPr/>
      <a:lstStyle/>
      <a:p>
        <a:r>
          <a:rPr lang="de-DE"/>
          <a:t>Figures need to be bigger! I tried to cut some text so that you can make them bigger. Maybe you can already move Results and Discussion to the left (and move references to the right)</a:t>
        </a:r>
      </a:p>
    </p188:txBody>
  </p188:cm>
  <p188:cm id="{1F8287D9-9D65-48AB-8CF9-9D177F8EAFA1}" authorId="{CB20E7C8-141D-FE07-85CB-E9F3CECF1964}" status="resolved" created="2024-08-19T06:56:25.461" complete="100000">
    <ac:txMkLst xmlns:ac="http://schemas.microsoft.com/office/drawing/2013/main/command">
      <pc:docMk xmlns:pc="http://schemas.microsoft.com/office/powerpoint/2013/main/command"/>
      <pc:sldMk xmlns:pc="http://schemas.microsoft.com/office/powerpoint/2013/main/command" cId="1531895848" sldId="258"/>
      <ac:spMk id="29" creationId="{BA07E69C-42D5-36A2-A36E-6FC9C9D2C5FE}"/>
      <ac:txMk cp="0" len="594">
        <ac:context len="595" hash="2158329185"/>
      </ac:txMk>
    </ac:txMkLst>
    <p188:pos x="14683948" y="526375"/>
    <p188:txBody>
      <a:bodyPr/>
      <a:lstStyle/>
      <a:p>
        <a:r>
          <a:rPr lang="de-DE"/>
          <a:t>Shortened the legend (too many changes to highlight what was removed)</a:t>
        </a:r>
      </a:p>
    </p188:txBody>
  </p188:cm>
  <p188:cm id="{B657D704-D3E5-4E60-971D-0537B124D886}" authorId="{CB20E7C8-141D-FE07-85CB-E9F3CECF1964}" status="resolved" created="2024-08-19T06:57:23.775" complete="100000">
    <ac:deMkLst xmlns:ac="http://schemas.microsoft.com/office/drawing/2013/main/command">
      <pc:docMk xmlns:pc="http://schemas.microsoft.com/office/powerpoint/2013/main/command"/>
      <pc:sldMk xmlns:pc="http://schemas.microsoft.com/office/powerpoint/2013/main/command" cId="1531895848" sldId="258"/>
      <ac:picMk id="12" creationId="{7DC6D4D3-0940-2BAB-A78A-C7FF23ACB77C}"/>
    </ac:deMkLst>
    <p188:txBody>
      <a:bodyPr/>
      <a:lstStyle/>
      <a:p>
        <a:r>
          <a:rPr lang="de-DE"/>
          <a:t>Overlay a), b), c) labels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90A87-8AF9-445C-8697-194248D8C220}" type="datetimeFigureOut">
              <a:rPr lang="de-DE" smtClean="0"/>
              <a:t>20.08.2024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0F7A8A-6001-48B2-8EA1-200DDBB45B1B}" type="slidenum">
              <a:rPr lang="de-DE" smtClean="0"/>
              <a:t>‹#›</a:t>
            </a:fld>
            <a:endParaRPr lang="de-DE"/>
          </a:p>
        </p:txBody>
      </p:sp>
    </p:spTree>
    <p:extLst>
      <p:ext uri="{BB962C8B-B14F-4D97-AF65-F5344CB8AC3E}">
        <p14:creationId xmlns:p14="http://schemas.microsoft.com/office/powerpoint/2010/main" val="3017436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8F7FA-9C92-45DA-8C3F-76B34B383C2F}" type="datetimeFigureOut">
              <a:rPr lang="de-DE" smtClean="0"/>
              <a:t>20.08.2024</a:t>
            </a:fld>
            <a:endParaRPr lang="de-DE"/>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63E906-D097-4FC4-B755-E133AC592FC2}" type="slidenum">
              <a:rPr lang="de-DE" smtClean="0"/>
              <a:t>‹#›</a:t>
            </a:fld>
            <a:endParaRPr lang="de-DE"/>
          </a:p>
        </p:txBody>
      </p:sp>
    </p:spTree>
    <p:extLst>
      <p:ext uri="{BB962C8B-B14F-4D97-AF65-F5344CB8AC3E}">
        <p14:creationId xmlns:p14="http://schemas.microsoft.com/office/powerpoint/2010/main" val="3781155594"/>
      </p:ext>
    </p:extLst>
  </p:cSld>
  <p:clrMap bg1="lt1" tx1="dk1" bg2="lt2" tx2="dk2" accent1="accent1" accent2="accent2" accent3="accent3" accent4="accent4" accent5="accent5" accent6="accent6" hlink="hlink" folHlink="folHlink"/>
  <p:notesStyle>
    <a:lvl1pPr marL="0" algn="l" defTabSz="4175613" rtl="0" eaLnBrk="1" latinLnBrk="0" hangingPunct="1">
      <a:defRPr sz="5500" kern="1200">
        <a:solidFill>
          <a:schemeClr val="tx1"/>
        </a:solidFill>
        <a:latin typeface="+mn-lt"/>
        <a:ea typeface="+mn-ea"/>
        <a:cs typeface="+mn-cs"/>
      </a:defRPr>
    </a:lvl1pPr>
    <a:lvl2pPr marL="2087804" algn="l" defTabSz="4175613" rtl="0" eaLnBrk="1" latinLnBrk="0" hangingPunct="1">
      <a:defRPr sz="5500" kern="1200">
        <a:solidFill>
          <a:schemeClr val="tx1"/>
        </a:solidFill>
        <a:latin typeface="+mn-lt"/>
        <a:ea typeface="+mn-ea"/>
        <a:cs typeface="+mn-cs"/>
      </a:defRPr>
    </a:lvl2pPr>
    <a:lvl3pPr marL="4175613" algn="l" defTabSz="4175613" rtl="0" eaLnBrk="1" latinLnBrk="0" hangingPunct="1">
      <a:defRPr sz="5500" kern="1200">
        <a:solidFill>
          <a:schemeClr val="tx1"/>
        </a:solidFill>
        <a:latin typeface="+mn-lt"/>
        <a:ea typeface="+mn-ea"/>
        <a:cs typeface="+mn-cs"/>
      </a:defRPr>
    </a:lvl3pPr>
    <a:lvl4pPr marL="6263417" algn="l" defTabSz="4175613" rtl="0" eaLnBrk="1" latinLnBrk="0" hangingPunct="1">
      <a:defRPr sz="5500" kern="1200">
        <a:solidFill>
          <a:schemeClr val="tx1"/>
        </a:solidFill>
        <a:latin typeface="+mn-lt"/>
        <a:ea typeface="+mn-ea"/>
        <a:cs typeface="+mn-cs"/>
      </a:defRPr>
    </a:lvl4pPr>
    <a:lvl5pPr marL="8351221" algn="l" defTabSz="4175613" rtl="0" eaLnBrk="1" latinLnBrk="0" hangingPunct="1">
      <a:defRPr sz="5500" kern="1200">
        <a:solidFill>
          <a:schemeClr val="tx1"/>
        </a:solidFill>
        <a:latin typeface="+mn-lt"/>
        <a:ea typeface="+mn-ea"/>
        <a:cs typeface="+mn-cs"/>
      </a:defRPr>
    </a:lvl5pPr>
    <a:lvl6pPr marL="10439030" algn="l" defTabSz="4175613" rtl="0" eaLnBrk="1" latinLnBrk="0" hangingPunct="1">
      <a:defRPr sz="5500" kern="1200">
        <a:solidFill>
          <a:schemeClr val="tx1"/>
        </a:solidFill>
        <a:latin typeface="+mn-lt"/>
        <a:ea typeface="+mn-ea"/>
        <a:cs typeface="+mn-cs"/>
      </a:defRPr>
    </a:lvl6pPr>
    <a:lvl7pPr marL="12526834" algn="l" defTabSz="4175613" rtl="0" eaLnBrk="1" latinLnBrk="0" hangingPunct="1">
      <a:defRPr sz="5500" kern="1200">
        <a:solidFill>
          <a:schemeClr val="tx1"/>
        </a:solidFill>
        <a:latin typeface="+mn-lt"/>
        <a:ea typeface="+mn-ea"/>
        <a:cs typeface="+mn-cs"/>
      </a:defRPr>
    </a:lvl7pPr>
    <a:lvl8pPr marL="14614639" algn="l" defTabSz="4175613" rtl="0" eaLnBrk="1" latinLnBrk="0" hangingPunct="1">
      <a:defRPr sz="5500" kern="1200">
        <a:solidFill>
          <a:schemeClr val="tx1"/>
        </a:solidFill>
        <a:latin typeface="+mn-lt"/>
        <a:ea typeface="+mn-ea"/>
        <a:cs typeface="+mn-cs"/>
      </a:defRPr>
    </a:lvl8pPr>
    <a:lvl9pPr marL="16702447" algn="l" defTabSz="4175613"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Logo Normal">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4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ster Logo quer">
    <p:spTree>
      <p:nvGrpSpPr>
        <p:cNvPr id="1" name=""/>
        <p:cNvGrpSpPr/>
        <p:nvPr/>
      </p:nvGrpSpPr>
      <p:grpSpPr>
        <a:xfrm>
          <a:off x="0" y="0"/>
          <a:ext cx="0" cy="0"/>
          <a:chOff x="0" y="0"/>
          <a:chExt cx="0" cy="0"/>
        </a:xfrm>
      </p:grpSpPr>
      <p:sp>
        <p:nvSpPr>
          <p:cNvPr id="2" name="Titel 1"/>
          <p:cNvSpPr>
            <a:spLocks noGrp="1"/>
          </p:cNvSpPr>
          <p:nvPr>
            <p:ph type="title"/>
          </p:nvPr>
        </p:nvSpPr>
        <p:spPr>
          <a:xfrm>
            <a:off x="1170252" y="2249887"/>
            <a:ext cx="28583054" cy="3384000"/>
          </a:xfrm>
          <a:prstGeom prst="rect">
            <a:avLst/>
          </a:prstGeom>
        </p:spPr>
        <p:txBody>
          <a:bodyPr/>
          <a:lstStyle/>
          <a:p>
            <a:r>
              <a:rPr lang="de-DE"/>
              <a:t>Titelmasterformat durch Klicken bearbeiten</a:t>
            </a:r>
          </a:p>
        </p:txBody>
      </p:sp>
      <p:sp>
        <p:nvSpPr>
          <p:cNvPr id="3" name="Inhaltsplatzhalter 12"/>
          <p:cNvSpPr>
            <a:spLocks noGrp="1"/>
          </p:cNvSpPr>
          <p:nvPr>
            <p:ph sz="quarter" idx="10"/>
          </p:nvPr>
        </p:nvSpPr>
        <p:spPr>
          <a:xfrm>
            <a:off x="1098256" y="7073883"/>
            <a:ext cx="28502274" cy="35135996"/>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18" name="Grafik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0253" y="609035"/>
            <a:ext cx="6120139" cy="772480"/>
          </a:xfrm>
          <a:prstGeom prst="rect">
            <a:avLst/>
          </a:prstGeom>
        </p:spPr>
      </p:pic>
      <p:pic>
        <p:nvPicPr>
          <p:cNvPr id="19" name="Grafik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47924" y="-648221"/>
            <a:ext cx="23084958" cy="2514514"/>
          </a:xfrm>
          <a:prstGeom prst="rect">
            <a:avLst/>
          </a:prstGeom>
        </p:spPr>
      </p:pic>
      <p:sp>
        <p:nvSpPr>
          <p:cNvPr id="21" name="Textplatzhalter 20"/>
          <p:cNvSpPr>
            <a:spLocks noGrp="1"/>
          </p:cNvSpPr>
          <p:nvPr>
            <p:ph type="body" sz="quarter" idx="11" hasCustomPrompt="1"/>
          </p:nvPr>
        </p:nvSpPr>
        <p:spPr>
          <a:xfrm>
            <a:off x="9666354" y="609532"/>
            <a:ext cx="20158080" cy="992078"/>
          </a:xfrm>
          <a:prstGeom prst="rect">
            <a:avLst/>
          </a:prstGeom>
        </p:spPr>
        <p:txBody>
          <a:bodyPr>
            <a:normAutofit/>
          </a:bodyPr>
          <a:lstStyle>
            <a:lvl1pPr>
              <a:defRPr sz="5721"/>
            </a:lvl1pPr>
          </a:lstStyle>
          <a:p>
            <a:pPr lvl="0"/>
            <a:r>
              <a:rPr lang="de-DE"/>
              <a:t>Klinikname, Institutsname </a:t>
            </a:r>
            <a:r>
              <a:rPr lang="de-DE" err="1"/>
              <a:t>bzw</a:t>
            </a:r>
            <a:r>
              <a:rPr lang="de-DE"/>
              <a:t> . Abteilungsname</a:t>
            </a:r>
          </a:p>
        </p:txBody>
      </p:sp>
    </p:spTree>
    <p:extLst>
      <p:ext uri="{BB962C8B-B14F-4D97-AF65-F5344CB8AC3E}">
        <p14:creationId xmlns:p14="http://schemas.microsoft.com/office/powerpoint/2010/main" val="12474384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elplatzhalter 8"/>
          <p:cNvSpPr>
            <a:spLocks noGrp="1"/>
          </p:cNvSpPr>
          <p:nvPr>
            <p:ph type="title"/>
          </p:nvPr>
        </p:nvSpPr>
        <p:spPr>
          <a:xfrm>
            <a:off x="6771247" y="-522005"/>
            <a:ext cx="20594677" cy="5984739"/>
          </a:xfrm>
          <a:prstGeom prst="rect">
            <a:avLst/>
          </a:prstGeom>
        </p:spPr>
        <p:txBody>
          <a:bodyPr vert="horz" lIns="91440" tIns="45720" rIns="91440" bIns="45720" rtlCol="0" anchor="t" anchorCtr="0">
            <a:normAutofit/>
          </a:bodyPr>
          <a:lstStyle/>
          <a:p>
            <a:r>
              <a:rPr lang="de-DE"/>
              <a:t>Titelmasterformat durch Klicken bearbeiten</a:t>
            </a:r>
          </a:p>
        </p:txBody>
      </p:sp>
      <p:sp>
        <p:nvSpPr>
          <p:cNvPr id="7" name="Textplatzhalter 9"/>
          <p:cNvSpPr>
            <a:spLocks noGrp="1"/>
          </p:cNvSpPr>
          <p:nvPr>
            <p:ph type="body" idx="1"/>
          </p:nvPr>
        </p:nvSpPr>
        <p:spPr>
          <a:xfrm>
            <a:off x="1010131" y="7335189"/>
            <a:ext cx="26355793" cy="45781599"/>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grpSp>
        <p:nvGrpSpPr>
          <p:cNvPr id="2" name="Group 4"/>
          <p:cNvGrpSpPr>
            <a:grpSpLocks noChangeAspect="1"/>
          </p:cNvGrpSpPr>
          <p:nvPr userDrawn="1"/>
        </p:nvGrpSpPr>
        <p:grpSpPr bwMode="auto">
          <a:xfrm>
            <a:off x="0" y="-1620531"/>
            <a:ext cx="45577787" cy="56290108"/>
            <a:chOff x="0" y="-1209"/>
            <a:chExt cx="31220" cy="27272"/>
          </a:xfrm>
        </p:grpSpPr>
        <p:sp>
          <p:nvSpPr>
            <p:cNvPr id="3" name="AutoShape 3"/>
            <p:cNvSpPr>
              <a:spLocks noChangeAspect="1" noChangeArrowheads="1" noTextEdit="1"/>
            </p:cNvSpPr>
            <p:nvPr userDrawn="1"/>
          </p:nvSpPr>
          <p:spPr bwMode="auto">
            <a:xfrm>
              <a:off x="0" y="-1209"/>
              <a:ext cx="31220" cy="2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662"/>
            </a:p>
          </p:txBody>
        </p:sp>
        <p:sp>
          <p:nvSpPr>
            <p:cNvPr id="4" name="Freeform 5"/>
            <p:cNvSpPr>
              <a:spLocks/>
            </p:cNvSpPr>
            <p:nvPr userDrawn="1"/>
          </p:nvSpPr>
          <p:spPr bwMode="auto">
            <a:xfrm>
              <a:off x="0" y="3248"/>
              <a:ext cx="338" cy="22535"/>
            </a:xfrm>
            <a:custGeom>
              <a:avLst/>
              <a:gdLst>
                <a:gd name="T0" fmla="*/ 0 w 338"/>
                <a:gd name="T1" fmla="*/ 207 h 22535"/>
                <a:gd name="T2" fmla="*/ 0 w 338"/>
                <a:gd name="T3" fmla="*/ 22535 h 22535"/>
                <a:gd name="T4" fmla="*/ 338 w 338"/>
                <a:gd name="T5" fmla="*/ 22535 h 22535"/>
                <a:gd name="T6" fmla="*/ 338 w 338"/>
                <a:gd name="T7" fmla="*/ 0 h 22535"/>
                <a:gd name="T8" fmla="*/ 0 w 338"/>
                <a:gd name="T9" fmla="*/ 207 h 22535"/>
              </a:gdLst>
              <a:ahLst/>
              <a:cxnLst>
                <a:cxn ang="0">
                  <a:pos x="T0" y="T1"/>
                </a:cxn>
                <a:cxn ang="0">
                  <a:pos x="T2" y="T3"/>
                </a:cxn>
                <a:cxn ang="0">
                  <a:pos x="T4" y="T5"/>
                </a:cxn>
                <a:cxn ang="0">
                  <a:pos x="T6" y="T7"/>
                </a:cxn>
                <a:cxn ang="0">
                  <a:pos x="T8" y="T9"/>
                </a:cxn>
              </a:cxnLst>
              <a:rect l="0" t="0" r="r" b="b"/>
              <a:pathLst>
                <a:path w="338" h="22535">
                  <a:moveTo>
                    <a:pt x="0" y="207"/>
                  </a:moveTo>
                  <a:lnTo>
                    <a:pt x="0" y="22535"/>
                  </a:lnTo>
                  <a:lnTo>
                    <a:pt x="338" y="22535"/>
                  </a:lnTo>
                  <a:lnTo>
                    <a:pt x="338" y="0"/>
                  </a:lnTo>
                  <a:lnTo>
                    <a:pt x="0" y="207"/>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662"/>
            </a:p>
          </p:txBody>
        </p:sp>
        <p:sp>
          <p:nvSpPr>
            <p:cNvPr id="17" name="Freeform 6"/>
            <p:cNvSpPr>
              <a:spLocks/>
            </p:cNvSpPr>
            <p:nvPr userDrawn="1"/>
          </p:nvSpPr>
          <p:spPr bwMode="auto">
            <a:xfrm>
              <a:off x="0" y="-1209"/>
              <a:ext cx="31220" cy="4356"/>
            </a:xfrm>
            <a:custGeom>
              <a:avLst/>
              <a:gdLst>
                <a:gd name="T0" fmla="*/ 338 w 31220"/>
                <a:gd name="T1" fmla="*/ 0 h 4356"/>
                <a:gd name="T2" fmla="*/ 0 w 31220"/>
                <a:gd name="T3" fmla="*/ 0 h 4356"/>
                <a:gd name="T4" fmla="*/ 0 w 31220"/>
                <a:gd name="T5" fmla="*/ 4356 h 4356"/>
                <a:gd name="T6" fmla="*/ 338 w 31220"/>
                <a:gd name="T7" fmla="*/ 4155 h 4356"/>
                <a:gd name="T8" fmla="*/ 31220 w 31220"/>
                <a:gd name="T9" fmla="*/ 4155 h 4356"/>
                <a:gd name="T10" fmla="*/ 31220 w 31220"/>
                <a:gd name="T11" fmla="*/ 4137 h 4356"/>
                <a:gd name="T12" fmla="*/ 338 w 31220"/>
                <a:gd name="T13" fmla="*/ 4137 h 4356"/>
                <a:gd name="T14" fmla="*/ 338 w 31220"/>
                <a:gd name="T15" fmla="*/ 0 h 4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220" h="4356">
                  <a:moveTo>
                    <a:pt x="338" y="0"/>
                  </a:moveTo>
                  <a:lnTo>
                    <a:pt x="0" y="0"/>
                  </a:lnTo>
                  <a:lnTo>
                    <a:pt x="0" y="4356"/>
                  </a:lnTo>
                  <a:lnTo>
                    <a:pt x="338" y="4155"/>
                  </a:lnTo>
                  <a:lnTo>
                    <a:pt x="31220" y="4155"/>
                  </a:lnTo>
                  <a:lnTo>
                    <a:pt x="31220" y="4137"/>
                  </a:lnTo>
                  <a:lnTo>
                    <a:pt x="338" y="4137"/>
                  </a:lnTo>
                  <a:lnTo>
                    <a:pt x="338" y="0"/>
                  </a:lnTo>
                  <a:close/>
                </a:path>
              </a:pathLst>
            </a:custGeom>
            <a:solidFill>
              <a:srgbClr val="009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662"/>
            </a:p>
          </p:txBody>
        </p:sp>
      </p:grpSp>
      <p:grpSp>
        <p:nvGrpSpPr>
          <p:cNvPr id="18" name="Group 29">
            <a:extLst>
              <a:ext uri="{FF2B5EF4-FFF2-40B4-BE49-F238E27FC236}">
                <a16:creationId xmlns:a16="http://schemas.microsoft.com/office/drawing/2014/main" id="{E57990AB-A200-42FF-A7BF-9FF3A88019CA}"/>
              </a:ext>
            </a:extLst>
          </p:cNvPr>
          <p:cNvGrpSpPr>
            <a:grpSpLocks noChangeAspect="1"/>
          </p:cNvGrpSpPr>
          <p:nvPr userDrawn="1"/>
        </p:nvGrpSpPr>
        <p:grpSpPr bwMode="auto">
          <a:xfrm>
            <a:off x="945867" y="231529"/>
            <a:ext cx="5110162" cy="2376264"/>
            <a:chOff x="0" y="740"/>
            <a:chExt cx="5760" cy="2840"/>
          </a:xfrm>
        </p:grpSpPr>
        <p:sp>
          <p:nvSpPr>
            <p:cNvPr id="19" name="AutoShape 28">
              <a:extLst>
                <a:ext uri="{FF2B5EF4-FFF2-40B4-BE49-F238E27FC236}">
                  <a16:creationId xmlns:a16="http://schemas.microsoft.com/office/drawing/2014/main" id="{1412AB46-ABFD-4564-87AF-CF2147F20B6A}"/>
                </a:ext>
              </a:extLst>
            </p:cNvPr>
            <p:cNvSpPr>
              <a:spLocks noChangeAspect="1" noChangeArrowheads="1" noTextEdit="1"/>
            </p:cNvSpPr>
            <p:nvPr userDrawn="1"/>
          </p:nvSpPr>
          <p:spPr bwMode="auto">
            <a:xfrm>
              <a:off x="0" y="740"/>
              <a:ext cx="5760" cy="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Freeform 30">
              <a:extLst>
                <a:ext uri="{FF2B5EF4-FFF2-40B4-BE49-F238E27FC236}">
                  <a16:creationId xmlns:a16="http://schemas.microsoft.com/office/drawing/2014/main" id="{14B5D5DD-FE3F-46F9-A8DF-B7A094696516}"/>
                </a:ext>
              </a:extLst>
            </p:cNvPr>
            <p:cNvSpPr>
              <a:spLocks noEditPoints="1"/>
            </p:cNvSpPr>
            <p:nvPr userDrawn="1"/>
          </p:nvSpPr>
          <p:spPr bwMode="auto">
            <a:xfrm>
              <a:off x="504" y="2861"/>
              <a:ext cx="1699" cy="719"/>
            </a:xfrm>
            <a:custGeom>
              <a:avLst/>
              <a:gdLst>
                <a:gd name="T0" fmla="*/ 164 w 324"/>
                <a:gd name="T1" fmla="*/ 19 h 137"/>
                <a:gd name="T2" fmla="*/ 197 w 324"/>
                <a:gd name="T3" fmla="*/ 0 h 137"/>
                <a:gd name="T4" fmla="*/ 224 w 324"/>
                <a:gd name="T5" fmla="*/ 30 h 137"/>
                <a:gd name="T6" fmla="*/ 224 w 324"/>
                <a:gd name="T7" fmla="*/ 102 h 137"/>
                <a:gd name="T8" fmla="*/ 213 w 324"/>
                <a:gd name="T9" fmla="*/ 102 h 137"/>
                <a:gd name="T10" fmla="*/ 213 w 324"/>
                <a:gd name="T11" fmla="*/ 32 h 137"/>
                <a:gd name="T12" fmla="*/ 194 w 324"/>
                <a:gd name="T13" fmla="*/ 9 h 137"/>
                <a:gd name="T14" fmla="*/ 165 w 324"/>
                <a:gd name="T15" fmla="*/ 30 h 137"/>
                <a:gd name="T16" fmla="*/ 165 w 324"/>
                <a:gd name="T17" fmla="*/ 102 h 137"/>
                <a:gd name="T18" fmla="*/ 154 w 324"/>
                <a:gd name="T19" fmla="*/ 102 h 137"/>
                <a:gd name="T20" fmla="*/ 154 w 324"/>
                <a:gd name="T21" fmla="*/ 2 h 137"/>
                <a:gd name="T22" fmla="*/ 163 w 324"/>
                <a:gd name="T23" fmla="*/ 2 h 137"/>
                <a:gd name="T24" fmla="*/ 164 w 324"/>
                <a:gd name="T25" fmla="*/ 19 h 137"/>
                <a:gd name="T26" fmla="*/ 21 w 324"/>
                <a:gd name="T27" fmla="*/ 2 h 137"/>
                <a:gd name="T28" fmla="*/ 21 w 324"/>
                <a:gd name="T29" fmla="*/ 96 h 137"/>
                <a:gd name="T30" fmla="*/ 0 w 324"/>
                <a:gd name="T31" fmla="*/ 128 h 137"/>
                <a:gd name="T32" fmla="*/ 3 w 324"/>
                <a:gd name="T33" fmla="*/ 137 h 137"/>
                <a:gd name="T34" fmla="*/ 33 w 324"/>
                <a:gd name="T35" fmla="*/ 95 h 137"/>
                <a:gd name="T36" fmla="*/ 33 w 324"/>
                <a:gd name="T37" fmla="*/ 2 h 137"/>
                <a:gd name="T38" fmla="*/ 21 w 324"/>
                <a:gd name="T39" fmla="*/ 2 h 137"/>
                <a:gd name="T40" fmla="*/ 133 w 324"/>
                <a:gd name="T41" fmla="*/ 56 h 137"/>
                <a:gd name="T42" fmla="*/ 66 w 324"/>
                <a:gd name="T43" fmla="*/ 56 h 137"/>
                <a:gd name="T44" fmla="*/ 98 w 324"/>
                <a:gd name="T45" fmla="*/ 94 h 137"/>
                <a:gd name="T46" fmla="*/ 125 w 324"/>
                <a:gd name="T47" fmla="*/ 84 h 137"/>
                <a:gd name="T48" fmla="*/ 130 w 324"/>
                <a:gd name="T49" fmla="*/ 92 h 137"/>
                <a:gd name="T50" fmla="*/ 97 w 324"/>
                <a:gd name="T51" fmla="*/ 104 h 137"/>
                <a:gd name="T52" fmla="*/ 55 w 324"/>
                <a:gd name="T53" fmla="*/ 52 h 137"/>
                <a:gd name="T54" fmla="*/ 95 w 324"/>
                <a:gd name="T55" fmla="*/ 0 h 137"/>
                <a:gd name="T56" fmla="*/ 134 w 324"/>
                <a:gd name="T57" fmla="*/ 49 h 137"/>
                <a:gd name="T58" fmla="*/ 133 w 324"/>
                <a:gd name="T59" fmla="*/ 56 h 137"/>
                <a:gd name="T60" fmla="*/ 123 w 324"/>
                <a:gd name="T61" fmla="*/ 47 h 137"/>
                <a:gd name="T62" fmla="*/ 95 w 324"/>
                <a:gd name="T63" fmla="*/ 9 h 137"/>
                <a:gd name="T64" fmla="*/ 66 w 324"/>
                <a:gd name="T65" fmla="*/ 47 h 137"/>
                <a:gd name="T66" fmla="*/ 123 w 324"/>
                <a:gd name="T67" fmla="*/ 47 h 137"/>
                <a:gd name="T68" fmla="*/ 324 w 324"/>
                <a:gd name="T69" fmla="*/ 96 h 137"/>
                <a:gd name="T70" fmla="*/ 322 w 324"/>
                <a:gd name="T71" fmla="*/ 104 h 137"/>
                <a:gd name="T72" fmla="*/ 305 w 324"/>
                <a:gd name="T73" fmla="*/ 87 h 137"/>
                <a:gd name="T74" fmla="*/ 305 w 324"/>
                <a:gd name="T75" fmla="*/ 87 h 137"/>
                <a:gd name="T76" fmla="*/ 273 w 324"/>
                <a:gd name="T77" fmla="*/ 104 h 137"/>
                <a:gd name="T78" fmla="*/ 243 w 324"/>
                <a:gd name="T79" fmla="*/ 74 h 137"/>
                <a:gd name="T80" fmla="*/ 286 w 324"/>
                <a:gd name="T81" fmla="*/ 42 h 137"/>
                <a:gd name="T82" fmla="*/ 304 w 324"/>
                <a:gd name="T83" fmla="*/ 42 h 137"/>
                <a:gd name="T84" fmla="*/ 304 w 324"/>
                <a:gd name="T85" fmla="*/ 32 h 137"/>
                <a:gd name="T86" fmla="*/ 280 w 324"/>
                <a:gd name="T87" fmla="*/ 9 h 137"/>
                <a:gd name="T88" fmla="*/ 253 w 324"/>
                <a:gd name="T89" fmla="*/ 15 h 137"/>
                <a:gd name="T90" fmla="*/ 250 w 324"/>
                <a:gd name="T91" fmla="*/ 6 h 137"/>
                <a:gd name="T92" fmla="*/ 281 w 324"/>
                <a:gd name="T93" fmla="*/ 0 h 137"/>
                <a:gd name="T94" fmla="*/ 315 w 324"/>
                <a:gd name="T95" fmla="*/ 32 h 137"/>
                <a:gd name="T96" fmla="*/ 315 w 324"/>
                <a:gd name="T97" fmla="*/ 80 h 137"/>
                <a:gd name="T98" fmla="*/ 324 w 324"/>
                <a:gd name="T99" fmla="*/ 96 h 137"/>
                <a:gd name="T100" fmla="*/ 304 w 324"/>
                <a:gd name="T101" fmla="*/ 51 h 137"/>
                <a:gd name="T102" fmla="*/ 287 w 324"/>
                <a:gd name="T103" fmla="*/ 51 h 137"/>
                <a:gd name="T104" fmla="*/ 254 w 324"/>
                <a:gd name="T105" fmla="*/ 73 h 137"/>
                <a:gd name="T106" fmla="*/ 276 w 324"/>
                <a:gd name="T107" fmla="*/ 95 h 137"/>
                <a:gd name="T108" fmla="*/ 304 w 324"/>
                <a:gd name="T109" fmla="*/ 76 h 137"/>
                <a:gd name="T110" fmla="*/ 304 w 324"/>
                <a:gd name="T111" fmla="*/ 5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4" h="137">
                  <a:moveTo>
                    <a:pt x="164" y="19"/>
                  </a:moveTo>
                  <a:cubicBezTo>
                    <a:pt x="172" y="7"/>
                    <a:pt x="183" y="0"/>
                    <a:pt x="197" y="0"/>
                  </a:cubicBezTo>
                  <a:cubicBezTo>
                    <a:pt x="216" y="0"/>
                    <a:pt x="224" y="11"/>
                    <a:pt x="224" y="30"/>
                  </a:cubicBezTo>
                  <a:cubicBezTo>
                    <a:pt x="224" y="102"/>
                    <a:pt x="224" y="102"/>
                    <a:pt x="224" y="102"/>
                  </a:cubicBezTo>
                  <a:cubicBezTo>
                    <a:pt x="213" y="102"/>
                    <a:pt x="213" y="102"/>
                    <a:pt x="213" y="102"/>
                  </a:cubicBezTo>
                  <a:cubicBezTo>
                    <a:pt x="213" y="32"/>
                    <a:pt x="213" y="32"/>
                    <a:pt x="213" y="32"/>
                  </a:cubicBezTo>
                  <a:cubicBezTo>
                    <a:pt x="213" y="16"/>
                    <a:pt x="207" y="9"/>
                    <a:pt x="194" y="9"/>
                  </a:cubicBezTo>
                  <a:cubicBezTo>
                    <a:pt x="182" y="9"/>
                    <a:pt x="171" y="20"/>
                    <a:pt x="165" y="30"/>
                  </a:cubicBezTo>
                  <a:cubicBezTo>
                    <a:pt x="165" y="102"/>
                    <a:pt x="165" y="102"/>
                    <a:pt x="165" y="102"/>
                  </a:cubicBezTo>
                  <a:cubicBezTo>
                    <a:pt x="154" y="102"/>
                    <a:pt x="154" y="102"/>
                    <a:pt x="154" y="102"/>
                  </a:cubicBezTo>
                  <a:cubicBezTo>
                    <a:pt x="154" y="2"/>
                    <a:pt x="154" y="2"/>
                    <a:pt x="154" y="2"/>
                  </a:cubicBezTo>
                  <a:cubicBezTo>
                    <a:pt x="163" y="2"/>
                    <a:pt x="163" y="2"/>
                    <a:pt x="163" y="2"/>
                  </a:cubicBezTo>
                  <a:lnTo>
                    <a:pt x="164" y="19"/>
                  </a:lnTo>
                  <a:close/>
                  <a:moveTo>
                    <a:pt x="21" y="2"/>
                  </a:moveTo>
                  <a:cubicBezTo>
                    <a:pt x="21" y="96"/>
                    <a:pt x="21" y="96"/>
                    <a:pt x="21" y="96"/>
                  </a:cubicBezTo>
                  <a:cubicBezTo>
                    <a:pt x="21" y="113"/>
                    <a:pt x="16" y="122"/>
                    <a:pt x="0" y="128"/>
                  </a:cubicBezTo>
                  <a:cubicBezTo>
                    <a:pt x="3" y="137"/>
                    <a:pt x="3" y="137"/>
                    <a:pt x="3" y="137"/>
                  </a:cubicBezTo>
                  <a:cubicBezTo>
                    <a:pt x="24" y="129"/>
                    <a:pt x="33" y="121"/>
                    <a:pt x="33" y="95"/>
                  </a:cubicBezTo>
                  <a:cubicBezTo>
                    <a:pt x="33" y="2"/>
                    <a:pt x="33" y="2"/>
                    <a:pt x="33" y="2"/>
                  </a:cubicBezTo>
                  <a:lnTo>
                    <a:pt x="21" y="2"/>
                  </a:lnTo>
                  <a:close/>
                  <a:moveTo>
                    <a:pt x="133" y="56"/>
                  </a:moveTo>
                  <a:cubicBezTo>
                    <a:pt x="66" y="56"/>
                    <a:pt x="66" y="56"/>
                    <a:pt x="66" y="56"/>
                  </a:cubicBezTo>
                  <a:cubicBezTo>
                    <a:pt x="67" y="83"/>
                    <a:pt x="81" y="94"/>
                    <a:pt x="98" y="94"/>
                  </a:cubicBezTo>
                  <a:cubicBezTo>
                    <a:pt x="108" y="94"/>
                    <a:pt x="116" y="92"/>
                    <a:pt x="125" y="84"/>
                  </a:cubicBezTo>
                  <a:cubicBezTo>
                    <a:pt x="130" y="92"/>
                    <a:pt x="130" y="92"/>
                    <a:pt x="130" y="92"/>
                  </a:cubicBezTo>
                  <a:cubicBezTo>
                    <a:pt x="121" y="100"/>
                    <a:pt x="110" y="104"/>
                    <a:pt x="97" y="104"/>
                  </a:cubicBezTo>
                  <a:cubicBezTo>
                    <a:pt x="70" y="104"/>
                    <a:pt x="55" y="84"/>
                    <a:pt x="55" y="52"/>
                  </a:cubicBezTo>
                  <a:cubicBezTo>
                    <a:pt x="55" y="21"/>
                    <a:pt x="70" y="0"/>
                    <a:pt x="95" y="0"/>
                  </a:cubicBezTo>
                  <a:cubicBezTo>
                    <a:pt x="120" y="0"/>
                    <a:pt x="134" y="18"/>
                    <a:pt x="134" y="49"/>
                  </a:cubicBezTo>
                  <a:cubicBezTo>
                    <a:pt x="134" y="51"/>
                    <a:pt x="133" y="54"/>
                    <a:pt x="133" y="56"/>
                  </a:cubicBezTo>
                  <a:close/>
                  <a:moveTo>
                    <a:pt x="123" y="47"/>
                  </a:moveTo>
                  <a:cubicBezTo>
                    <a:pt x="122" y="23"/>
                    <a:pt x="113" y="9"/>
                    <a:pt x="95" y="9"/>
                  </a:cubicBezTo>
                  <a:cubicBezTo>
                    <a:pt x="79" y="9"/>
                    <a:pt x="67" y="21"/>
                    <a:pt x="66" y="47"/>
                  </a:cubicBezTo>
                  <a:lnTo>
                    <a:pt x="123" y="47"/>
                  </a:lnTo>
                  <a:close/>
                  <a:moveTo>
                    <a:pt x="324" y="96"/>
                  </a:moveTo>
                  <a:cubicBezTo>
                    <a:pt x="322" y="104"/>
                    <a:pt x="322" y="104"/>
                    <a:pt x="322" y="104"/>
                  </a:cubicBezTo>
                  <a:cubicBezTo>
                    <a:pt x="313" y="102"/>
                    <a:pt x="307" y="98"/>
                    <a:pt x="305" y="87"/>
                  </a:cubicBezTo>
                  <a:cubicBezTo>
                    <a:pt x="305" y="87"/>
                    <a:pt x="305" y="87"/>
                    <a:pt x="305" y="87"/>
                  </a:cubicBezTo>
                  <a:cubicBezTo>
                    <a:pt x="298" y="99"/>
                    <a:pt x="286" y="104"/>
                    <a:pt x="273" y="104"/>
                  </a:cubicBezTo>
                  <a:cubicBezTo>
                    <a:pt x="254" y="104"/>
                    <a:pt x="243" y="92"/>
                    <a:pt x="243" y="74"/>
                  </a:cubicBezTo>
                  <a:cubicBezTo>
                    <a:pt x="243" y="53"/>
                    <a:pt x="259" y="42"/>
                    <a:pt x="286" y="42"/>
                  </a:cubicBezTo>
                  <a:cubicBezTo>
                    <a:pt x="304" y="42"/>
                    <a:pt x="304" y="42"/>
                    <a:pt x="304" y="42"/>
                  </a:cubicBezTo>
                  <a:cubicBezTo>
                    <a:pt x="304" y="32"/>
                    <a:pt x="304" y="32"/>
                    <a:pt x="304" y="32"/>
                  </a:cubicBezTo>
                  <a:cubicBezTo>
                    <a:pt x="304" y="17"/>
                    <a:pt x="297" y="9"/>
                    <a:pt x="280" y="9"/>
                  </a:cubicBezTo>
                  <a:cubicBezTo>
                    <a:pt x="272" y="9"/>
                    <a:pt x="264" y="10"/>
                    <a:pt x="253" y="15"/>
                  </a:cubicBezTo>
                  <a:cubicBezTo>
                    <a:pt x="250" y="6"/>
                    <a:pt x="250" y="6"/>
                    <a:pt x="250" y="6"/>
                  </a:cubicBezTo>
                  <a:cubicBezTo>
                    <a:pt x="262" y="1"/>
                    <a:pt x="272" y="0"/>
                    <a:pt x="281" y="0"/>
                  </a:cubicBezTo>
                  <a:cubicBezTo>
                    <a:pt x="305" y="0"/>
                    <a:pt x="315" y="12"/>
                    <a:pt x="315" y="32"/>
                  </a:cubicBezTo>
                  <a:cubicBezTo>
                    <a:pt x="315" y="80"/>
                    <a:pt x="315" y="80"/>
                    <a:pt x="315" y="80"/>
                  </a:cubicBezTo>
                  <a:cubicBezTo>
                    <a:pt x="315" y="91"/>
                    <a:pt x="318" y="94"/>
                    <a:pt x="324" y="96"/>
                  </a:cubicBezTo>
                  <a:close/>
                  <a:moveTo>
                    <a:pt x="304" y="51"/>
                  </a:moveTo>
                  <a:cubicBezTo>
                    <a:pt x="287" y="51"/>
                    <a:pt x="287" y="51"/>
                    <a:pt x="287" y="51"/>
                  </a:cubicBezTo>
                  <a:cubicBezTo>
                    <a:pt x="266" y="51"/>
                    <a:pt x="254" y="58"/>
                    <a:pt x="254" y="73"/>
                  </a:cubicBezTo>
                  <a:cubicBezTo>
                    <a:pt x="254" y="87"/>
                    <a:pt x="262" y="95"/>
                    <a:pt x="276" y="95"/>
                  </a:cubicBezTo>
                  <a:cubicBezTo>
                    <a:pt x="289" y="95"/>
                    <a:pt x="298" y="87"/>
                    <a:pt x="304" y="76"/>
                  </a:cubicBezTo>
                  <a:lnTo>
                    <a:pt x="304" y="51"/>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Freeform 31">
              <a:extLst>
                <a:ext uri="{FF2B5EF4-FFF2-40B4-BE49-F238E27FC236}">
                  <a16:creationId xmlns:a16="http://schemas.microsoft.com/office/drawing/2014/main" id="{36E1AC09-B680-47D1-AA31-1B58308E7330}"/>
                </a:ext>
              </a:extLst>
            </p:cNvPr>
            <p:cNvSpPr>
              <a:spLocks noEditPoints="1"/>
            </p:cNvSpPr>
            <p:nvPr userDrawn="1"/>
          </p:nvSpPr>
          <p:spPr bwMode="auto">
            <a:xfrm>
              <a:off x="551" y="1443"/>
              <a:ext cx="5209" cy="1255"/>
            </a:xfrm>
            <a:custGeom>
              <a:avLst/>
              <a:gdLst>
                <a:gd name="T0" fmla="*/ 0 w 993"/>
                <a:gd name="T1" fmla="*/ 58 h 239"/>
                <a:gd name="T2" fmla="*/ 42 w 993"/>
                <a:gd name="T3" fmla="*/ 85 h 239"/>
                <a:gd name="T4" fmla="*/ 620 w 993"/>
                <a:gd name="T5" fmla="*/ 102 h 239"/>
                <a:gd name="T6" fmla="*/ 620 w 993"/>
                <a:gd name="T7" fmla="*/ 102 h 239"/>
                <a:gd name="T8" fmla="*/ 558 w 993"/>
                <a:gd name="T9" fmla="*/ 58 h 239"/>
                <a:gd name="T10" fmla="*/ 523 w 993"/>
                <a:gd name="T11" fmla="*/ 90 h 239"/>
                <a:gd name="T12" fmla="*/ 552 w 993"/>
                <a:gd name="T13" fmla="*/ 27 h 239"/>
                <a:gd name="T14" fmla="*/ 990 w 993"/>
                <a:gd name="T15" fmla="*/ 11 h 239"/>
                <a:gd name="T16" fmla="*/ 969 w 993"/>
                <a:gd name="T17" fmla="*/ 75 h 239"/>
                <a:gd name="T18" fmla="*/ 952 w 993"/>
                <a:gd name="T19" fmla="*/ 104 h 239"/>
                <a:gd name="T20" fmla="*/ 956 w 993"/>
                <a:gd name="T21" fmla="*/ 17 h 239"/>
                <a:gd name="T22" fmla="*/ 130 w 993"/>
                <a:gd name="T23" fmla="*/ 16 h 239"/>
                <a:gd name="T24" fmla="*/ 131 w 993"/>
                <a:gd name="T25" fmla="*/ 102 h 239"/>
                <a:gd name="T26" fmla="*/ 164 w 993"/>
                <a:gd name="T27" fmla="*/ 102 h 239"/>
                <a:gd name="T28" fmla="*/ 212 w 993"/>
                <a:gd name="T29" fmla="*/ 102 h 239"/>
                <a:gd name="T30" fmla="*/ 212 w 993"/>
                <a:gd name="T31" fmla="*/ 102 h 239"/>
                <a:gd name="T32" fmla="*/ 297 w 993"/>
                <a:gd name="T33" fmla="*/ 82 h 239"/>
                <a:gd name="T34" fmla="*/ 311 w 993"/>
                <a:gd name="T35" fmla="*/ 102 h 239"/>
                <a:gd name="T36" fmla="*/ 655 w 993"/>
                <a:gd name="T37" fmla="*/ 20 h 239"/>
                <a:gd name="T38" fmla="*/ 705 w 993"/>
                <a:gd name="T39" fmla="*/ 20 h 239"/>
                <a:gd name="T40" fmla="*/ 356 w 993"/>
                <a:gd name="T41" fmla="*/ 2 h 239"/>
                <a:gd name="T42" fmla="*/ 380 w 993"/>
                <a:gd name="T43" fmla="*/ 85 h 239"/>
                <a:gd name="T44" fmla="*/ 380 w 993"/>
                <a:gd name="T45" fmla="*/ 43 h 239"/>
                <a:gd name="T46" fmla="*/ 459 w 993"/>
                <a:gd name="T47" fmla="*/ 18 h 239"/>
                <a:gd name="T48" fmla="*/ 459 w 993"/>
                <a:gd name="T49" fmla="*/ 47 h 239"/>
                <a:gd name="T50" fmla="*/ 490 w 993"/>
                <a:gd name="T51" fmla="*/ 59 h 239"/>
                <a:gd name="T52" fmla="*/ 436 w 993"/>
                <a:gd name="T53" fmla="*/ 102 h 239"/>
                <a:gd name="T54" fmla="*/ 907 w 993"/>
                <a:gd name="T55" fmla="*/ 20 h 239"/>
                <a:gd name="T56" fmla="*/ 859 w 993"/>
                <a:gd name="T57" fmla="*/ 20 h 239"/>
                <a:gd name="T58" fmla="*/ 907 w 993"/>
                <a:gd name="T59" fmla="*/ 20 h 239"/>
                <a:gd name="T60" fmla="*/ 792 w 993"/>
                <a:gd name="T61" fmla="*/ 63 h 239"/>
                <a:gd name="T62" fmla="*/ 796 w 993"/>
                <a:gd name="T63" fmla="*/ 2 h 239"/>
                <a:gd name="T64" fmla="*/ 767 w 993"/>
                <a:gd name="T65" fmla="*/ 80 h 239"/>
                <a:gd name="T66" fmla="*/ 754 w 993"/>
                <a:gd name="T67" fmla="*/ 20 h 239"/>
                <a:gd name="T68" fmla="*/ 809 w 993"/>
                <a:gd name="T69" fmla="*/ 20 h 239"/>
                <a:gd name="T70" fmla="*/ 283 w 993"/>
                <a:gd name="T71" fmla="*/ 237 h 239"/>
                <a:gd name="T72" fmla="*/ 249 w 993"/>
                <a:gd name="T73" fmla="*/ 150 h 239"/>
                <a:gd name="T74" fmla="*/ 250 w 993"/>
                <a:gd name="T75" fmla="*/ 237 h 239"/>
                <a:gd name="T76" fmla="*/ 283 w 993"/>
                <a:gd name="T77" fmla="*/ 237 h 239"/>
                <a:gd name="T78" fmla="*/ 639 w 993"/>
                <a:gd name="T79" fmla="*/ 167 h 239"/>
                <a:gd name="T80" fmla="*/ 682 w 993"/>
                <a:gd name="T81" fmla="*/ 153 h 239"/>
                <a:gd name="T82" fmla="*/ 716 w 993"/>
                <a:gd name="T83" fmla="*/ 164 h 239"/>
                <a:gd name="T84" fmla="*/ 607 w 993"/>
                <a:gd name="T85" fmla="*/ 150 h 239"/>
                <a:gd name="T86" fmla="*/ 609 w 993"/>
                <a:gd name="T87" fmla="*/ 237 h 239"/>
                <a:gd name="T88" fmla="*/ 331 w 993"/>
                <a:gd name="T89" fmla="*/ 137 h 239"/>
                <a:gd name="T90" fmla="*/ 24 w 993"/>
                <a:gd name="T91" fmla="*/ 137 h 239"/>
                <a:gd name="T92" fmla="*/ 59 w 993"/>
                <a:gd name="T93" fmla="*/ 137 h 239"/>
                <a:gd name="T94" fmla="*/ 50 w 993"/>
                <a:gd name="T95" fmla="*/ 181 h 239"/>
                <a:gd name="T96" fmla="*/ 101 w 993"/>
                <a:gd name="T97" fmla="*/ 137 h 239"/>
                <a:gd name="T98" fmla="*/ 125 w 993"/>
                <a:gd name="T99" fmla="*/ 217 h 239"/>
                <a:gd name="T100" fmla="*/ 177 w 993"/>
                <a:gd name="T101" fmla="*/ 137 h 239"/>
                <a:gd name="T102" fmla="*/ 404 w 993"/>
                <a:gd name="T103" fmla="*/ 137 h 239"/>
                <a:gd name="T104" fmla="*/ 439 w 993"/>
                <a:gd name="T105" fmla="*/ 137 h 239"/>
                <a:gd name="T106" fmla="*/ 430 w 993"/>
                <a:gd name="T107" fmla="*/ 181 h 239"/>
                <a:gd name="T108" fmla="*/ 519 w 993"/>
                <a:gd name="T109" fmla="*/ 220 h 239"/>
                <a:gd name="T110" fmla="*/ 477 w 993"/>
                <a:gd name="T111" fmla="*/ 193 h 239"/>
                <a:gd name="T112" fmla="*/ 538 w 993"/>
                <a:gd name="T113" fmla="*/ 13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93" h="239">
                  <a:moveTo>
                    <a:pt x="85" y="2"/>
                  </a:moveTo>
                  <a:cubicBezTo>
                    <a:pt x="85" y="58"/>
                    <a:pt x="85" y="58"/>
                    <a:pt x="85" y="58"/>
                  </a:cubicBezTo>
                  <a:cubicBezTo>
                    <a:pt x="85" y="85"/>
                    <a:pt x="72" y="104"/>
                    <a:pt x="42" y="104"/>
                  </a:cubicBezTo>
                  <a:cubicBezTo>
                    <a:pt x="11" y="104"/>
                    <a:pt x="0" y="85"/>
                    <a:pt x="0" y="58"/>
                  </a:cubicBezTo>
                  <a:cubicBezTo>
                    <a:pt x="0" y="2"/>
                    <a:pt x="0" y="2"/>
                    <a:pt x="0" y="2"/>
                  </a:cubicBezTo>
                  <a:cubicBezTo>
                    <a:pt x="24" y="2"/>
                    <a:pt x="24" y="2"/>
                    <a:pt x="24" y="2"/>
                  </a:cubicBezTo>
                  <a:cubicBezTo>
                    <a:pt x="24" y="57"/>
                    <a:pt x="24" y="57"/>
                    <a:pt x="24" y="57"/>
                  </a:cubicBezTo>
                  <a:cubicBezTo>
                    <a:pt x="24" y="76"/>
                    <a:pt x="27" y="85"/>
                    <a:pt x="42" y="85"/>
                  </a:cubicBezTo>
                  <a:cubicBezTo>
                    <a:pt x="57" y="85"/>
                    <a:pt x="61" y="76"/>
                    <a:pt x="61" y="57"/>
                  </a:cubicBezTo>
                  <a:cubicBezTo>
                    <a:pt x="61" y="2"/>
                    <a:pt x="61" y="2"/>
                    <a:pt x="61" y="2"/>
                  </a:cubicBezTo>
                  <a:lnTo>
                    <a:pt x="85" y="2"/>
                  </a:lnTo>
                  <a:close/>
                  <a:moveTo>
                    <a:pt x="620" y="102"/>
                  </a:moveTo>
                  <a:cubicBezTo>
                    <a:pt x="643" y="102"/>
                    <a:pt x="643" y="102"/>
                    <a:pt x="643" y="102"/>
                  </a:cubicBezTo>
                  <a:cubicBezTo>
                    <a:pt x="643" y="2"/>
                    <a:pt x="643" y="2"/>
                    <a:pt x="643" y="2"/>
                  </a:cubicBezTo>
                  <a:cubicBezTo>
                    <a:pt x="620" y="2"/>
                    <a:pt x="620" y="2"/>
                    <a:pt x="620" y="2"/>
                  </a:cubicBezTo>
                  <a:lnTo>
                    <a:pt x="620" y="102"/>
                  </a:lnTo>
                  <a:close/>
                  <a:moveTo>
                    <a:pt x="601" y="11"/>
                  </a:moveTo>
                  <a:cubicBezTo>
                    <a:pt x="592" y="4"/>
                    <a:pt x="580" y="0"/>
                    <a:pt x="566" y="0"/>
                  </a:cubicBezTo>
                  <a:cubicBezTo>
                    <a:pt x="543" y="0"/>
                    <a:pt x="528" y="12"/>
                    <a:pt x="528" y="28"/>
                  </a:cubicBezTo>
                  <a:cubicBezTo>
                    <a:pt x="528" y="43"/>
                    <a:pt x="537" y="53"/>
                    <a:pt x="558" y="58"/>
                  </a:cubicBezTo>
                  <a:cubicBezTo>
                    <a:pt x="576" y="63"/>
                    <a:pt x="580" y="66"/>
                    <a:pt x="580" y="75"/>
                  </a:cubicBezTo>
                  <a:cubicBezTo>
                    <a:pt x="580" y="82"/>
                    <a:pt x="573" y="86"/>
                    <a:pt x="562" y="86"/>
                  </a:cubicBezTo>
                  <a:cubicBezTo>
                    <a:pt x="552" y="86"/>
                    <a:pt x="543" y="82"/>
                    <a:pt x="536" y="76"/>
                  </a:cubicBezTo>
                  <a:cubicBezTo>
                    <a:pt x="523" y="90"/>
                    <a:pt x="523" y="90"/>
                    <a:pt x="523" y="90"/>
                  </a:cubicBezTo>
                  <a:cubicBezTo>
                    <a:pt x="533" y="98"/>
                    <a:pt x="546" y="104"/>
                    <a:pt x="563" y="104"/>
                  </a:cubicBezTo>
                  <a:cubicBezTo>
                    <a:pt x="586" y="104"/>
                    <a:pt x="605" y="93"/>
                    <a:pt x="605" y="73"/>
                  </a:cubicBezTo>
                  <a:cubicBezTo>
                    <a:pt x="605" y="55"/>
                    <a:pt x="593" y="47"/>
                    <a:pt x="573" y="41"/>
                  </a:cubicBezTo>
                  <a:cubicBezTo>
                    <a:pt x="556" y="37"/>
                    <a:pt x="552" y="34"/>
                    <a:pt x="552" y="27"/>
                  </a:cubicBezTo>
                  <a:cubicBezTo>
                    <a:pt x="552" y="21"/>
                    <a:pt x="558" y="17"/>
                    <a:pt x="568" y="17"/>
                  </a:cubicBezTo>
                  <a:cubicBezTo>
                    <a:pt x="576" y="17"/>
                    <a:pt x="584" y="20"/>
                    <a:pt x="592" y="26"/>
                  </a:cubicBezTo>
                  <a:cubicBezTo>
                    <a:pt x="601" y="11"/>
                    <a:pt x="601" y="11"/>
                    <a:pt x="601" y="11"/>
                  </a:cubicBezTo>
                  <a:moveTo>
                    <a:pt x="990" y="11"/>
                  </a:moveTo>
                  <a:cubicBezTo>
                    <a:pt x="981" y="4"/>
                    <a:pt x="969" y="0"/>
                    <a:pt x="955" y="0"/>
                  </a:cubicBezTo>
                  <a:cubicBezTo>
                    <a:pt x="932" y="0"/>
                    <a:pt x="917" y="12"/>
                    <a:pt x="917" y="28"/>
                  </a:cubicBezTo>
                  <a:cubicBezTo>
                    <a:pt x="917" y="43"/>
                    <a:pt x="926" y="53"/>
                    <a:pt x="946" y="58"/>
                  </a:cubicBezTo>
                  <a:cubicBezTo>
                    <a:pt x="965" y="63"/>
                    <a:pt x="969" y="66"/>
                    <a:pt x="969" y="75"/>
                  </a:cubicBezTo>
                  <a:cubicBezTo>
                    <a:pt x="969" y="82"/>
                    <a:pt x="962" y="86"/>
                    <a:pt x="951" y="86"/>
                  </a:cubicBezTo>
                  <a:cubicBezTo>
                    <a:pt x="941" y="86"/>
                    <a:pt x="932" y="82"/>
                    <a:pt x="924" y="76"/>
                  </a:cubicBezTo>
                  <a:cubicBezTo>
                    <a:pt x="912" y="90"/>
                    <a:pt x="912" y="90"/>
                    <a:pt x="912" y="90"/>
                  </a:cubicBezTo>
                  <a:cubicBezTo>
                    <a:pt x="921" y="98"/>
                    <a:pt x="935" y="104"/>
                    <a:pt x="952" y="104"/>
                  </a:cubicBezTo>
                  <a:cubicBezTo>
                    <a:pt x="974" y="104"/>
                    <a:pt x="993" y="93"/>
                    <a:pt x="993" y="73"/>
                  </a:cubicBezTo>
                  <a:cubicBezTo>
                    <a:pt x="993" y="55"/>
                    <a:pt x="982" y="47"/>
                    <a:pt x="962" y="41"/>
                  </a:cubicBezTo>
                  <a:cubicBezTo>
                    <a:pt x="945" y="37"/>
                    <a:pt x="941" y="34"/>
                    <a:pt x="941" y="27"/>
                  </a:cubicBezTo>
                  <a:cubicBezTo>
                    <a:pt x="941" y="21"/>
                    <a:pt x="946" y="17"/>
                    <a:pt x="956" y="17"/>
                  </a:cubicBezTo>
                  <a:cubicBezTo>
                    <a:pt x="965" y="17"/>
                    <a:pt x="973" y="20"/>
                    <a:pt x="981" y="26"/>
                  </a:cubicBezTo>
                  <a:cubicBezTo>
                    <a:pt x="990" y="11"/>
                    <a:pt x="990" y="11"/>
                    <a:pt x="990" y="11"/>
                  </a:cubicBezTo>
                  <a:moveTo>
                    <a:pt x="160" y="0"/>
                  </a:moveTo>
                  <a:cubicBezTo>
                    <a:pt x="148" y="0"/>
                    <a:pt x="138" y="6"/>
                    <a:pt x="130" y="16"/>
                  </a:cubicBezTo>
                  <a:cubicBezTo>
                    <a:pt x="128" y="2"/>
                    <a:pt x="128" y="2"/>
                    <a:pt x="128" y="2"/>
                  </a:cubicBezTo>
                  <a:cubicBezTo>
                    <a:pt x="107" y="2"/>
                    <a:pt x="107" y="2"/>
                    <a:pt x="107" y="2"/>
                  </a:cubicBezTo>
                  <a:cubicBezTo>
                    <a:pt x="107" y="102"/>
                    <a:pt x="107" y="102"/>
                    <a:pt x="107" y="102"/>
                  </a:cubicBezTo>
                  <a:cubicBezTo>
                    <a:pt x="131" y="102"/>
                    <a:pt x="131" y="102"/>
                    <a:pt x="131" y="102"/>
                  </a:cubicBezTo>
                  <a:cubicBezTo>
                    <a:pt x="131" y="33"/>
                    <a:pt x="131" y="33"/>
                    <a:pt x="131" y="33"/>
                  </a:cubicBezTo>
                  <a:cubicBezTo>
                    <a:pt x="137" y="23"/>
                    <a:pt x="144" y="18"/>
                    <a:pt x="152" y="18"/>
                  </a:cubicBezTo>
                  <a:cubicBezTo>
                    <a:pt x="160" y="18"/>
                    <a:pt x="164" y="21"/>
                    <a:pt x="164" y="34"/>
                  </a:cubicBezTo>
                  <a:cubicBezTo>
                    <a:pt x="164" y="102"/>
                    <a:pt x="164" y="102"/>
                    <a:pt x="164" y="102"/>
                  </a:cubicBezTo>
                  <a:cubicBezTo>
                    <a:pt x="188" y="102"/>
                    <a:pt x="188" y="102"/>
                    <a:pt x="188" y="102"/>
                  </a:cubicBezTo>
                  <a:cubicBezTo>
                    <a:pt x="188" y="30"/>
                    <a:pt x="188" y="30"/>
                    <a:pt x="188" y="30"/>
                  </a:cubicBezTo>
                  <a:cubicBezTo>
                    <a:pt x="188" y="11"/>
                    <a:pt x="178" y="0"/>
                    <a:pt x="160" y="0"/>
                  </a:cubicBezTo>
                  <a:moveTo>
                    <a:pt x="212" y="102"/>
                  </a:moveTo>
                  <a:cubicBezTo>
                    <a:pt x="236" y="102"/>
                    <a:pt x="236" y="102"/>
                    <a:pt x="236" y="102"/>
                  </a:cubicBezTo>
                  <a:cubicBezTo>
                    <a:pt x="236" y="2"/>
                    <a:pt x="236" y="2"/>
                    <a:pt x="236" y="2"/>
                  </a:cubicBezTo>
                  <a:cubicBezTo>
                    <a:pt x="212" y="2"/>
                    <a:pt x="212" y="2"/>
                    <a:pt x="212" y="2"/>
                  </a:cubicBezTo>
                  <a:lnTo>
                    <a:pt x="212" y="102"/>
                  </a:lnTo>
                  <a:close/>
                  <a:moveTo>
                    <a:pt x="311" y="102"/>
                  </a:moveTo>
                  <a:cubicBezTo>
                    <a:pt x="343" y="2"/>
                    <a:pt x="343" y="2"/>
                    <a:pt x="343" y="2"/>
                  </a:cubicBezTo>
                  <a:cubicBezTo>
                    <a:pt x="319" y="2"/>
                    <a:pt x="319" y="2"/>
                    <a:pt x="319" y="2"/>
                  </a:cubicBezTo>
                  <a:cubicBezTo>
                    <a:pt x="297" y="82"/>
                    <a:pt x="297" y="82"/>
                    <a:pt x="297" y="82"/>
                  </a:cubicBezTo>
                  <a:cubicBezTo>
                    <a:pt x="275" y="2"/>
                    <a:pt x="275" y="2"/>
                    <a:pt x="275" y="2"/>
                  </a:cubicBezTo>
                  <a:cubicBezTo>
                    <a:pt x="249" y="2"/>
                    <a:pt x="249" y="2"/>
                    <a:pt x="249" y="2"/>
                  </a:cubicBezTo>
                  <a:cubicBezTo>
                    <a:pt x="282" y="102"/>
                    <a:pt x="282" y="102"/>
                    <a:pt x="282" y="102"/>
                  </a:cubicBezTo>
                  <a:lnTo>
                    <a:pt x="311" y="102"/>
                  </a:lnTo>
                  <a:close/>
                  <a:moveTo>
                    <a:pt x="730" y="20"/>
                  </a:moveTo>
                  <a:cubicBezTo>
                    <a:pt x="732" y="2"/>
                    <a:pt x="732" y="2"/>
                    <a:pt x="732" y="2"/>
                  </a:cubicBezTo>
                  <a:cubicBezTo>
                    <a:pt x="655" y="2"/>
                    <a:pt x="655" y="2"/>
                    <a:pt x="655" y="2"/>
                  </a:cubicBezTo>
                  <a:cubicBezTo>
                    <a:pt x="655" y="20"/>
                    <a:pt x="655" y="20"/>
                    <a:pt x="655" y="20"/>
                  </a:cubicBezTo>
                  <a:cubicBezTo>
                    <a:pt x="681" y="20"/>
                    <a:pt x="681" y="20"/>
                    <a:pt x="681" y="20"/>
                  </a:cubicBezTo>
                  <a:cubicBezTo>
                    <a:pt x="681" y="102"/>
                    <a:pt x="681" y="102"/>
                    <a:pt x="681" y="102"/>
                  </a:cubicBezTo>
                  <a:cubicBezTo>
                    <a:pt x="705" y="102"/>
                    <a:pt x="705" y="102"/>
                    <a:pt x="705" y="102"/>
                  </a:cubicBezTo>
                  <a:cubicBezTo>
                    <a:pt x="705" y="20"/>
                    <a:pt x="705" y="20"/>
                    <a:pt x="705" y="20"/>
                  </a:cubicBezTo>
                  <a:lnTo>
                    <a:pt x="730" y="20"/>
                  </a:lnTo>
                  <a:close/>
                  <a:moveTo>
                    <a:pt x="415" y="19"/>
                  </a:moveTo>
                  <a:cubicBezTo>
                    <a:pt x="417" y="2"/>
                    <a:pt x="417" y="2"/>
                    <a:pt x="417" y="2"/>
                  </a:cubicBezTo>
                  <a:cubicBezTo>
                    <a:pt x="356" y="2"/>
                    <a:pt x="356" y="2"/>
                    <a:pt x="356" y="2"/>
                  </a:cubicBezTo>
                  <a:cubicBezTo>
                    <a:pt x="356" y="102"/>
                    <a:pt x="356" y="102"/>
                    <a:pt x="356" y="102"/>
                  </a:cubicBezTo>
                  <a:cubicBezTo>
                    <a:pt x="417" y="102"/>
                    <a:pt x="417" y="102"/>
                    <a:pt x="417" y="102"/>
                  </a:cubicBezTo>
                  <a:cubicBezTo>
                    <a:pt x="417" y="85"/>
                    <a:pt x="417" y="85"/>
                    <a:pt x="417" y="85"/>
                  </a:cubicBezTo>
                  <a:cubicBezTo>
                    <a:pt x="380" y="85"/>
                    <a:pt x="380" y="85"/>
                    <a:pt x="380" y="85"/>
                  </a:cubicBezTo>
                  <a:cubicBezTo>
                    <a:pt x="380" y="59"/>
                    <a:pt x="380" y="59"/>
                    <a:pt x="380" y="59"/>
                  </a:cubicBezTo>
                  <a:cubicBezTo>
                    <a:pt x="410" y="59"/>
                    <a:pt x="410" y="59"/>
                    <a:pt x="410" y="59"/>
                  </a:cubicBezTo>
                  <a:cubicBezTo>
                    <a:pt x="410" y="43"/>
                    <a:pt x="410" y="43"/>
                    <a:pt x="410" y="43"/>
                  </a:cubicBezTo>
                  <a:cubicBezTo>
                    <a:pt x="380" y="43"/>
                    <a:pt x="380" y="43"/>
                    <a:pt x="380" y="43"/>
                  </a:cubicBezTo>
                  <a:cubicBezTo>
                    <a:pt x="380" y="19"/>
                    <a:pt x="380" y="19"/>
                    <a:pt x="380" y="19"/>
                  </a:cubicBezTo>
                  <a:lnTo>
                    <a:pt x="415" y="19"/>
                  </a:lnTo>
                  <a:close/>
                  <a:moveTo>
                    <a:pt x="459" y="47"/>
                  </a:moveTo>
                  <a:cubicBezTo>
                    <a:pt x="459" y="18"/>
                    <a:pt x="459" y="18"/>
                    <a:pt x="459" y="18"/>
                  </a:cubicBezTo>
                  <a:cubicBezTo>
                    <a:pt x="468" y="18"/>
                    <a:pt x="468" y="18"/>
                    <a:pt x="468" y="18"/>
                  </a:cubicBezTo>
                  <a:cubicBezTo>
                    <a:pt x="480" y="18"/>
                    <a:pt x="485" y="23"/>
                    <a:pt x="485" y="32"/>
                  </a:cubicBezTo>
                  <a:cubicBezTo>
                    <a:pt x="485" y="43"/>
                    <a:pt x="480" y="47"/>
                    <a:pt x="469" y="47"/>
                  </a:cubicBezTo>
                  <a:lnTo>
                    <a:pt x="459" y="47"/>
                  </a:lnTo>
                  <a:close/>
                  <a:moveTo>
                    <a:pt x="469" y="64"/>
                  </a:moveTo>
                  <a:cubicBezTo>
                    <a:pt x="489" y="102"/>
                    <a:pt x="489" y="102"/>
                    <a:pt x="489" y="102"/>
                  </a:cubicBezTo>
                  <a:cubicBezTo>
                    <a:pt x="516" y="102"/>
                    <a:pt x="516" y="102"/>
                    <a:pt x="516" y="102"/>
                  </a:cubicBezTo>
                  <a:cubicBezTo>
                    <a:pt x="490" y="59"/>
                    <a:pt x="490" y="59"/>
                    <a:pt x="490" y="59"/>
                  </a:cubicBezTo>
                  <a:cubicBezTo>
                    <a:pt x="503" y="53"/>
                    <a:pt x="510" y="45"/>
                    <a:pt x="510" y="32"/>
                  </a:cubicBezTo>
                  <a:cubicBezTo>
                    <a:pt x="510" y="11"/>
                    <a:pt x="496" y="2"/>
                    <a:pt x="468" y="2"/>
                  </a:cubicBezTo>
                  <a:cubicBezTo>
                    <a:pt x="436" y="2"/>
                    <a:pt x="436" y="2"/>
                    <a:pt x="436" y="2"/>
                  </a:cubicBezTo>
                  <a:cubicBezTo>
                    <a:pt x="436" y="102"/>
                    <a:pt x="436" y="102"/>
                    <a:pt x="436" y="102"/>
                  </a:cubicBezTo>
                  <a:cubicBezTo>
                    <a:pt x="459" y="102"/>
                    <a:pt x="459" y="102"/>
                    <a:pt x="459" y="102"/>
                  </a:cubicBezTo>
                  <a:cubicBezTo>
                    <a:pt x="459" y="64"/>
                    <a:pt x="459" y="64"/>
                    <a:pt x="459" y="64"/>
                  </a:cubicBezTo>
                  <a:lnTo>
                    <a:pt x="469" y="64"/>
                  </a:lnTo>
                  <a:close/>
                  <a:moveTo>
                    <a:pt x="907" y="20"/>
                  </a:moveTo>
                  <a:cubicBezTo>
                    <a:pt x="910" y="2"/>
                    <a:pt x="910" y="2"/>
                    <a:pt x="910" y="2"/>
                  </a:cubicBezTo>
                  <a:cubicBezTo>
                    <a:pt x="833" y="2"/>
                    <a:pt x="833" y="2"/>
                    <a:pt x="833" y="2"/>
                  </a:cubicBezTo>
                  <a:cubicBezTo>
                    <a:pt x="833" y="20"/>
                    <a:pt x="833" y="20"/>
                    <a:pt x="833" y="20"/>
                  </a:cubicBezTo>
                  <a:cubicBezTo>
                    <a:pt x="859" y="20"/>
                    <a:pt x="859" y="20"/>
                    <a:pt x="859" y="20"/>
                  </a:cubicBezTo>
                  <a:cubicBezTo>
                    <a:pt x="859" y="102"/>
                    <a:pt x="859" y="102"/>
                    <a:pt x="859" y="102"/>
                  </a:cubicBezTo>
                  <a:cubicBezTo>
                    <a:pt x="883" y="102"/>
                    <a:pt x="883" y="102"/>
                    <a:pt x="883" y="102"/>
                  </a:cubicBezTo>
                  <a:cubicBezTo>
                    <a:pt x="883" y="20"/>
                    <a:pt x="883" y="20"/>
                    <a:pt x="883" y="20"/>
                  </a:cubicBezTo>
                  <a:lnTo>
                    <a:pt x="907" y="20"/>
                  </a:lnTo>
                  <a:close/>
                  <a:moveTo>
                    <a:pt x="792" y="63"/>
                  </a:moveTo>
                  <a:cubicBezTo>
                    <a:pt x="771" y="63"/>
                    <a:pt x="771" y="63"/>
                    <a:pt x="771" y="63"/>
                  </a:cubicBezTo>
                  <a:cubicBezTo>
                    <a:pt x="781" y="19"/>
                    <a:pt x="781" y="19"/>
                    <a:pt x="781" y="19"/>
                  </a:cubicBezTo>
                  <a:lnTo>
                    <a:pt x="792" y="63"/>
                  </a:lnTo>
                  <a:close/>
                  <a:moveTo>
                    <a:pt x="796" y="80"/>
                  </a:moveTo>
                  <a:cubicBezTo>
                    <a:pt x="801" y="102"/>
                    <a:pt x="801" y="102"/>
                    <a:pt x="801" y="102"/>
                  </a:cubicBezTo>
                  <a:cubicBezTo>
                    <a:pt x="826" y="102"/>
                    <a:pt x="826" y="102"/>
                    <a:pt x="826" y="102"/>
                  </a:cubicBezTo>
                  <a:cubicBezTo>
                    <a:pt x="796" y="2"/>
                    <a:pt x="796" y="2"/>
                    <a:pt x="796" y="2"/>
                  </a:cubicBezTo>
                  <a:cubicBezTo>
                    <a:pt x="767" y="2"/>
                    <a:pt x="767" y="2"/>
                    <a:pt x="767" y="2"/>
                  </a:cubicBezTo>
                  <a:cubicBezTo>
                    <a:pt x="737" y="102"/>
                    <a:pt x="737" y="102"/>
                    <a:pt x="737" y="102"/>
                  </a:cubicBezTo>
                  <a:cubicBezTo>
                    <a:pt x="762" y="102"/>
                    <a:pt x="762" y="102"/>
                    <a:pt x="762" y="102"/>
                  </a:cubicBezTo>
                  <a:cubicBezTo>
                    <a:pt x="767" y="80"/>
                    <a:pt x="767" y="80"/>
                    <a:pt x="767" y="80"/>
                  </a:cubicBezTo>
                  <a:lnTo>
                    <a:pt x="796" y="80"/>
                  </a:lnTo>
                  <a:close/>
                  <a:moveTo>
                    <a:pt x="740" y="2"/>
                  </a:moveTo>
                  <a:cubicBezTo>
                    <a:pt x="740" y="20"/>
                    <a:pt x="740" y="20"/>
                    <a:pt x="740" y="20"/>
                  </a:cubicBezTo>
                  <a:cubicBezTo>
                    <a:pt x="754" y="20"/>
                    <a:pt x="754" y="20"/>
                    <a:pt x="754" y="20"/>
                  </a:cubicBezTo>
                  <a:cubicBezTo>
                    <a:pt x="757" y="2"/>
                    <a:pt x="757" y="2"/>
                    <a:pt x="757" y="2"/>
                  </a:cubicBezTo>
                  <a:lnTo>
                    <a:pt x="740" y="2"/>
                  </a:lnTo>
                  <a:close/>
                  <a:moveTo>
                    <a:pt x="809" y="2"/>
                  </a:moveTo>
                  <a:cubicBezTo>
                    <a:pt x="809" y="20"/>
                    <a:pt x="809" y="20"/>
                    <a:pt x="809" y="20"/>
                  </a:cubicBezTo>
                  <a:cubicBezTo>
                    <a:pt x="824" y="20"/>
                    <a:pt x="824" y="20"/>
                    <a:pt x="824" y="20"/>
                  </a:cubicBezTo>
                  <a:cubicBezTo>
                    <a:pt x="826" y="2"/>
                    <a:pt x="826" y="2"/>
                    <a:pt x="826" y="2"/>
                  </a:cubicBezTo>
                  <a:lnTo>
                    <a:pt x="809" y="2"/>
                  </a:lnTo>
                  <a:close/>
                  <a:moveTo>
                    <a:pt x="283" y="237"/>
                  </a:moveTo>
                  <a:cubicBezTo>
                    <a:pt x="307" y="237"/>
                    <a:pt x="307" y="237"/>
                    <a:pt x="307" y="237"/>
                  </a:cubicBezTo>
                  <a:cubicBezTo>
                    <a:pt x="307" y="164"/>
                    <a:pt x="307" y="164"/>
                    <a:pt x="307" y="164"/>
                  </a:cubicBezTo>
                  <a:cubicBezTo>
                    <a:pt x="307" y="146"/>
                    <a:pt x="298" y="135"/>
                    <a:pt x="280" y="135"/>
                  </a:cubicBezTo>
                  <a:cubicBezTo>
                    <a:pt x="268" y="135"/>
                    <a:pt x="257" y="140"/>
                    <a:pt x="249" y="150"/>
                  </a:cubicBezTo>
                  <a:cubicBezTo>
                    <a:pt x="247" y="137"/>
                    <a:pt x="247" y="137"/>
                    <a:pt x="247" y="137"/>
                  </a:cubicBezTo>
                  <a:cubicBezTo>
                    <a:pt x="226" y="137"/>
                    <a:pt x="226" y="137"/>
                    <a:pt x="226" y="137"/>
                  </a:cubicBezTo>
                  <a:cubicBezTo>
                    <a:pt x="226" y="237"/>
                    <a:pt x="226" y="237"/>
                    <a:pt x="226" y="237"/>
                  </a:cubicBezTo>
                  <a:cubicBezTo>
                    <a:pt x="250" y="237"/>
                    <a:pt x="250" y="237"/>
                    <a:pt x="250" y="237"/>
                  </a:cubicBezTo>
                  <a:cubicBezTo>
                    <a:pt x="250" y="167"/>
                    <a:pt x="250" y="167"/>
                    <a:pt x="250" y="167"/>
                  </a:cubicBezTo>
                  <a:cubicBezTo>
                    <a:pt x="256" y="159"/>
                    <a:pt x="262" y="153"/>
                    <a:pt x="271" y="153"/>
                  </a:cubicBezTo>
                  <a:cubicBezTo>
                    <a:pt x="279" y="153"/>
                    <a:pt x="283" y="157"/>
                    <a:pt x="283" y="167"/>
                  </a:cubicBezTo>
                  <a:lnTo>
                    <a:pt x="283" y="237"/>
                  </a:lnTo>
                  <a:close/>
                  <a:moveTo>
                    <a:pt x="609" y="237"/>
                  </a:moveTo>
                  <a:cubicBezTo>
                    <a:pt x="609" y="166"/>
                    <a:pt x="609" y="166"/>
                    <a:pt x="609" y="166"/>
                  </a:cubicBezTo>
                  <a:cubicBezTo>
                    <a:pt x="614" y="159"/>
                    <a:pt x="621" y="153"/>
                    <a:pt x="628" y="153"/>
                  </a:cubicBezTo>
                  <a:cubicBezTo>
                    <a:pt x="635" y="153"/>
                    <a:pt x="639" y="157"/>
                    <a:pt x="639" y="167"/>
                  </a:cubicBezTo>
                  <a:cubicBezTo>
                    <a:pt x="639" y="237"/>
                    <a:pt x="639" y="237"/>
                    <a:pt x="639" y="237"/>
                  </a:cubicBezTo>
                  <a:cubicBezTo>
                    <a:pt x="663" y="237"/>
                    <a:pt x="663" y="237"/>
                    <a:pt x="663" y="237"/>
                  </a:cubicBezTo>
                  <a:cubicBezTo>
                    <a:pt x="663" y="166"/>
                    <a:pt x="663" y="166"/>
                    <a:pt x="663" y="166"/>
                  </a:cubicBezTo>
                  <a:cubicBezTo>
                    <a:pt x="668" y="159"/>
                    <a:pt x="674" y="153"/>
                    <a:pt x="682" y="153"/>
                  </a:cubicBezTo>
                  <a:cubicBezTo>
                    <a:pt x="689" y="153"/>
                    <a:pt x="692" y="157"/>
                    <a:pt x="692" y="167"/>
                  </a:cubicBezTo>
                  <a:cubicBezTo>
                    <a:pt x="692" y="237"/>
                    <a:pt x="692" y="237"/>
                    <a:pt x="692" y="237"/>
                  </a:cubicBezTo>
                  <a:cubicBezTo>
                    <a:pt x="716" y="237"/>
                    <a:pt x="716" y="237"/>
                    <a:pt x="716" y="237"/>
                  </a:cubicBezTo>
                  <a:cubicBezTo>
                    <a:pt x="716" y="164"/>
                    <a:pt x="716" y="164"/>
                    <a:pt x="716" y="164"/>
                  </a:cubicBezTo>
                  <a:cubicBezTo>
                    <a:pt x="716" y="146"/>
                    <a:pt x="708" y="135"/>
                    <a:pt x="690" y="135"/>
                  </a:cubicBezTo>
                  <a:cubicBezTo>
                    <a:pt x="680" y="135"/>
                    <a:pt x="669" y="140"/>
                    <a:pt x="660" y="150"/>
                  </a:cubicBezTo>
                  <a:cubicBezTo>
                    <a:pt x="657" y="140"/>
                    <a:pt x="649" y="135"/>
                    <a:pt x="636" y="135"/>
                  </a:cubicBezTo>
                  <a:cubicBezTo>
                    <a:pt x="626" y="135"/>
                    <a:pt x="616" y="140"/>
                    <a:pt x="607" y="150"/>
                  </a:cubicBezTo>
                  <a:cubicBezTo>
                    <a:pt x="606" y="137"/>
                    <a:pt x="606" y="137"/>
                    <a:pt x="606" y="137"/>
                  </a:cubicBezTo>
                  <a:cubicBezTo>
                    <a:pt x="585" y="137"/>
                    <a:pt x="585" y="137"/>
                    <a:pt x="585" y="137"/>
                  </a:cubicBezTo>
                  <a:cubicBezTo>
                    <a:pt x="585" y="237"/>
                    <a:pt x="585" y="237"/>
                    <a:pt x="585" y="237"/>
                  </a:cubicBezTo>
                  <a:lnTo>
                    <a:pt x="609" y="237"/>
                  </a:lnTo>
                  <a:close/>
                  <a:moveTo>
                    <a:pt x="331" y="237"/>
                  </a:moveTo>
                  <a:cubicBezTo>
                    <a:pt x="355" y="237"/>
                    <a:pt x="355" y="237"/>
                    <a:pt x="355" y="237"/>
                  </a:cubicBezTo>
                  <a:cubicBezTo>
                    <a:pt x="355" y="137"/>
                    <a:pt x="355" y="137"/>
                    <a:pt x="355" y="137"/>
                  </a:cubicBezTo>
                  <a:cubicBezTo>
                    <a:pt x="331" y="137"/>
                    <a:pt x="331" y="137"/>
                    <a:pt x="331" y="137"/>
                  </a:cubicBezTo>
                  <a:lnTo>
                    <a:pt x="331" y="237"/>
                  </a:lnTo>
                  <a:close/>
                  <a:moveTo>
                    <a:pt x="0" y="237"/>
                  </a:moveTo>
                  <a:cubicBezTo>
                    <a:pt x="24" y="237"/>
                    <a:pt x="24" y="237"/>
                    <a:pt x="24" y="237"/>
                  </a:cubicBezTo>
                  <a:cubicBezTo>
                    <a:pt x="24" y="137"/>
                    <a:pt x="24" y="137"/>
                    <a:pt x="24" y="137"/>
                  </a:cubicBezTo>
                  <a:cubicBezTo>
                    <a:pt x="0" y="137"/>
                    <a:pt x="0" y="137"/>
                    <a:pt x="0" y="137"/>
                  </a:cubicBezTo>
                  <a:lnTo>
                    <a:pt x="0" y="237"/>
                  </a:lnTo>
                  <a:close/>
                  <a:moveTo>
                    <a:pt x="84" y="137"/>
                  </a:moveTo>
                  <a:cubicBezTo>
                    <a:pt x="59" y="137"/>
                    <a:pt x="59" y="137"/>
                    <a:pt x="59" y="137"/>
                  </a:cubicBezTo>
                  <a:cubicBezTo>
                    <a:pt x="25" y="182"/>
                    <a:pt x="25" y="182"/>
                    <a:pt x="25" y="182"/>
                  </a:cubicBezTo>
                  <a:cubicBezTo>
                    <a:pt x="59" y="237"/>
                    <a:pt x="59" y="237"/>
                    <a:pt x="59" y="237"/>
                  </a:cubicBezTo>
                  <a:cubicBezTo>
                    <a:pt x="86" y="237"/>
                    <a:pt x="86" y="237"/>
                    <a:pt x="86" y="237"/>
                  </a:cubicBezTo>
                  <a:cubicBezTo>
                    <a:pt x="50" y="181"/>
                    <a:pt x="50" y="181"/>
                    <a:pt x="50" y="181"/>
                  </a:cubicBezTo>
                  <a:lnTo>
                    <a:pt x="84" y="137"/>
                  </a:lnTo>
                  <a:close/>
                  <a:moveTo>
                    <a:pt x="125" y="217"/>
                  </a:moveTo>
                  <a:cubicBezTo>
                    <a:pt x="125" y="137"/>
                    <a:pt x="125" y="137"/>
                    <a:pt x="125" y="137"/>
                  </a:cubicBezTo>
                  <a:cubicBezTo>
                    <a:pt x="101" y="137"/>
                    <a:pt x="101" y="137"/>
                    <a:pt x="101" y="137"/>
                  </a:cubicBezTo>
                  <a:cubicBezTo>
                    <a:pt x="101" y="237"/>
                    <a:pt x="101" y="237"/>
                    <a:pt x="101" y="237"/>
                  </a:cubicBezTo>
                  <a:cubicBezTo>
                    <a:pt x="155" y="237"/>
                    <a:pt x="155" y="237"/>
                    <a:pt x="155" y="237"/>
                  </a:cubicBezTo>
                  <a:cubicBezTo>
                    <a:pt x="159" y="217"/>
                    <a:pt x="159" y="217"/>
                    <a:pt x="159" y="217"/>
                  </a:cubicBezTo>
                  <a:lnTo>
                    <a:pt x="125" y="217"/>
                  </a:lnTo>
                  <a:close/>
                  <a:moveTo>
                    <a:pt x="177" y="237"/>
                  </a:moveTo>
                  <a:cubicBezTo>
                    <a:pt x="201" y="237"/>
                    <a:pt x="201" y="237"/>
                    <a:pt x="201" y="237"/>
                  </a:cubicBezTo>
                  <a:cubicBezTo>
                    <a:pt x="201" y="137"/>
                    <a:pt x="201" y="137"/>
                    <a:pt x="201" y="137"/>
                  </a:cubicBezTo>
                  <a:cubicBezTo>
                    <a:pt x="177" y="137"/>
                    <a:pt x="177" y="137"/>
                    <a:pt x="177" y="137"/>
                  </a:cubicBezTo>
                  <a:lnTo>
                    <a:pt x="177" y="237"/>
                  </a:lnTo>
                  <a:close/>
                  <a:moveTo>
                    <a:pt x="380" y="237"/>
                  </a:moveTo>
                  <a:cubicBezTo>
                    <a:pt x="404" y="237"/>
                    <a:pt x="404" y="237"/>
                    <a:pt x="404" y="237"/>
                  </a:cubicBezTo>
                  <a:cubicBezTo>
                    <a:pt x="404" y="137"/>
                    <a:pt x="404" y="137"/>
                    <a:pt x="404" y="137"/>
                  </a:cubicBezTo>
                  <a:cubicBezTo>
                    <a:pt x="380" y="137"/>
                    <a:pt x="380" y="137"/>
                    <a:pt x="380" y="137"/>
                  </a:cubicBezTo>
                  <a:lnTo>
                    <a:pt x="380" y="237"/>
                  </a:lnTo>
                  <a:close/>
                  <a:moveTo>
                    <a:pt x="464" y="137"/>
                  </a:moveTo>
                  <a:cubicBezTo>
                    <a:pt x="439" y="137"/>
                    <a:pt x="439" y="137"/>
                    <a:pt x="439" y="137"/>
                  </a:cubicBezTo>
                  <a:cubicBezTo>
                    <a:pt x="405" y="182"/>
                    <a:pt x="405" y="182"/>
                    <a:pt x="405" y="182"/>
                  </a:cubicBezTo>
                  <a:cubicBezTo>
                    <a:pt x="439" y="237"/>
                    <a:pt x="439" y="237"/>
                    <a:pt x="439" y="237"/>
                  </a:cubicBezTo>
                  <a:cubicBezTo>
                    <a:pt x="467" y="237"/>
                    <a:pt x="467" y="237"/>
                    <a:pt x="467" y="237"/>
                  </a:cubicBezTo>
                  <a:cubicBezTo>
                    <a:pt x="430" y="181"/>
                    <a:pt x="430" y="181"/>
                    <a:pt x="430" y="181"/>
                  </a:cubicBezTo>
                  <a:lnTo>
                    <a:pt x="464" y="137"/>
                  </a:lnTo>
                  <a:close/>
                  <a:moveTo>
                    <a:pt x="538" y="137"/>
                  </a:moveTo>
                  <a:cubicBezTo>
                    <a:pt x="538" y="192"/>
                    <a:pt x="538" y="192"/>
                    <a:pt x="538" y="192"/>
                  </a:cubicBezTo>
                  <a:cubicBezTo>
                    <a:pt x="538" y="211"/>
                    <a:pt x="535" y="220"/>
                    <a:pt x="519" y="220"/>
                  </a:cubicBezTo>
                  <a:cubicBezTo>
                    <a:pt x="504" y="220"/>
                    <a:pt x="501" y="211"/>
                    <a:pt x="501" y="192"/>
                  </a:cubicBezTo>
                  <a:cubicBezTo>
                    <a:pt x="501" y="137"/>
                    <a:pt x="501" y="137"/>
                    <a:pt x="501" y="137"/>
                  </a:cubicBezTo>
                  <a:cubicBezTo>
                    <a:pt x="477" y="137"/>
                    <a:pt x="477" y="137"/>
                    <a:pt x="477" y="137"/>
                  </a:cubicBezTo>
                  <a:cubicBezTo>
                    <a:pt x="477" y="193"/>
                    <a:pt x="477" y="193"/>
                    <a:pt x="477" y="193"/>
                  </a:cubicBezTo>
                  <a:cubicBezTo>
                    <a:pt x="477" y="220"/>
                    <a:pt x="489" y="239"/>
                    <a:pt x="519" y="239"/>
                  </a:cubicBezTo>
                  <a:cubicBezTo>
                    <a:pt x="550" y="239"/>
                    <a:pt x="562" y="220"/>
                    <a:pt x="562" y="193"/>
                  </a:cubicBezTo>
                  <a:cubicBezTo>
                    <a:pt x="562" y="137"/>
                    <a:pt x="562" y="137"/>
                    <a:pt x="562" y="137"/>
                  </a:cubicBezTo>
                  <a:lnTo>
                    <a:pt x="538" y="137"/>
                  </a:lnTo>
                  <a:close/>
                </a:path>
              </a:pathLst>
            </a:custGeom>
            <a:solidFill>
              <a:srgbClr val="0054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 name="Freeform 32">
              <a:extLst>
                <a:ext uri="{FF2B5EF4-FFF2-40B4-BE49-F238E27FC236}">
                  <a16:creationId xmlns:a16="http://schemas.microsoft.com/office/drawing/2014/main" id="{A128FF46-0DDB-4169-882E-BE16109419DB}"/>
                </a:ext>
              </a:extLst>
            </p:cNvPr>
            <p:cNvSpPr>
              <a:spLocks/>
            </p:cNvSpPr>
            <p:nvPr userDrawn="1"/>
          </p:nvSpPr>
          <p:spPr bwMode="auto">
            <a:xfrm>
              <a:off x="425" y="740"/>
              <a:ext cx="425" cy="567"/>
            </a:xfrm>
            <a:custGeom>
              <a:avLst/>
              <a:gdLst>
                <a:gd name="T0" fmla="*/ 0 w 425"/>
                <a:gd name="T1" fmla="*/ 567 h 567"/>
                <a:gd name="T2" fmla="*/ 0 w 425"/>
                <a:gd name="T3" fmla="*/ 247 h 567"/>
                <a:gd name="T4" fmla="*/ 425 w 425"/>
                <a:gd name="T5" fmla="*/ 0 h 567"/>
                <a:gd name="T6" fmla="*/ 425 w 425"/>
                <a:gd name="T7" fmla="*/ 320 h 567"/>
                <a:gd name="T8" fmla="*/ 0 w 425"/>
                <a:gd name="T9" fmla="*/ 567 h 567"/>
              </a:gdLst>
              <a:ahLst/>
              <a:cxnLst>
                <a:cxn ang="0">
                  <a:pos x="T0" y="T1"/>
                </a:cxn>
                <a:cxn ang="0">
                  <a:pos x="T2" y="T3"/>
                </a:cxn>
                <a:cxn ang="0">
                  <a:pos x="T4" y="T5"/>
                </a:cxn>
                <a:cxn ang="0">
                  <a:pos x="T6" y="T7"/>
                </a:cxn>
                <a:cxn ang="0">
                  <a:pos x="T8" y="T9"/>
                </a:cxn>
              </a:cxnLst>
              <a:rect l="0" t="0" r="r" b="b"/>
              <a:pathLst>
                <a:path w="425" h="567">
                  <a:moveTo>
                    <a:pt x="0" y="567"/>
                  </a:moveTo>
                  <a:lnTo>
                    <a:pt x="0" y="247"/>
                  </a:lnTo>
                  <a:lnTo>
                    <a:pt x="425" y="0"/>
                  </a:lnTo>
                  <a:lnTo>
                    <a:pt x="425" y="320"/>
                  </a:lnTo>
                  <a:lnTo>
                    <a:pt x="0" y="567"/>
                  </a:lnTo>
                  <a:close/>
                </a:path>
              </a:pathLst>
            </a:custGeom>
            <a:solidFill>
              <a:srgbClr val="8AD5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 name="Freeform 33">
              <a:extLst>
                <a:ext uri="{FF2B5EF4-FFF2-40B4-BE49-F238E27FC236}">
                  <a16:creationId xmlns:a16="http://schemas.microsoft.com/office/drawing/2014/main" id="{126B3E57-DF16-4F55-A024-AB25F9316CEF}"/>
                </a:ext>
              </a:extLst>
            </p:cNvPr>
            <p:cNvSpPr>
              <a:spLocks/>
            </p:cNvSpPr>
            <p:nvPr userDrawn="1"/>
          </p:nvSpPr>
          <p:spPr bwMode="auto">
            <a:xfrm>
              <a:off x="0" y="740"/>
              <a:ext cx="425" cy="567"/>
            </a:xfrm>
            <a:custGeom>
              <a:avLst/>
              <a:gdLst>
                <a:gd name="T0" fmla="*/ 0 w 425"/>
                <a:gd name="T1" fmla="*/ 0 h 567"/>
                <a:gd name="T2" fmla="*/ 0 w 425"/>
                <a:gd name="T3" fmla="*/ 320 h 567"/>
                <a:gd name="T4" fmla="*/ 425 w 425"/>
                <a:gd name="T5" fmla="*/ 567 h 567"/>
                <a:gd name="T6" fmla="*/ 425 w 425"/>
                <a:gd name="T7" fmla="*/ 247 h 567"/>
                <a:gd name="T8" fmla="*/ 0 w 425"/>
                <a:gd name="T9" fmla="*/ 0 h 567"/>
              </a:gdLst>
              <a:ahLst/>
              <a:cxnLst>
                <a:cxn ang="0">
                  <a:pos x="T0" y="T1"/>
                </a:cxn>
                <a:cxn ang="0">
                  <a:pos x="T2" y="T3"/>
                </a:cxn>
                <a:cxn ang="0">
                  <a:pos x="T4" y="T5"/>
                </a:cxn>
                <a:cxn ang="0">
                  <a:pos x="T6" y="T7"/>
                </a:cxn>
                <a:cxn ang="0">
                  <a:pos x="T8" y="T9"/>
                </a:cxn>
              </a:cxnLst>
              <a:rect l="0" t="0" r="r" b="b"/>
              <a:pathLst>
                <a:path w="425" h="567">
                  <a:moveTo>
                    <a:pt x="0" y="0"/>
                  </a:moveTo>
                  <a:lnTo>
                    <a:pt x="0" y="320"/>
                  </a:lnTo>
                  <a:lnTo>
                    <a:pt x="425" y="567"/>
                  </a:lnTo>
                  <a:lnTo>
                    <a:pt x="425" y="247"/>
                  </a:lnTo>
                  <a:lnTo>
                    <a:pt x="0" y="0"/>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 name="Freeform 34">
              <a:extLst>
                <a:ext uri="{FF2B5EF4-FFF2-40B4-BE49-F238E27FC236}">
                  <a16:creationId xmlns:a16="http://schemas.microsoft.com/office/drawing/2014/main" id="{7298D065-6008-49C7-A6C6-4B774252C80B}"/>
                </a:ext>
              </a:extLst>
            </p:cNvPr>
            <p:cNvSpPr>
              <a:spLocks/>
            </p:cNvSpPr>
            <p:nvPr userDrawn="1"/>
          </p:nvSpPr>
          <p:spPr bwMode="auto">
            <a:xfrm>
              <a:off x="0" y="1144"/>
              <a:ext cx="425" cy="404"/>
            </a:xfrm>
            <a:custGeom>
              <a:avLst/>
              <a:gdLst>
                <a:gd name="T0" fmla="*/ 0 w 425"/>
                <a:gd name="T1" fmla="*/ 404 h 404"/>
                <a:gd name="T2" fmla="*/ 0 w 425"/>
                <a:gd name="T3" fmla="*/ 84 h 404"/>
                <a:gd name="T4" fmla="*/ 147 w 425"/>
                <a:gd name="T5" fmla="*/ 0 h 404"/>
                <a:gd name="T6" fmla="*/ 425 w 425"/>
                <a:gd name="T7" fmla="*/ 163 h 404"/>
                <a:gd name="T8" fmla="*/ 0 w 425"/>
                <a:gd name="T9" fmla="*/ 404 h 404"/>
              </a:gdLst>
              <a:ahLst/>
              <a:cxnLst>
                <a:cxn ang="0">
                  <a:pos x="T0" y="T1"/>
                </a:cxn>
                <a:cxn ang="0">
                  <a:pos x="T2" y="T3"/>
                </a:cxn>
                <a:cxn ang="0">
                  <a:pos x="T4" y="T5"/>
                </a:cxn>
                <a:cxn ang="0">
                  <a:pos x="T6" y="T7"/>
                </a:cxn>
                <a:cxn ang="0">
                  <a:pos x="T8" y="T9"/>
                </a:cxn>
              </a:cxnLst>
              <a:rect l="0" t="0" r="r" b="b"/>
              <a:pathLst>
                <a:path w="425" h="404">
                  <a:moveTo>
                    <a:pt x="0" y="404"/>
                  </a:moveTo>
                  <a:lnTo>
                    <a:pt x="0" y="84"/>
                  </a:lnTo>
                  <a:lnTo>
                    <a:pt x="147" y="0"/>
                  </a:lnTo>
                  <a:lnTo>
                    <a:pt x="425" y="163"/>
                  </a:lnTo>
                  <a:lnTo>
                    <a:pt x="0" y="404"/>
                  </a:lnTo>
                  <a:close/>
                </a:path>
              </a:pathLst>
            </a:custGeom>
            <a:solidFill>
              <a:srgbClr val="0054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Lst>
  <p:txStyles>
    <p:titleStyle>
      <a:lvl1pPr algn="l" defTabSz="5428898" rtl="0" eaLnBrk="1" latinLnBrk="0" hangingPunct="1">
        <a:spcBef>
          <a:spcPct val="0"/>
        </a:spcBef>
        <a:buNone/>
        <a:defRPr sz="7021" b="1" kern="1200" cap="none" baseline="0">
          <a:solidFill>
            <a:schemeClr val="accent1"/>
          </a:solidFill>
          <a:latin typeface="Fira Sans" pitchFamily="34" charset="0"/>
          <a:ea typeface="Fira Sans" pitchFamily="34" charset="0"/>
          <a:cs typeface="Arial" panose="020B0604020202020204" pitchFamily="34" charset="0"/>
        </a:defRPr>
      </a:lvl1pPr>
    </p:titleStyle>
    <p:bodyStyle>
      <a:lvl1pPr marL="2035838" indent="-2035838" algn="l" defTabSz="5428898" rtl="0" eaLnBrk="1" latinLnBrk="0" hangingPunct="1">
        <a:spcBef>
          <a:spcPts val="4751"/>
        </a:spcBef>
        <a:buFont typeface="Arial" pitchFamily="34" charset="0"/>
        <a:buNone/>
        <a:defRPr lang="de-DE" sz="6241" b="0" kern="1200" dirty="0" smtClean="0">
          <a:solidFill>
            <a:schemeClr val="accent1"/>
          </a:solidFill>
          <a:latin typeface="Fira Sans" pitchFamily="34" charset="0"/>
          <a:ea typeface="Fira Sans" pitchFamily="34" charset="0"/>
          <a:cs typeface="Arial" panose="020B0604020202020204" pitchFamily="34" charset="0"/>
        </a:defRPr>
      </a:lvl1pPr>
      <a:lvl2pPr marL="1031490" indent="-1031490" algn="l" defTabSz="5428898" rtl="0" eaLnBrk="1" latinLnBrk="0" hangingPunct="1">
        <a:spcBef>
          <a:spcPts val="1781"/>
        </a:spcBef>
        <a:buClr>
          <a:schemeClr val="accent1"/>
        </a:buClr>
        <a:buSzPct val="80000"/>
        <a:buFont typeface="Wingdings" panose="05000000000000000000" pitchFamily="2" charset="2"/>
        <a:buChar char="§"/>
        <a:defRPr lang="de-DE" sz="6241" kern="1200" dirty="0" smtClean="0">
          <a:solidFill>
            <a:schemeClr val="accent1"/>
          </a:solidFill>
          <a:latin typeface="Fira Sans" pitchFamily="34" charset="0"/>
          <a:ea typeface="Fira Sans" pitchFamily="34" charset="0"/>
          <a:cs typeface="Arial" panose="020B0604020202020204" pitchFamily="34" charset="0"/>
        </a:defRPr>
      </a:lvl2pPr>
      <a:lvl3pPr marL="2388714" indent="-977202" algn="l" defTabSz="5428898" rtl="0" eaLnBrk="1" latinLnBrk="0" hangingPunct="1">
        <a:spcBef>
          <a:spcPts val="1781"/>
        </a:spcBef>
        <a:buClr>
          <a:schemeClr val="accent1"/>
        </a:buClr>
        <a:buSzPct val="80000"/>
        <a:buFont typeface="Wingdings" panose="05000000000000000000" pitchFamily="2" charset="2"/>
        <a:buChar char="§"/>
        <a:defRPr lang="de-DE" sz="6241" kern="1200" dirty="0" smtClean="0">
          <a:solidFill>
            <a:schemeClr val="accent1"/>
          </a:solidFill>
          <a:latin typeface="Fira Sans" pitchFamily="34" charset="0"/>
          <a:ea typeface="Fira Sans" pitchFamily="34" charset="0"/>
          <a:cs typeface="Arial" panose="020B0604020202020204" pitchFamily="34" charset="0"/>
        </a:defRPr>
      </a:lvl3pPr>
      <a:lvl4pPr marL="3745936" indent="-977202" algn="l" defTabSz="5428898" rtl="0" eaLnBrk="1" latinLnBrk="0" hangingPunct="1">
        <a:spcBef>
          <a:spcPts val="1781"/>
        </a:spcBef>
        <a:buClr>
          <a:schemeClr val="accent1"/>
        </a:buClr>
        <a:buSzPct val="80000"/>
        <a:buFont typeface="Wingdings" panose="05000000000000000000" pitchFamily="2" charset="2"/>
        <a:buChar char="§"/>
        <a:defRPr lang="de-DE" sz="6241" kern="1200" dirty="0" smtClean="0">
          <a:solidFill>
            <a:schemeClr val="accent1"/>
          </a:solidFill>
          <a:latin typeface="Fira Sans" pitchFamily="34" charset="0"/>
          <a:ea typeface="Fira Sans" pitchFamily="34" charset="0"/>
          <a:cs typeface="Arial" panose="020B0604020202020204" pitchFamily="34" charset="0"/>
        </a:defRPr>
      </a:lvl4pPr>
      <a:lvl5pPr marL="5103159" indent="-1031490" algn="l" defTabSz="5428898" rtl="0" eaLnBrk="1" latinLnBrk="0" hangingPunct="1">
        <a:spcBef>
          <a:spcPts val="1781"/>
        </a:spcBef>
        <a:buClr>
          <a:schemeClr val="accent1"/>
        </a:buClr>
        <a:buSzPct val="80000"/>
        <a:buFont typeface="Wingdings" panose="05000000000000000000" pitchFamily="2" charset="2"/>
        <a:buChar char="§"/>
        <a:defRPr lang="en-US" sz="6241" kern="1200" dirty="0">
          <a:solidFill>
            <a:schemeClr val="accent1"/>
          </a:solidFill>
          <a:latin typeface="Fira Sans" pitchFamily="34" charset="0"/>
          <a:ea typeface="Fira Sans" pitchFamily="34" charset="0"/>
          <a:cs typeface="Arial" panose="020B0604020202020204" pitchFamily="34" charset="0"/>
        </a:defRPr>
      </a:lvl5pPr>
      <a:lvl6pPr marL="6514677" indent="-1031490" algn="l" defTabSz="5428898" rtl="0" eaLnBrk="1" latinLnBrk="0" hangingPunct="1">
        <a:spcBef>
          <a:spcPts val="1781"/>
        </a:spcBef>
        <a:buClr>
          <a:schemeClr val="accent2"/>
        </a:buClr>
        <a:buFont typeface="Wingdings" pitchFamily="2" charset="2"/>
        <a:buChar char="§"/>
        <a:defRPr sz="8320" kern="1200">
          <a:solidFill>
            <a:schemeClr val="tx1"/>
          </a:solidFill>
          <a:latin typeface="+mn-lt"/>
          <a:ea typeface="+mn-ea"/>
          <a:cs typeface="+mn-cs"/>
        </a:defRPr>
      </a:lvl6pPr>
      <a:lvl7pPr marL="8034768" indent="-977202" algn="l" defTabSz="5428898" rtl="0" eaLnBrk="1" latinLnBrk="0" hangingPunct="1">
        <a:spcBef>
          <a:spcPts val="1781"/>
        </a:spcBef>
        <a:buClr>
          <a:schemeClr val="accent2"/>
        </a:buClr>
        <a:buFont typeface="Wingdings" pitchFamily="2" charset="2"/>
        <a:buChar char="§"/>
        <a:defRPr sz="8320" kern="1200">
          <a:solidFill>
            <a:schemeClr val="tx1"/>
          </a:solidFill>
          <a:latin typeface="+mn-lt"/>
          <a:ea typeface="+mn-ea"/>
          <a:cs typeface="+mn-cs"/>
        </a:defRPr>
      </a:lvl7pPr>
      <a:lvl8pPr marL="9391992" indent="-977202" algn="l" defTabSz="5428898" rtl="0" eaLnBrk="1" latinLnBrk="0" hangingPunct="1">
        <a:spcBef>
          <a:spcPts val="1781"/>
        </a:spcBef>
        <a:buClr>
          <a:schemeClr val="accent2"/>
        </a:buClr>
        <a:buFont typeface="Wingdings" pitchFamily="2" charset="2"/>
        <a:buChar char="§"/>
        <a:defRPr sz="8320" kern="1200">
          <a:solidFill>
            <a:schemeClr val="tx1"/>
          </a:solidFill>
          <a:latin typeface="+mn-lt"/>
          <a:ea typeface="+mn-ea"/>
          <a:cs typeface="+mn-cs"/>
        </a:defRPr>
      </a:lvl8pPr>
      <a:lvl9pPr marL="10640634" indent="-977202" algn="l" defTabSz="5428898" rtl="0" eaLnBrk="1" latinLnBrk="0" hangingPunct="1">
        <a:spcBef>
          <a:spcPts val="1781"/>
        </a:spcBef>
        <a:buClr>
          <a:schemeClr val="accent2"/>
        </a:buClr>
        <a:buFont typeface="Wingdings" pitchFamily="2" charset="2"/>
        <a:buChar char="§"/>
        <a:defRPr sz="8320" kern="1200">
          <a:solidFill>
            <a:schemeClr val="tx1"/>
          </a:solidFill>
          <a:latin typeface="+mn-lt"/>
          <a:ea typeface="+mn-ea"/>
          <a:cs typeface="+mn-cs"/>
        </a:defRPr>
      </a:lvl9pPr>
    </p:bodyStyle>
    <p:otherStyle>
      <a:defPPr>
        <a:defRPr lang="en-US"/>
      </a:defPPr>
      <a:lvl1pPr marL="0" algn="l" defTabSz="5428898" rtl="0" eaLnBrk="1" latinLnBrk="0" hangingPunct="1">
        <a:defRPr sz="10662" kern="1200">
          <a:solidFill>
            <a:schemeClr val="tx1"/>
          </a:solidFill>
          <a:latin typeface="+mn-lt"/>
          <a:ea typeface="+mn-ea"/>
          <a:cs typeface="+mn-cs"/>
        </a:defRPr>
      </a:lvl1pPr>
      <a:lvl2pPr marL="2714446" algn="l" defTabSz="5428898" rtl="0" eaLnBrk="1" latinLnBrk="0" hangingPunct="1">
        <a:defRPr sz="10662" kern="1200">
          <a:solidFill>
            <a:schemeClr val="tx1"/>
          </a:solidFill>
          <a:latin typeface="+mn-lt"/>
          <a:ea typeface="+mn-ea"/>
          <a:cs typeface="+mn-cs"/>
        </a:defRPr>
      </a:lvl2pPr>
      <a:lvl3pPr marL="5428898" algn="l" defTabSz="5428898" rtl="0" eaLnBrk="1" latinLnBrk="0" hangingPunct="1">
        <a:defRPr sz="10662" kern="1200">
          <a:solidFill>
            <a:schemeClr val="tx1"/>
          </a:solidFill>
          <a:latin typeface="+mn-lt"/>
          <a:ea typeface="+mn-ea"/>
          <a:cs typeface="+mn-cs"/>
        </a:defRPr>
      </a:lvl3pPr>
      <a:lvl4pPr marL="8143344" algn="l" defTabSz="5428898" rtl="0" eaLnBrk="1" latinLnBrk="0" hangingPunct="1">
        <a:defRPr sz="10662" kern="1200">
          <a:solidFill>
            <a:schemeClr val="tx1"/>
          </a:solidFill>
          <a:latin typeface="+mn-lt"/>
          <a:ea typeface="+mn-ea"/>
          <a:cs typeface="+mn-cs"/>
        </a:defRPr>
      </a:lvl4pPr>
      <a:lvl5pPr marL="10857789" algn="l" defTabSz="5428898" rtl="0" eaLnBrk="1" latinLnBrk="0" hangingPunct="1">
        <a:defRPr sz="10662" kern="1200">
          <a:solidFill>
            <a:schemeClr val="tx1"/>
          </a:solidFill>
          <a:latin typeface="+mn-lt"/>
          <a:ea typeface="+mn-ea"/>
          <a:cs typeface="+mn-cs"/>
        </a:defRPr>
      </a:lvl5pPr>
      <a:lvl6pPr marL="13572242" algn="l" defTabSz="5428898" rtl="0" eaLnBrk="1" latinLnBrk="0" hangingPunct="1">
        <a:defRPr sz="10662" kern="1200">
          <a:solidFill>
            <a:schemeClr val="tx1"/>
          </a:solidFill>
          <a:latin typeface="+mn-lt"/>
          <a:ea typeface="+mn-ea"/>
          <a:cs typeface="+mn-cs"/>
        </a:defRPr>
      </a:lvl6pPr>
      <a:lvl7pPr marL="16286687" algn="l" defTabSz="5428898" rtl="0" eaLnBrk="1" latinLnBrk="0" hangingPunct="1">
        <a:defRPr sz="10662" kern="1200">
          <a:solidFill>
            <a:schemeClr val="tx1"/>
          </a:solidFill>
          <a:latin typeface="+mn-lt"/>
          <a:ea typeface="+mn-ea"/>
          <a:cs typeface="+mn-cs"/>
        </a:defRPr>
      </a:lvl7pPr>
      <a:lvl8pPr marL="19001133" algn="l" defTabSz="5428898" rtl="0" eaLnBrk="1" latinLnBrk="0" hangingPunct="1">
        <a:defRPr sz="10662" kern="1200">
          <a:solidFill>
            <a:schemeClr val="tx1"/>
          </a:solidFill>
          <a:latin typeface="+mn-lt"/>
          <a:ea typeface="+mn-ea"/>
          <a:cs typeface="+mn-cs"/>
        </a:defRPr>
      </a:lvl8pPr>
      <a:lvl9pPr marL="21715584" algn="l" defTabSz="5428898" rtl="0" eaLnBrk="1" latinLnBrk="0" hangingPunct="1">
        <a:defRPr sz="10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2" Type="http://schemas.microsoft.com/office/2018/10/relationships/comments" Target="../comments/modernComment_102_5B4EE028.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2736230-D3C3-80B9-91A4-07B5798E0F8A}"/>
              </a:ext>
            </a:extLst>
          </p:cNvPr>
          <p:cNvSpPr>
            <a:spLocks noChangeArrowheads="1"/>
          </p:cNvSpPr>
          <p:nvPr/>
        </p:nvSpPr>
        <p:spPr bwMode="auto">
          <a:xfrm>
            <a:off x="977217" y="25505743"/>
            <a:ext cx="12756853" cy="10654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1" hangingPunct="1"/>
            <a:r>
              <a:rPr lang="de-DE" sz="3200" dirty="0">
                <a:cs typeface="Arial"/>
              </a:rPr>
              <a:t> </a:t>
            </a:r>
          </a:p>
        </p:txBody>
      </p:sp>
      <p:sp>
        <p:nvSpPr>
          <p:cNvPr id="51" name="Inhaltsplatzhalter 1">
            <a:extLst>
              <a:ext uri="{FF2B5EF4-FFF2-40B4-BE49-F238E27FC236}">
                <a16:creationId xmlns:a16="http://schemas.microsoft.com/office/drawing/2014/main" id="{AFEC5799-F261-00CA-F065-1F2ACE608162}"/>
              </a:ext>
            </a:extLst>
          </p:cNvPr>
          <p:cNvSpPr txBox="1">
            <a:spLocks/>
          </p:cNvSpPr>
          <p:nvPr/>
        </p:nvSpPr>
        <p:spPr>
          <a:xfrm>
            <a:off x="1264103" y="25236928"/>
            <a:ext cx="2729042" cy="577428"/>
          </a:xfrm>
          <a:prstGeom prst="rect">
            <a:avLst/>
          </a:prstGeom>
          <a:solidFill>
            <a:schemeClr val="bg1"/>
          </a:solidFill>
        </p:spPr>
        <p:txBody>
          <a:bodyPr vert="horz" lIns="36000" tIns="36000" rIns="36000" bIns="3600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0"/>
              </a:spcBef>
            </a:pPr>
            <a:r>
              <a:rPr lang="de-DE" sz="4000" b="1" dirty="0">
                <a:solidFill>
                  <a:schemeClr val="accent1"/>
                </a:solidFill>
                <a:latin typeface="Fira Sans"/>
                <a:cs typeface="Arial"/>
              </a:rPr>
              <a:t>Methods</a:t>
            </a:r>
            <a:endParaRPr lang="en-US" dirty="0">
              <a:solidFill>
                <a:schemeClr val="accent1"/>
              </a:solidFill>
              <a:latin typeface="Fira Sans"/>
            </a:endParaRPr>
          </a:p>
        </p:txBody>
      </p:sp>
      <p:sp>
        <p:nvSpPr>
          <p:cNvPr id="20" name="Rectangle 672">
            <a:extLst>
              <a:ext uri="{FF2B5EF4-FFF2-40B4-BE49-F238E27FC236}">
                <a16:creationId xmlns:a16="http://schemas.microsoft.com/office/drawing/2014/main" id="{5A3E9859-5A3F-26D6-6617-0873E6FB1B38}"/>
              </a:ext>
            </a:extLst>
          </p:cNvPr>
          <p:cNvSpPr>
            <a:spLocks noChangeArrowheads="1"/>
          </p:cNvSpPr>
          <p:nvPr/>
        </p:nvSpPr>
        <p:spPr bwMode="auto">
          <a:xfrm>
            <a:off x="977216" y="36581927"/>
            <a:ext cx="12756853" cy="59870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lvl1pPr eaLnBrk="0" hangingPunct="0">
              <a:defRPr sz="8100">
                <a:solidFill>
                  <a:schemeClr val="tx1"/>
                </a:solidFill>
                <a:latin typeface="Arial" charset="0"/>
              </a:defRPr>
            </a:lvl1pPr>
            <a:lvl2pPr marL="742950" indent="-285750" eaLnBrk="0" hangingPunct="0">
              <a:defRPr sz="8100">
                <a:solidFill>
                  <a:schemeClr val="tx1"/>
                </a:solidFill>
                <a:latin typeface="Arial" charset="0"/>
              </a:defRPr>
            </a:lvl2pPr>
            <a:lvl3pPr marL="1143000" indent="-228600" eaLnBrk="0" hangingPunct="0">
              <a:defRPr sz="8100">
                <a:solidFill>
                  <a:schemeClr val="tx1"/>
                </a:solidFill>
                <a:latin typeface="Arial" charset="0"/>
              </a:defRPr>
            </a:lvl3pPr>
            <a:lvl4pPr marL="1600200" indent="-228600" eaLnBrk="0" hangingPunct="0">
              <a:defRPr sz="8100">
                <a:solidFill>
                  <a:schemeClr val="tx1"/>
                </a:solidFill>
                <a:latin typeface="Arial" charset="0"/>
              </a:defRPr>
            </a:lvl4pPr>
            <a:lvl5pPr marL="2057400" indent="-228600" eaLnBrk="0" hangingPunct="0">
              <a:defRPr sz="8100">
                <a:solidFill>
                  <a:schemeClr val="tx1"/>
                </a:solidFill>
                <a:latin typeface="Arial" charset="0"/>
              </a:defRPr>
            </a:lvl5pPr>
            <a:lvl6pPr marL="2514600" indent="-228600" eaLnBrk="0" fontAlgn="base" hangingPunct="0">
              <a:spcBef>
                <a:spcPct val="0"/>
              </a:spcBef>
              <a:spcAft>
                <a:spcPct val="0"/>
              </a:spcAft>
              <a:defRPr sz="8100">
                <a:solidFill>
                  <a:schemeClr val="tx1"/>
                </a:solidFill>
                <a:latin typeface="Arial" charset="0"/>
              </a:defRPr>
            </a:lvl6pPr>
            <a:lvl7pPr marL="2971800" indent="-228600" eaLnBrk="0" fontAlgn="base" hangingPunct="0">
              <a:spcBef>
                <a:spcPct val="0"/>
              </a:spcBef>
              <a:spcAft>
                <a:spcPct val="0"/>
              </a:spcAft>
              <a:defRPr sz="8100">
                <a:solidFill>
                  <a:schemeClr val="tx1"/>
                </a:solidFill>
                <a:latin typeface="Arial" charset="0"/>
              </a:defRPr>
            </a:lvl7pPr>
            <a:lvl8pPr marL="3429000" indent="-228600" eaLnBrk="0" fontAlgn="base" hangingPunct="0">
              <a:spcBef>
                <a:spcPct val="0"/>
              </a:spcBef>
              <a:spcAft>
                <a:spcPct val="0"/>
              </a:spcAft>
              <a:defRPr sz="8100">
                <a:solidFill>
                  <a:schemeClr val="tx1"/>
                </a:solidFill>
                <a:latin typeface="Arial" charset="0"/>
              </a:defRPr>
            </a:lvl8pPr>
            <a:lvl9pPr marL="3886200" indent="-228600" eaLnBrk="0" fontAlgn="base" hangingPunct="0">
              <a:spcBef>
                <a:spcPct val="0"/>
              </a:spcBef>
              <a:spcAft>
                <a:spcPct val="0"/>
              </a:spcAft>
              <a:defRPr sz="8100">
                <a:solidFill>
                  <a:schemeClr val="tx1"/>
                </a:solidFill>
                <a:latin typeface="Arial" charset="0"/>
              </a:defRPr>
            </a:lvl9pPr>
          </a:lstStyle>
          <a:p>
            <a:pPr algn="just" eaLnBrk="1" hangingPunct="1"/>
            <a:r>
              <a:rPr lang="de-DE" sz="3200" dirty="0">
                <a:cs typeface="Arial"/>
              </a:rPr>
              <a:t> </a:t>
            </a:r>
          </a:p>
        </p:txBody>
      </p:sp>
      <p:sp>
        <p:nvSpPr>
          <p:cNvPr id="21" name="Inhaltsplatzhalter 1">
            <a:extLst>
              <a:ext uri="{FF2B5EF4-FFF2-40B4-BE49-F238E27FC236}">
                <a16:creationId xmlns:a16="http://schemas.microsoft.com/office/drawing/2014/main" id="{9C276DA1-48FA-4ED2-5C20-23C6D9DD9005}"/>
              </a:ext>
            </a:extLst>
          </p:cNvPr>
          <p:cNvSpPr txBox="1">
            <a:spLocks/>
          </p:cNvSpPr>
          <p:nvPr/>
        </p:nvSpPr>
        <p:spPr>
          <a:xfrm>
            <a:off x="1261924" y="36242092"/>
            <a:ext cx="5488447" cy="803775"/>
          </a:xfrm>
          <a:prstGeom prst="rect">
            <a:avLst/>
          </a:prstGeom>
          <a:solidFill>
            <a:schemeClr val="bg1"/>
          </a:solidFill>
        </p:spPr>
        <p:txBody>
          <a:bodyPr vert="horz" lIns="36000" tIns="36000" rIns="36000" bIns="36000" rtlCol="0" anchor="t">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ctr">
              <a:spcBef>
                <a:spcPts val="0"/>
              </a:spcBef>
            </a:pPr>
            <a:r>
              <a:rPr lang="de-DE" sz="4000" b="1" dirty="0">
                <a:latin typeface="Fira Sans"/>
                <a:cs typeface="Arial"/>
              </a:rPr>
              <a:t>Results and Discussion</a:t>
            </a:r>
            <a:endParaRPr lang="en-US" dirty="0"/>
          </a:p>
        </p:txBody>
      </p:sp>
      <p:sp>
        <p:nvSpPr>
          <p:cNvPr id="3" name="Titel 2"/>
          <p:cNvSpPr>
            <a:spLocks noGrp="1"/>
          </p:cNvSpPr>
          <p:nvPr>
            <p:ph type="title" idx="4294967295"/>
          </p:nvPr>
        </p:nvSpPr>
        <p:spPr>
          <a:xfrm>
            <a:off x="1857845" y="384684"/>
            <a:ext cx="33117573" cy="2082519"/>
          </a:xfrm>
          <a:prstGeom prst="rect">
            <a:avLst/>
          </a:prstGeom>
        </p:spPr>
        <p:txBody>
          <a:bodyPr>
            <a:noAutofit/>
          </a:bodyPr>
          <a:lstStyle/>
          <a:p>
            <a:pPr algn="ctr">
              <a:spcAft>
                <a:spcPts val="1560"/>
              </a:spcAft>
            </a:pPr>
            <a:r>
              <a:rPr lang="de-DE" sz="6600" dirty="0">
                <a:latin typeface="Fira Sans"/>
                <a:cs typeface="Arial"/>
              </a:rPr>
              <a:t>Development </a:t>
            </a:r>
            <a:r>
              <a:rPr lang="de-DE" sz="6600" dirty="0" err="1">
                <a:latin typeface="Fira Sans"/>
                <a:cs typeface="Arial"/>
              </a:rPr>
              <a:t>of</a:t>
            </a:r>
            <a:r>
              <a:rPr lang="de-DE" sz="6600" dirty="0">
                <a:latin typeface="Fira Sans"/>
                <a:cs typeface="Arial"/>
              </a:rPr>
              <a:t> a Semi-</a:t>
            </a:r>
            <a:r>
              <a:rPr lang="de-DE" sz="6600" dirty="0" err="1">
                <a:latin typeface="Fira Sans"/>
                <a:cs typeface="Arial"/>
              </a:rPr>
              <a:t>Automated</a:t>
            </a:r>
            <a:r>
              <a:rPr lang="de-DE" sz="6600" dirty="0">
                <a:latin typeface="Fira Sans"/>
                <a:cs typeface="Arial"/>
              </a:rPr>
              <a:t> Segmentation Pipeline </a:t>
            </a:r>
            <a:br>
              <a:rPr lang="de-DE" sz="6600" dirty="0">
                <a:latin typeface="Fira Sans"/>
                <a:cs typeface="Arial"/>
              </a:rPr>
            </a:br>
            <a:r>
              <a:rPr lang="de-DE" sz="6600" dirty="0" err="1">
                <a:latin typeface="Fira Sans"/>
                <a:cs typeface="Arial"/>
              </a:rPr>
              <a:t>for</a:t>
            </a:r>
            <a:r>
              <a:rPr lang="de-DE" sz="6600" dirty="0">
                <a:latin typeface="Fira Sans"/>
                <a:cs typeface="Arial"/>
              </a:rPr>
              <a:t> Dynamic MRI Analysis </a:t>
            </a:r>
            <a:r>
              <a:rPr lang="de-DE" sz="6600" dirty="0" err="1">
                <a:latin typeface="Fira Sans"/>
                <a:cs typeface="Arial"/>
              </a:rPr>
              <a:t>of</a:t>
            </a:r>
            <a:r>
              <a:rPr lang="de-DE" sz="6600" dirty="0">
                <a:latin typeface="Fira Sans"/>
                <a:cs typeface="Arial"/>
              </a:rPr>
              <a:t> </a:t>
            </a:r>
            <a:r>
              <a:rPr lang="de-DE" sz="6600" dirty="0" err="1">
                <a:latin typeface="Fira Sans"/>
                <a:cs typeface="Arial"/>
              </a:rPr>
              <a:t>Knee</a:t>
            </a:r>
            <a:r>
              <a:rPr lang="de-DE" sz="6600" dirty="0">
                <a:latin typeface="Fira Sans"/>
                <a:cs typeface="Arial"/>
              </a:rPr>
              <a:t> Joint </a:t>
            </a:r>
            <a:r>
              <a:rPr lang="de-DE" sz="6600" dirty="0" err="1">
                <a:latin typeface="Fira Sans"/>
                <a:cs typeface="Arial"/>
              </a:rPr>
              <a:t>Kinematics</a:t>
            </a:r>
            <a:r>
              <a:rPr lang="de-DE" sz="6600" dirty="0">
                <a:latin typeface="Fira Sans"/>
                <a:cs typeface="Arial"/>
              </a:rPr>
              <a:t> </a:t>
            </a:r>
            <a:endParaRPr lang="en-US" sz="6600" dirty="0"/>
          </a:p>
        </p:txBody>
      </p:sp>
      <p:sp>
        <p:nvSpPr>
          <p:cNvPr id="4" name="Titel 2"/>
          <p:cNvSpPr txBox="1">
            <a:spLocks/>
          </p:cNvSpPr>
          <p:nvPr/>
        </p:nvSpPr>
        <p:spPr>
          <a:xfrm>
            <a:off x="4403058" y="2463778"/>
            <a:ext cx="27512411" cy="2729958"/>
          </a:xfrm>
          <a:prstGeom prst="rect">
            <a:avLst/>
          </a:prstGeom>
        </p:spPr>
        <p:txBody>
          <a:bodyPr vert="horz" lIns="118888" tIns="59444" rIns="118888" bIns="59444" rtlCol="0" anchor="t" anchorCtr="0">
            <a:normAutofit/>
          </a:bodyPr>
          <a:lstStyle>
            <a:lvl1pPr algn="l" defTabSz="4175613" rtl="0" eaLnBrk="1" latinLnBrk="0" hangingPunct="1">
              <a:spcBef>
                <a:spcPct val="0"/>
              </a:spcBef>
              <a:buNone/>
              <a:defRPr sz="5400" b="1" kern="1200" cap="none" baseline="0">
                <a:solidFill>
                  <a:schemeClr val="accent1"/>
                </a:solidFill>
                <a:latin typeface="Fira Sans" pitchFamily="34" charset="0"/>
                <a:ea typeface="Fira Sans" pitchFamily="34" charset="0"/>
                <a:cs typeface="Arial" panose="020B0604020202020204" pitchFamily="34" charset="0"/>
              </a:defRPr>
            </a:lvl1pPr>
          </a:lstStyle>
          <a:p>
            <a:pPr algn="ctr">
              <a:spcAft>
                <a:spcPts val="1560"/>
              </a:spcAft>
            </a:pPr>
            <a:br>
              <a:rPr lang="de-DE" sz="2300" dirty="0"/>
            </a:br>
            <a:r>
              <a:rPr lang="de-DE" sz="5700" b="0" dirty="0" err="1">
                <a:latin typeface="Fira Sans"/>
                <a:cs typeface="Arial"/>
              </a:rPr>
              <a:t>Aayush</a:t>
            </a:r>
            <a:r>
              <a:rPr lang="de-DE" sz="5700" b="0" dirty="0">
                <a:latin typeface="Fira Sans"/>
                <a:cs typeface="Arial"/>
              </a:rPr>
              <a:t> Nepal</a:t>
            </a:r>
            <a:r>
              <a:rPr lang="de-DE" sz="5700" b="0" baseline="30000" dirty="0">
                <a:latin typeface="Fira Sans"/>
                <a:cs typeface="Arial"/>
              </a:rPr>
              <a:t>1</a:t>
            </a:r>
            <a:r>
              <a:rPr lang="de-DE" sz="5700" b="0" dirty="0">
                <a:latin typeface="Fira Sans"/>
                <a:cs typeface="Arial"/>
              </a:rPr>
              <a:t>, Nicholas M. Brisson</a:t>
            </a:r>
            <a:r>
              <a:rPr lang="de-DE" sz="5700" b="0" baseline="30000" dirty="0">
                <a:latin typeface="Fira Sans"/>
                <a:cs typeface="Arial"/>
              </a:rPr>
              <a:t>2,3</a:t>
            </a:r>
            <a:r>
              <a:rPr lang="de-DE" sz="5700" b="0" dirty="0">
                <a:latin typeface="Fira Sans"/>
                <a:cs typeface="Arial"/>
              </a:rPr>
              <a:t>, Georg N. Duda</a:t>
            </a:r>
            <a:r>
              <a:rPr lang="de-DE" sz="5700" b="0" baseline="30000" dirty="0">
                <a:latin typeface="Fira Sans"/>
                <a:cs typeface="Arial"/>
              </a:rPr>
              <a:t>2,3</a:t>
            </a:r>
            <a:r>
              <a:rPr lang="de-DE" sz="5700" b="0" dirty="0">
                <a:latin typeface="Fira Sans"/>
                <a:cs typeface="Arial"/>
              </a:rPr>
              <a:t>,  </a:t>
            </a:r>
            <a:endParaRPr lang="en-US" dirty="0"/>
          </a:p>
          <a:p>
            <a:pPr algn="ctr">
              <a:spcAft>
                <a:spcPts val="1560"/>
              </a:spcAft>
            </a:pPr>
            <a:r>
              <a:rPr lang="de-DE" sz="5700" b="0" dirty="0">
                <a:latin typeface="Fira Sans"/>
                <a:cs typeface="Arial"/>
              </a:rPr>
              <a:t>Jürgen R. Reichenbach</a:t>
            </a:r>
            <a:r>
              <a:rPr lang="de-DE" sz="5700" b="0" baseline="30000" dirty="0">
                <a:latin typeface="Fira Sans"/>
                <a:cs typeface="Arial"/>
              </a:rPr>
              <a:t>1 </a:t>
            </a:r>
            <a:r>
              <a:rPr lang="de-DE" sz="5700" b="0" dirty="0">
                <a:latin typeface="Fira Sans"/>
                <a:cs typeface="Arial"/>
              </a:rPr>
              <a:t>and Martin Krämer</a:t>
            </a:r>
            <a:r>
              <a:rPr lang="de-DE" sz="5700" b="0" baseline="30000" dirty="0">
                <a:latin typeface="Fira Sans"/>
                <a:cs typeface="Arial"/>
              </a:rPr>
              <a:t>1</a:t>
            </a:r>
            <a:r>
              <a:rPr lang="de-DE" sz="5700" b="0" dirty="0">
                <a:latin typeface="Fira Sans"/>
                <a:cs typeface="Arial"/>
              </a:rPr>
              <a:t> </a:t>
            </a:r>
            <a:endParaRPr lang="de-DE" sz="5700" b="0" dirty="0"/>
          </a:p>
          <a:p>
            <a:pPr algn="ctr"/>
            <a:endParaRPr lang="de-DE" sz="1200" b="0" baseline="30000" dirty="0"/>
          </a:p>
          <a:p>
            <a:pPr>
              <a:spcAft>
                <a:spcPts val="1560"/>
              </a:spcAft>
            </a:pPr>
            <a:endParaRPr lang="de-DE" sz="7021" b="0" i="1" dirty="0"/>
          </a:p>
        </p:txBody>
      </p:sp>
      <p:sp>
        <p:nvSpPr>
          <p:cNvPr id="35" name="Textfeld 34">
            <a:extLst>
              <a:ext uri="{FF2B5EF4-FFF2-40B4-BE49-F238E27FC236}">
                <a16:creationId xmlns:a16="http://schemas.microsoft.com/office/drawing/2014/main" id="{35DF8268-A52C-4CD6-B886-376D38C8A5DF}"/>
              </a:ext>
            </a:extLst>
          </p:cNvPr>
          <p:cNvSpPr txBox="1"/>
          <p:nvPr/>
        </p:nvSpPr>
        <p:spPr>
          <a:xfrm>
            <a:off x="808014" y="4971779"/>
            <a:ext cx="28024824" cy="1569660"/>
          </a:xfrm>
          <a:prstGeom prst="rect">
            <a:avLst/>
          </a:prstGeom>
          <a:noFill/>
        </p:spPr>
        <p:txBody>
          <a:bodyPr wrap="square" lIns="91440" tIns="45720" rIns="91440" bIns="45720" anchor="t">
            <a:spAutoFit/>
          </a:bodyPr>
          <a:lstStyle/>
          <a:p>
            <a:r>
              <a:rPr lang="de-DE" sz="3200" baseline="30000">
                <a:solidFill>
                  <a:schemeClr val="accent1"/>
                </a:solidFill>
                <a:latin typeface="Fira Sans"/>
                <a:cs typeface="Arial"/>
              </a:rPr>
              <a:t>1</a:t>
            </a:r>
            <a:r>
              <a:rPr lang="de-DE" sz="3200">
                <a:solidFill>
                  <a:schemeClr val="accent1"/>
                </a:solidFill>
                <a:latin typeface="Fira Sans"/>
                <a:cs typeface="Arial"/>
              </a:rPr>
              <a:t>Medical Physics Group, Institute </a:t>
            </a:r>
            <a:r>
              <a:rPr lang="de-DE" sz="3200" err="1">
                <a:solidFill>
                  <a:schemeClr val="accent1"/>
                </a:solidFill>
                <a:latin typeface="Fira Sans"/>
                <a:cs typeface="Arial"/>
              </a:rPr>
              <a:t>of</a:t>
            </a:r>
            <a:r>
              <a:rPr lang="de-DE" sz="3200">
                <a:solidFill>
                  <a:schemeClr val="accent1"/>
                </a:solidFill>
                <a:latin typeface="Fira Sans"/>
                <a:cs typeface="Arial"/>
              </a:rPr>
              <a:t> </a:t>
            </a:r>
            <a:r>
              <a:rPr lang="de-DE" sz="3200" err="1">
                <a:solidFill>
                  <a:schemeClr val="accent1"/>
                </a:solidFill>
                <a:latin typeface="Fira Sans"/>
                <a:cs typeface="Arial"/>
              </a:rPr>
              <a:t>Diagnostic</a:t>
            </a:r>
            <a:r>
              <a:rPr lang="de-DE" sz="3200">
                <a:solidFill>
                  <a:schemeClr val="accent1"/>
                </a:solidFill>
                <a:latin typeface="Fira Sans"/>
                <a:cs typeface="Arial"/>
              </a:rPr>
              <a:t> und Interventional </a:t>
            </a:r>
            <a:r>
              <a:rPr lang="de-DE" sz="3200" err="1">
                <a:solidFill>
                  <a:schemeClr val="accent1"/>
                </a:solidFill>
                <a:latin typeface="Fira Sans"/>
                <a:cs typeface="Arial"/>
              </a:rPr>
              <a:t>Radiology</a:t>
            </a:r>
            <a:r>
              <a:rPr lang="de-DE" sz="3200">
                <a:solidFill>
                  <a:schemeClr val="accent1"/>
                </a:solidFill>
                <a:latin typeface="Fira Sans"/>
                <a:cs typeface="Arial"/>
              </a:rPr>
              <a:t>, Jena University Hospital, Friedrich Schiller University Jena</a:t>
            </a:r>
          </a:p>
          <a:p>
            <a:r>
              <a:rPr lang="de-DE" sz="3200" baseline="30000">
                <a:solidFill>
                  <a:schemeClr val="accent1"/>
                </a:solidFill>
                <a:latin typeface="Fira Sans"/>
                <a:cs typeface="Arial"/>
              </a:rPr>
              <a:t>2</a:t>
            </a:r>
            <a:r>
              <a:rPr lang="de-DE" sz="3200">
                <a:solidFill>
                  <a:schemeClr val="accent1"/>
                </a:solidFill>
                <a:latin typeface="Fira Sans"/>
                <a:cs typeface="Arial"/>
              </a:rPr>
              <a:t>Julius Wolff Institute, </a:t>
            </a:r>
            <a:r>
              <a:rPr lang="de-DE" sz="3200">
                <a:solidFill>
                  <a:schemeClr val="accent1"/>
                </a:solidFill>
                <a:latin typeface="Fira Sans"/>
                <a:ea typeface="+mn-lt"/>
                <a:cs typeface="+mn-lt"/>
              </a:rPr>
              <a:t>Berlin Institute </a:t>
            </a:r>
            <a:r>
              <a:rPr lang="de-DE" sz="3200" err="1">
                <a:solidFill>
                  <a:schemeClr val="accent1"/>
                </a:solidFill>
                <a:latin typeface="Fira Sans"/>
                <a:ea typeface="+mn-lt"/>
                <a:cs typeface="+mn-lt"/>
              </a:rPr>
              <a:t>of</a:t>
            </a:r>
            <a:r>
              <a:rPr lang="de-DE" sz="3200">
                <a:solidFill>
                  <a:schemeClr val="accent1"/>
                </a:solidFill>
                <a:latin typeface="Fira Sans"/>
                <a:ea typeface="+mn-lt"/>
                <a:cs typeface="+mn-lt"/>
              </a:rPr>
              <a:t> Health at Charité, Universitätsmedizin Berlin</a:t>
            </a:r>
            <a:endParaRPr lang="de-DE" sz="3200">
              <a:solidFill>
                <a:schemeClr val="accent1"/>
              </a:solidFill>
              <a:latin typeface="Fira Sans"/>
              <a:cs typeface="Arial"/>
            </a:endParaRPr>
          </a:p>
          <a:p>
            <a:r>
              <a:rPr lang="de-DE" sz="3200" baseline="30000">
                <a:solidFill>
                  <a:schemeClr val="accent1"/>
                </a:solidFill>
                <a:latin typeface="Fira Sans"/>
                <a:cs typeface="Arial"/>
              </a:rPr>
              <a:t>3</a:t>
            </a:r>
            <a:r>
              <a:rPr lang="de-DE" sz="3200">
                <a:solidFill>
                  <a:schemeClr val="accent1"/>
                </a:solidFill>
                <a:latin typeface="Fira Sans"/>
                <a:cs typeface="Arial"/>
              </a:rPr>
              <a:t>Berlin Movement </a:t>
            </a:r>
            <a:r>
              <a:rPr lang="de-DE" sz="3200" err="1">
                <a:solidFill>
                  <a:schemeClr val="accent1"/>
                </a:solidFill>
                <a:latin typeface="Fira Sans"/>
                <a:cs typeface="Arial"/>
              </a:rPr>
              <a:t>Diagnostics</a:t>
            </a:r>
            <a:r>
              <a:rPr lang="de-DE" sz="3200">
                <a:solidFill>
                  <a:schemeClr val="accent1"/>
                </a:solidFill>
                <a:latin typeface="Fira Sans"/>
                <a:cs typeface="Arial"/>
              </a:rPr>
              <a:t> (</a:t>
            </a:r>
            <a:r>
              <a:rPr lang="de-DE" sz="3200" err="1">
                <a:solidFill>
                  <a:schemeClr val="accent1"/>
                </a:solidFill>
                <a:latin typeface="Fira Sans"/>
                <a:cs typeface="Arial"/>
              </a:rPr>
              <a:t>BeMoveD</a:t>
            </a:r>
            <a:r>
              <a:rPr lang="de-DE" sz="3200">
                <a:solidFill>
                  <a:schemeClr val="accent1"/>
                </a:solidFill>
                <a:latin typeface="Fira Sans"/>
                <a:cs typeface="Arial"/>
              </a:rPr>
              <a:t>), Center </a:t>
            </a:r>
            <a:r>
              <a:rPr lang="de-DE" sz="3200" err="1">
                <a:solidFill>
                  <a:schemeClr val="accent1"/>
                </a:solidFill>
                <a:latin typeface="Fira Sans"/>
                <a:cs typeface="Arial"/>
              </a:rPr>
              <a:t>for</a:t>
            </a:r>
            <a:r>
              <a:rPr lang="de-DE" sz="3200">
                <a:solidFill>
                  <a:schemeClr val="accent1"/>
                </a:solidFill>
                <a:latin typeface="Fira Sans"/>
                <a:cs typeface="Arial"/>
              </a:rPr>
              <a:t> </a:t>
            </a:r>
            <a:r>
              <a:rPr lang="de-DE" sz="3200" err="1">
                <a:solidFill>
                  <a:schemeClr val="accent1"/>
                </a:solidFill>
                <a:latin typeface="Fira Sans"/>
                <a:cs typeface="Arial"/>
              </a:rPr>
              <a:t>Musculoskeletal</a:t>
            </a:r>
            <a:r>
              <a:rPr lang="de-DE" sz="3200">
                <a:solidFill>
                  <a:schemeClr val="accent1"/>
                </a:solidFill>
                <a:latin typeface="Fira Sans"/>
                <a:cs typeface="Arial"/>
              </a:rPr>
              <a:t> </a:t>
            </a:r>
            <a:r>
              <a:rPr lang="de-DE" sz="3200" err="1">
                <a:solidFill>
                  <a:schemeClr val="accent1"/>
                </a:solidFill>
                <a:latin typeface="Fira Sans"/>
                <a:cs typeface="Arial"/>
              </a:rPr>
              <a:t>Surgery</a:t>
            </a:r>
            <a:r>
              <a:rPr lang="de-DE" sz="3200">
                <a:solidFill>
                  <a:schemeClr val="accent1"/>
                </a:solidFill>
                <a:latin typeface="Fira Sans"/>
                <a:cs typeface="Arial"/>
              </a:rPr>
              <a:t> Charité, </a:t>
            </a:r>
            <a:r>
              <a:rPr lang="de-DE" sz="3200">
                <a:solidFill>
                  <a:schemeClr val="accent1"/>
                </a:solidFill>
                <a:latin typeface="Fira Sans"/>
                <a:ea typeface="+mn-lt"/>
                <a:cs typeface="+mn-lt"/>
              </a:rPr>
              <a:t>Universitätsmedizin Berlin </a:t>
            </a:r>
            <a:endParaRPr lang="de-DE" sz="3200">
              <a:solidFill>
                <a:schemeClr val="accent1"/>
              </a:solidFill>
              <a:latin typeface="Fira Sans"/>
              <a:cs typeface="Arial"/>
            </a:endParaRPr>
          </a:p>
        </p:txBody>
      </p:sp>
      <p:grpSp>
        <p:nvGrpSpPr>
          <p:cNvPr id="102" name="Group 101">
            <a:extLst>
              <a:ext uri="{FF2B5EF4-FFF2-40B4-BE49-F238E27FC236}">
                <a16:creationId xmlns:a16="http://schemas.microsoft.com/office/drawing/2014/main" id="{C42A8E67-F467-0954-D086-34C3D773D8B8}"/>
              </a:ext>
            </a:extLst>
          </p:cNvPr>
          <p:cNvGrpSpPr/>
          <p:nvPr/>
        </p:nvGrpSpPr>
        <p:grpSpPr>
          <a:xfrm>
            <a:off x="14655263" y="7320860"/>
            <a:ext cx="15277980" cy="11821703"/>
            <a:chOff x="920144" y="7273991"/>
            <a:chExt cx="15277980" cy="11988938"/>
          </a:xfrm>
        </p:grpSpPr>
        <p:sp>
          <p:nvSpPr>
            <p:cNvPr id="37" name="Rectangle 690"/>
            <p:cNvSpPr>
              <a:spLocks noChangeArrowheads="1"/>
            </p:cNvSpPr>
            <p:nvPr/>
          </p:nvSpPr>
          <p:spPr bwMode="auto">
            <a:xfrm>
              <a:off x="920144" y="7273991"/>
              <a:ext cx="15277980" cy="11712024"/>
            </a:xfrm>
            <a:prstGeom prst="rect">
              <a:avLst/>
            </a:prstGeom>
            <a:solidFill>
              <a:srgbClr val="E4ECF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700" tIns="54350" rIns="108700" bIns="54350" anchor="ctr"/>
            <a:lstStyle>
              <a:lvl1pPr defTabSz="3856038" eaLnBrk="0" hangingPunct="0">
                <a:defRPr sz="8100">
                  <a:solidFill>
                    <a:schemeClr val="tx1"/>
                  </a:solidFill>
                  <a:latin typeface="Arial" charset="0"/>
                </a:defRPr>
              </a:lvl1pPr>
              <a:lvl2pPr marL="742950" indent="-285750" defTabSz="3856038" eaLnBrk="0" hangingPunct="0">
                <a:defRPr sz="8100">
                  <a:solidFill>
                    <a:schemeClr val="tx1"/>
                  </a:solidFill>
                  <a:latin typeface="Arial" charset="0"/>
                </a:defRPr>
              </a:lvl2pPr>
              <a:lvl3pPr marL="1143000" indent="-228600" defTabSz="3856038" eaLnBrk="0" hangingPunct="0">
                <a:defRPr sz="8100">
                  <a:solidFill>
                    <a:schemeClr val="tx1"/>
                  </a:solidFill>
                  <a:latin typeface="Arial" charset="0"/>
                </a:defRPr>
              </a:lvl3pPr>
              <a:lvl4pPr marL="1600200" indent="-228600" defTabSz="3856038" eaLnBrk="0" hangingPunct="0">
                <a:defRPr sz="8100">
                  <a:solidFill>
                    <a:schemeClr val="tx1"/>
                  </a:solidFill>
                  <a:latin typeface="Arial" charset="0"/>
                </a:defRPr>
              </a:lvl4pPr>
              <a:lvl5pPr marL="2057400" indent="-228600" defTabSz="3856038" eaLnBrk="0" hangingPunct="0">
                <a:defRPr sz="8100">
                  <a:solidFill>
                    <a:schemeClr val="tx1"/>
                  </a:solidFill>
                  <a:latin typeface="Arial" charset="0"/>
                </a:defRPr>
              </a:lvl5pPr>
              <a:lvl6pPr marL="2514600" indent="-228600" defTabSz="3856038" eaLnBrk="0" fontAlgn="base" hangingPunct="0">
                <a:spcBef>
                  <a:spcPct val="0"/>
                </a:spcBef>
                <a:spcAft>
                  <a:spcPct val="0"/>
                </a:spcAft>
                <a:defRPr sz="8100">
                  <a:solidFill>
                    <a:schemeClr val="tx1"/>
                  </a:solidFill>
                  <a:latin typeface="Arial" charset="0"/>
                </a:defRPr>
              </a:lvl6pPr>
              <a:lvl7pPr marL="2971800" indent="-228600" defTabSz="3856038" eaLnBrk="0" fontAlgn="base" hangingPunct="0">
                <a:spcBef>
                  <a:spcPct val="0"/>
                </a:spcBef>
                <a:spcAft>
                  <a:spcPct val="0"/>
                </a:spcAft>
                <a:defRPr sz="8100">
                  <a:solidFill>
                    <a:schemeClr val="tx1"/>
                  </a:solidFill>
                  <a:latin typeface="Arial" charset="0"/>
                </a:defRPr>
              </a:lvl7pPr>
              <a:lvl8pPr marL="3429000" indent="-228600" defTabSz="3856038" eaLnBrk="0" fontAlgn="base" hangingPunct="0">
                <a:spcBef>
                  <a:spcPct val="0"/>
                </a:spcBef>
                <a:spcAft>
                  <a:spcPct val="0"/>
                </a:spcAft>
                <a:defRPr sz="8100">
                  <a:solidFill>
                    <a:schemeClr val="tx1"/>
                  </a:solidFill>
                  <a:latin typeface="Arial" charset="0"/>
                </a:defRPr>
              </a:lvl8pPr>
              <a:lvl9pPr marL="3886200" indent="-228600" defTabSz="3856038" eaLnBrk="0" fontAlgn="base" hangingPunct="0">
                <a:spcBef>
                  <a:spcPct val="0"/>
                </a:spcBef>
                <a:spcAft>
                  <a:spcPct val="0"/>
                </a:spcAft>
                <a:defRPr sz="8100">
                  <a:solidFill>
                    <a:schemeClr val="tx1"/>
                  </a:solidFill>
                  <a:latin typeface="Arial" charset="0"/>
                </a:defRPr>
              </a:lvl9pPr>
            </a:lstStyle>
            <a:p>
              <a:pPr algn="ctr" eaLnBrk="1" hangingPunct="1"/>
              <a:endParaRPr lang="de-DE" altLang="en-US" sz="11569"/>
            </a:p>
          </p:txBody>
        </p:sp>
        <p:sp>
          <p:nvSpPr>
            <p:cNvPr id="38" name="Inhaltsplatzhalter 1"/>
            <p:cNvSpPr txBox="1">
              <a:spLocks/>
            </p:cNvSpPr>
            <p:nvPr/>
          </p:nvSpPr>
          <p:spPr>
            <a:xfrm>
              <a:off x="1074119" y="16352021"/>
              <a:ext cx="14636606" cy="2910908"/>
            </a:xfrm>
            <a:prstGeom prst="rect">
              <a:avLst/>
            </a:prstGeom>
          </p:spPr>
          <p:txBody>
            <a:bodyPr vert="horz" lIns="118888" tIns="59444" rIns="118888" bIns="59444" rtlCol="0" anchor="t">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just">
                <a:spcBef>
                  <a:spcPts val="0"/>
                </a:spcBef>
              </a:pPr>
              <a:r>
                <a:rPr lang="de-DE" sz="3200" b="1" dirty="0">
                  <a:latin typeface="Fira Sans"/>
                  <a:cs typeface="Arial"/>
                </a:rPr>
                <a:t>Fig. 1: CINE MRI of Knee Joint During Flexion-Extension Cycle </a:t>
              </a:r>
              <a:endParaRPr lang="de-DE" sz="3200" dirty="0">
                <a:latin typeface="Fira Sans"/>
                <a:cs typeface="Arial"/>
              </a:endParaRPr>
            </a:p>
            <a:p>
              <a:pPr marL="0" indent="0" algn="just">
                <a:spcBef>
                  <a:spcPts val="0"/>
                </a:spcBef>
              </a:pPr>
              <a:r>
                <a:rPr lang="de-DE" sz="3200" dirty="0">
                  <a:solidFill>
                    <a:schemeClr val="tx1"/>
                  </a:solidFill>
                  <a:latin typeface="Fira Sans"/>
                  <a:cs typeface="Arial"/>
                </a:rPr>
                <a:t>Selected </a:t>
              </a:r>
              <a:r>
                <a:rPr lang="de-DE" sz="3200" dirty="0" err="1">
                  <a:solidFill>
                    <a:schemeClr val="tx1"/>
                  </a:solidFill>
                  <a:latin typeface="Fira Sans"/>
                  <a:cs typeface="Arial"/>
                </a:rPr>
                <a:t>frames</a:t>
              </a:r>
              <a:r>
                <a:rPr lang="de-DE" sz="3200" dirty="0">
                  <a:solidFill>
                    <a:schemeClr val="tx1"/>
                  </a:solidFill>
                  <a:latin typeface="Fira Sans"/>
                  <a:cs typeface="Arial"/>
                </a:rPr>
                <a:t> </a:t>
              </a:r>
              <a:r>
                <a:rPr lang="de-DE" sz="3200" dirty="0" err="1">
                  <a:solidFill>
                    <a:schemeClr val="tx1"/>
                  </a:solidFill>
                  <a:latin typeface="Fira Sans"/>
                  <a:cs typeface="Arial"/>
                </a:rPr>
                <a:t>from</a:t>
              </a:r>
              <a:r>
                <a:rPr lang="de-DE" sz="3200" dirty="0">
                  <a:solidFill>
                    <a:schemeClr val="tx1"/>
                  </a:solidFill>
                  <a:latin typeface="Fira Sans"/>
                  <a:cs typeface="Arial"/>
                </a:rPr>
                <a:t> </a:t>
              </a:r>
              <a:r>
                <a:rPr lang="de-DE" sz="3200" dirty="0" err="1">
                  <a:solidFill>
                    <a:schemeClr val="tx1"/>
                  </a:solidFill>
                  <a:latin typeface="Fira Sans"/>
                  <a:cs typeface="Arial"/>
                </a:rPr>
                <a:t>one</a:t>
              </a:r>
              <a:r>
                <a:rPr lang="de-DE" sz="3200" dirty="0">
                  <a:solidFill>
                    <a:schemeClr val="tx1"/>
                  </a:solidFill>
                  <a:latin typeface="Fira Sans"/>
                  <a:cs typeface="Arial"/>
                </a:rPr>
                <a:t> </a:t>
              </a:r>
              <a:r>
                <a:rPr lang="de-DE" sz="3200" dirty="0" err="1">
                  <a:solidFill>
                    <a:schemeClr val="tx1"/>
                  </a:solidFill>
                  <a:latin typeface="Fira Sans"/>
                  <a:cs typeface="Arial"/>
                </a:rPr>
                <a:t>reconstructed</a:t>
              </a:r>
              <a:r>
                <a:rPr lang="de-DE" sz="3200" dirty="0">
                  <a:solidFill>
                    <a:schemeClr val="tx1"/>
                  </a:solidFill>
                  <a:latin typeface="Fira Sans"/>
                  <a:cs typeface="Arial"/>
                </a:rPr>
                <a:t> </a:t>
              </a:r>
              <a:r>
                <a:rPr lang="de-DE" sz="3200" dirty="0" err="1">
                  <a:solidFill>
                    <a:schemeClr val="tx1"/>
                  </a:solidFill>
                  <a:latin typeface="Fira Sans"/>
                  <a:cs typeface="Arial"/>
                </a:rPr>
                <a:t>dataset</a:t>
              </a:r>
              <a:r>
                <a:rPr lang="de-DE" sz="3200" dirty="0">
                  <a:solidFill>
                    <a:schemeClr val="tx1"/>
                  </a:solidFill>
                  <a:latin typeface="Fira Sans"/>
                  <a:cs typeface="Arial"/>
                </a:rPr>
                <a:t> </a:t>
              </a:r>
              <a:r>
                <a:rPr lang="de-DE" sz="3200" dirty="0" err="1">
                  <a:solidFill>
                    <a:schemeClr val="tx1"/>
                  </a:solidFill>
                  <a:latin typeface="Fira Sans"/>
                  <a:cs typeface="Arial"/>
                </a:rPr>
                <a:t>of</a:t>
              </a:r>
              <a:r>
                <a:rPr lang="de-DE" sz="3200" dirty="0">
                  <a:solidFill>
                    <a:schemeClr val="tx1"/>
                  </a:solidFill>
                  <a:latin typeface="Fira Sans"/>
                  <a:cs typeface="Arial"/>
                </a:rPr>
                <a:t> a CINE MRI sequence </a:t>
              </a:r>
              <a:r>
                <a:rPr lang="de-DE" sz="3200" dirty="0" err="1">
                  <a:solidFill>
                    <a:schemeClr val="tx1"/>
                  </a:solidFill>
                  <a:latin typeface="Fira Sans"/>
                  <a:cs typeface="Arial"/>
                </a:rPr>
                <a:t>of</a:t>
              </a:r>
              <a:r>
                <a:rPr lang="de-DE" sz="3200" dirty="0">
                  <a:solidFill>
                    <a:schemeClr val="tx1"/>
                  </a:solidFill>
                  <a:latin typeface="Fira Sans"/>
                  <a:cs typeface="Arial"/>
                </a:rPr>
                <a:t> </a:t>
              </a:r>
              <a:r>
                <a:rPr lang="de-DE" sz="3200" dirty="0" err="1">
                  <a:solidFill>
                    <a:schemeClr val="tx1"/>
                  </a:solidFill>
                  <a:latin typeface="Fira Sans"/>
                  <a:cs typeface="Arial"/>
                </a:rPr>
                <a:t>the</a:t>
              </a:r>
              <a:r>
                <a:rPr lang="de-DE" sz="3200" dirty="0">
                  <a:solidFill>
                    <a:schemeClr val="tx1"/>
                  </a:solidFill>
                  <a:latin typeface="Fira Sans"/>
                  <a:cs typeface="Arial"/>
                </a:rPr>
                <a:t> </a:t>
              </a:r>
              <a:r>
                <a:rPr lang="de-DE" sz="3200" dirty="0" err="1">
                  <a:solidFill>
                    <a:schemeClr val="tx1"/>
                  </a:solidFill>
                  <a:latin typeface="Fira Sans"/>
                  <a:cs typeface="Arial"/>
                </a:rPr>
                <a:t>knee</a:t>
              </a:r>
              <a:r>
                <a:rPr lang="de-DE" sz="3200" dirty="0">
                  <a:solidFill>
                    <a:schemeClr val="tx1"/>
                  </a:solidFill>
                  <a:latin typeface="Fira Sans"/>
                  <a:cs typeface="Arial"/>
                </a:rPr>
                <a:t> </a:t>
              </a:r>
              <a:r>
                <a:rPr lang="de-DE" sz="3200" dirty="0" err="1">
                  <a:solidFill>
                    <a:schemeClr val="tx1"/>
                  </a:solidFill>
                  <a:latin typeface="Fira Sans"/>
                  <a:cs typeface="Arial"/>
                </a:rPr>
                <a:t>undergoing</a:t>
              </a:r>
              <a:r>
                <a:rPr lang="de-DE" sz="3200" dirty="0">
                  <a:solidFill>
                    <a:schemeClr val="tx1"/>
                  </a:solidFill>
                  <a:latin typeface="Fira Sans"/>
                  <a:cs typeface="Arial"/>
                </a:rPr>
                <a:t> </a:t>
              </a:r>
              <a:r>
                <a:rPr lang="de-DE" sz="3200" dirty="0" err="1">
                  <a:solidFill>
                    <a:schemeClr val="tx1"/>
                  </a:solidFill>
                  <a:latin typeface="Fira Sans"/>
                  <a:cs typeface="Arial"/>
                </a:rPr>
                <a:t>cyclic</a:t>
              </a:r>
              <a:r>
                <a:rPr lang="de-DE" sz="3200" dirty="0">
                  <a:solidFill>
                    <a:schemeClr val="tx1"/>
                  </a:solidFill>
                  <a:latin typeface="Fira Sans"/>
                  <a:cs typeface="Arial"/>
                </a:rPr>
                <a:t> </a:t>
              </a:r>
              <a:r>
                <a:rPr lang="de-DE" sz="3200" dirty="0" err="1">
                  <a:solidFill>
                    <a:schemeClr val="tx1"/>
                  </a:solidFill>
                  <a:latin typeface="Fira Sans"/>
                  <a:cs typeface="Arial"/>
                </a:rPr>
                <a:t>flexion</a:t>
              </a:r>
              <a:r>
                <a:rPr lang="de-DE" sz="3200" dirty="0">
                  <a:solidFill>
                    <a:schemeClr val="tx1"/>
                  </a:solidFill>
                  <a:latin typeface="Fira Sans"/>
                  <a:cs typeface="Arial"/>
                </a:rPr>
                <a:t> (Frame 0 and 27) and </a:t>
              </a:r>
              <a:r>
                <a:rPr lang="de-DE" sz="3200" dirty="0" err="1">
                  <a:solidFill>
                    <a:schemeClr val="tx1"/>
                  </a:solidFill>
                  <a:latin typeface="Fira Sans"/>
                  <a:cs typeface="Arial"/>
                </a:rPr>
                <a:t>extension</a:t>
              </a:r>
              <a:r>
                <a:rPr lang="de-DE" sz="3200" dirty="0">
                  <a:solidFill>
                    <a:schemeClr val="tx1"/>
                  </a:solidFill>
                  <a:latin typeface="Fira Sans"/>
                  <a:cs typeface="Arial"/>
                </a:rPr>
                <a:t> (Frame 15). This dataset serves as a representative example of the image data used in the project, which was collected across multiple subjects.</a:t>
              </a:r>
            </a:p>
            <a:p>
              <a:pPr marL="0" indent="0" algn="just">
                <a:spcBef>
                  <a:spcPts val="0"/>
                </a:spcBef>
              </a:pPr>
              <a:endParaRPr lang="de-DE" sz="3200" dirty="0">
                <a:solidFill>
                  <a:schemeClr val="tx1"/>
                </a:solidFill>
              </a:endParaRPr>
            </a:p>
          </p:txBody>
        </p:sp>
      </p:grpSp>
      <p:sp>
        <p:nvSpPr>
          <p:cNvPr id="24" name="Rectangle 672">
            <a:extLst>
              <a:ext uri="{FF2B5EF4-FFF2-40B4-BE49-F238E27FC236}">
                <a16:creationId xmlns:a16="http://schemas.microsoft.com/office/drawing/2014/main" id="{84880E13-294B-4390-80FD-7E92BF42C779}"/>
              </a:ext>
            </a:extLst>
          </p:cNvPr>
          <p:cNvSpPr>
            <a:spLocks noChangeArrowheads="1"/>
          </p:cNvSpPr>
          <p:nvPr/>
        </p:nvSpPr>
        <p:spPr bwMode="auto">
          <a:xfrm>
            <a:off x="926634" y="10815374"/>
            <a:ext cx="13357487" cy="80769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lvl1pPr eaLnBrk="0" hangingPunct="0">
              <a:defRPr sz="8100">
                <a:solidFill>
                  <a:schemeClr val="tx1"/>
                </a:solidFill>
                <a:latin typeface="Arial" charset="0"/>
              </a:defRPr>
            </a:lvl1pPr>
            <a:lvl2pPr marL="742950" indent="-285750" eaLnBrk="0" hangingPunct="0">
              <a:defRPr sz="8100">
                <a:solidFill>
                  <a:schemeClr val="tx1"/>
                </a:solidFill>
                <a:latin typeface="Arial" charset="0"/>
              </a:defRPr>
            </a:lvl2pPr>
            <a:lvl3pPr marL="1143000" indent="-228600" eaLnBrk="0" hangingPunct="0">
              <a:defRPr sz="8100">
                <a:solidFill>
                  <a:schemeClr val="tx1"/>
                </a:solidFill>
                <a:latin typeface="Arial" charset="0"/>
              </a:defRPr>
            </a:lvl3pPr>
            <a:lvl4pPr marL="1600200" indent="-228600" eaLnBrk="0" hangingPunct="0">
              <a:defRPr sz="8100">
                <a:solidFill>
                  <a:schemeClr val="tx1"/>
                </a:solidFill>
                <a:latin typeface="Arial" charset="0"/>
              </a:defRPr>
            </a:lvl4pPr>
            <a:lvl5pPr marL="2057400" indent="-228600" eaLnBrk="0" hangingPunct="0">
              <a:defRPr sz="8100">
                <a:solidFill>
                  <a:schemeClr val="tx1"/>
                </a:solidFill>
                <a:latin typeface="Arial" charset="0"/>
              </a:defRPr>
            </a:lvl5pPr>
            <a:lvl6pPr marL="2514600" indent="-228600" eaLnBrk="0" fontAlgn="base" hangingPunct="0">
              <a:spcBef>
                <a:spcPct val="0"/>
              </a:spcBef>
              <a:spcAft>
                <a:spcPct val="0"/>
              </a:spcAft>
              <a:defRPr sz="8100">
                <a:solidFill>
                  <a:schemeClr val="tx1"/>
                </a:solidFill>
                <a:latin typeface="Arial" charset="0"/>
              </a:defRPr>
            </a:lvl6pPr>
            <a:lvl7pPr marL="2971800" indent="-228600" eaLnBrk="0" fontAlgn="base" hangingPunct="0">
              <a:spcBef>
                <a:spcPct val="0"/>
              </a:spcBef>
              <a:spcAft>
                <a:spcPct val="0"/>
              </a:spcAft>
              <a:defRPr sz="8100">
                <a:solidFill>
                  <a:schemeClr val="tx1"/>
                </a:solidFill>
                <a:latin typeface="Arial" charset="0"/>
              </a:defRPr>
            </a:lvl7pPr>
            <a:lvl8pPr marL="3429000" indent="-228600" eaLnBrk="0" fontAlgn="base" hangingPunct="0">
              <a:spcBef>
                <a:spcPct val="0"/>
              </a:spcBef>
              <a:spcAft>
                <a:spcPct val="0"/>
              </a:spcAft>
              <a:defRPr sz="8100">
                <a:solidFill>
                  <a:schemeClr val="tx1"/>
                </a:solidFill>
                <a:latin typeface="Arial" charset="0"/>
              </a:defRPr>
            </a:lvl8pPr>
            <a:lvl9pPr marL="3886200" indent="-228600" eaLnBrk="0" fontAlgn="base" hangingPunct="0">
              <a:spcBef>
                <a:spcPct val="0"/>
              </a:spcBef>
              <a:spcAft>
                <a:spcPct val="0"/>
              </a:spcAft>
              <a:defRPr sz="8100">
                <a:solidFill>
                  <a:schemeClr val="tx1"/>
                </a:solidFill>
                <a:latin typeface="Arial" charset="0"/>
              </a:defRPr>
            </a:lvl9pPr>
          </a:lstStyle>
          <a:p>
            <a:pPr algn="just" eaLnBrk="1" hangingPunct="1"/>
            <a:r>
              <a:rPr lang="de-DE" sz="3200" dirty="0">
                <a:latin typeface="Fira Sans" panose="020B0503050000020004" pitchFamily="34" charset="0"/>
                <a:cs typeface="Arial"/>
              </a:rPr>
              <a:t>This study utilizes a novel MRI-compatible device designed to facilitate controlled, repetitive knee </a:t>
            </a:r>
            <a:r>
              <a:rPr lang="de-DE" sz="3200" dirty="0" err="1">
                <a:latin typeface="Fira Sans" panose="020B0503050000020004" pitchFamily="34" charset="0"/>
                <a:cs typeface="Arial"/>
              </a:rPr>
              <a:t>flexion</a:t>
            </a:r>
            <a:r>
              <a:rPr lang="de-DE" sz="3200" dirty="0">
                <a:latin typeface="Fira Sans" panose="020B0503050000020004" pitchFamily="34" charset="0"/>
                <a:cs typeface="Arial"/>
              </a:rPr>
              <a:t>-extension </a:t>
            </a:r>
            <a:r>
              <a:rPr lang="de-DE" sz="3200" dirty="0" err="1">
                <a:latin typeface="Fira Sans" panose="020B0503050000020004" pitchFamily="34" charset="0"/>
                <a:cs typeface="Arial"/>
              </a:rPr>
              <a:t>cycles</a:t>
            </a:r>
            <a:r>
              <a:rPr lang="de-DE" sz="3200" dirty="0">
                <a:latin typeface="Fira Sans" panose="020B0503050000020004" pitchFamily="34" charset="0"/>
                <a:cs typeface="Arial"/>
              </a:rPr>
              <a:t> [1,2]. Equipped with an optical sensor to synchronize motion data, the device enables the precise reconstruction of CINE MRI images that capture the knee during these movements, as illustrated in </a:t>
            </a:r>
            <a:r>
              <a:rPr lang="de-DE" sz="3200" b="1" dirty="0">
                <a:solidFill>
                  <a:srgbClr val="0056A2"/>
                </a:solidFill>
                <a:latin typeface="Fira Sans" panose="020B0503050000020004" pitchFamily="34" charset="0"/>
                <a:cs typeface="Arial"/>
              </a:rPr>
              <a:t>Fig. 1</a:t>
            </a:r>
            <a:r>
              <a:rPr lang="de-DE" sz="3200" dirty="0">
                <a:latin typeface="Fira Sans" panose="020B0503050000020004" pitchFamily="34" charset="0"/>
                <a:cs typeface="Arial"/>
              </a:rPr>
              <a:t>. Traditional kinematic analyses often rely on manually segmenting </a:t>
            </a:r>
          </a:p>
          <a:p>
            <a:pPr algn="just"/>
            <a:r>
              <a:rPr lang="de-DE" sz="3200" dirty="0">
                <a:latin typeface="Fira Sans" panose="020B0503050000020004" pitchFamily="34" charset="0"/>
                <a:cs typeface="Arial"/>
              </a:rPr>
              <a:t>each frame to track the </a:t>
            </a:r>
            <a:r>
              <a:rPr lang="de-DE" sz="3200" dirty="0" err="1">
                <a:latin typeface="Fira Sans" panose="020B0503050000020004" pitchFamily="34" charset="0"/>
                <a:cs typeface="Arial"/>
              </a:rPr>
              <a:t>tibia</a:t>
            </a:r>
            <a:r>
              <a:rPr lang="de-DE" sz="3200" dirty="0">
                <a:latin typeface="Fira Sans" panose="020B0503050000020004" pitchFamily="34" charset="0"/>
                <a:cs typeface="Arial"/>
              </a:rPr>
              <a:t> </a:t>
            </a:r>
          </a:p>
          <a:p>
            <a:pPr algn="just"/>
            <a:r>
              <a:rPr lang="de-DE" sz="3200" dirty="0">
                <a:latin typeface="Fira Sans" panose="020B0503050000020004" pitchFamily="34" charset="0"/>
                <a:cs typeface="Arial"/>
              </a:rPr>
              <a:t>and </a:t>
            </a:r>
            <a:r>
              <a:rPr lang="de-DE" sz="3200" dirty="0" err="1">
                <a:latin typeface="Fira Sans"/>
                <a:cs typeface="Arial"/>
              </a:rPr>
              <a:t>femur</a:t>
            </a:r>
            <a:r>
              <a:rPr lang="de-DE" sz="3200" dirty="0">
                <a:latin typeface="Fira Sans"/>
                <a:cs typeface="Arial"/>
              </a:rPr>
              <a:t> </a:t>
            </a:r>
            <a:r>
              <a:rPr lang="de-DE" sz="3200" dirty="0" err="1">
                <a:latin typeface="Fira Sans"/>
                <a:cs typeface="Arial"/>
              </a:rPr>
              <a:t>which</a:t>
            </a:r>
            <a:r>
              <a:rPr lang="de-DE" sz="3200" dirty="0">
                <a:latin typeface="Fira Sans"/>
                <a:cs typeface="Arial"/>
              </a:rPr>
              <a:t> </a:t>
            </a:r>
            <a:r>
              <a:rPr lang="de-DE" sz="3200" dirty="0" err="1">
                <a:latin typeface="Fira Sans"/>
                <a:cs typeface="Arial"/>
              </a:rPr>
              <a:t>can</a:t>
            </a:r>
            <a:r>
              <a:rPr lang="de-DE" sz="3200" dirty="0">
                <a:latin typeface="Fira Sans"/>
                <a:cs typeface="Arial"/>
              </a:rPr>
              <a:t> </a:t>
            </a:r>
            <a:r>
              <a:rPr lang="de-DE" sz="3200" dirty="0" err="1">
                <a:latin typeface="Fira Sans"/>
                <a:cs typeface="Arial"/>
              </a:rPr>
              <a:t>be</a:t>
            </a:r>
            <a:r>
              <a:rPr lang="de-DE" sz="3200" dirty="0">
                <a:latin typeface="Fira Sans"/>
                <a:cs typeface="Arial"/>
              </a:rPr>
              <a:t> </a:t>
            </a:r>
            <a:r>
              <a:rPr lang="de-DE" sz="3200" dirty="0" err="1">
                <a:latin typeface="Fira Sans"/>
                <a:cs typeface="Arial"/>
              </a:rPr>
              <a:t>prone</a:t>
            </a:r>
            <a:r>
              <a:rPr lang="de-DE" sz="3200" dirty="0">
                <a:latin typeface="Fira Sans"/>
                <a:cs typeface="Arial"/>
              </a:rPr>
              <a:t> </a:t>
            </a:r>
          </a:p>
          <a:p>
            <a:pPr algn="just"/>
            <a:r>
              <a:rPr lang="de-DE" sz="3200" dirty="0" err="1">
                <a:latin typeface="Fira Sans"/>
                <a:cs typeface="Arial"/>
              </a:rPr>
              <a:t>to</a:t>
            </a:r>
            <a:r>
              <a:rPr lang="de-DE" sz="3200" dirty="0">
                <a:latin typeface="Fira Sans"/>
                <a:cs typeface="Arial"/>
              </a:rPr>
              <a:t> </a:t>
            </a:r>
            <a:r>
              <a:rPr lang="de-DE" sz="3200" dirty="0" err="1">
                <a:latin typeface="Fira Sans" panose="020B0503050000020004" pitchFamily="34" charset="0"/>
                <a:cs typeface="Arial"/>
              </a:rPr>
              <a:t>inaccuracies</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To</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address</a:t>
            </a:r>
            <a:endParaRPr lang="de-DE" sz="3200" dirty="0">
              <a:latin typeface="Fira Sans" panose="020B0503050000020004" pitchFamily="34" charset="0"/>
              <a:cs typeface="Arial"/>
            </a:endParaRPr>
          </a:p>
          <a:p>
            <a:pPr algn="just"/>
            <a:r>
              <a:rPr lang="de-DE" sz="3200" dirty="0" err="1">
                <a:latin typeface="Fira Sans" panose="020B0503050000020004" pitchFamily="34" charset="0"/>
                <a:cs typeface="Arial"/>
              </a:rPr>
              <a:t>these</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challenges</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we</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developed</a:t>
            </a:r>
            <a:endParaRPr lang="de-DE" sz="3200" dirty="0">
              <a:latin typeface="Fira Sans" panose="020B0503050000020004" pitchFamily="34" charset="0"/>
              <a:cs typeface="Arial"/>
            </a:endParaRPr>
          </a:p>
          <a:p>
            <a:pPr algn="just"/>
            <a:r>
              <a:rPr lang="de-DE" sz="3200" dirty="0">
                <a:latin typeface="Fira Sans" panose="020B0503050000020004" pitchFamily="34" charset="0"/>
                <a:cs typeface="Arial"/>
              </a:rPr>
              <a:t>a semi-</a:t>
            </a:r>
            <a:r>
              <a:rPr lang="de-DE" sz="3200" dirty="0" err="1">
                <a:latin typeface="Fira Sans" panose="020B0503050000020004" pitchFamily="34" charset="0"/>
                <a:cs typeface="Arial"/>
              </a:rPr>
              <a:t>automated</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segmentation</a:t>
            </a:r>
            <a:endParaRPr lang="de-DE" sz="3200" dirty="0">
              <a:latin typeface="Fira Sans" panose="020B0503050000020004" pitchFamily="34" charset="0"/>
              <a:cs typeface="Arial"/>
            </a:endParaRPr>
          </a:p>
          <a:p>
            <a:pPr algn="just"/>
            <a:r>
              <a:rPr lang="de-DE" sz="3200" dirty="0" err="1">
                <a:latin typeface="Fira Sans" panose="020B0503050000020004" pitchFamily="34" charset="0"/>
                <a:cs typeface="Arial"/>
              </a:rPr>
              <a:t>pipeline</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that</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segments</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the</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tibia</a:t>
            </a:r>
            <a:endParaRPr lang="de-DE" sz="3200" dirty="0">
              <a:latin typeface="Fira Sans" panose="020B0503050000020004" pitchFamily="34" charset="0"/>
              <a:cs typeface="Arial"/>
            </a:endParaRPr>
          </a:p>
          <a:p>
            <a:pPr algn="just"/>
            <a:r>
              <a:rPr lang="de-DE" sz="3200" dirty="0">
                <a:latin typeface="Fira Sans" panose="020B0503050000020004" pitchFamily="34" charset="0"/>
                <a:cs typeface="Arial"/>
              </a:rPr>
              <a:t>and </a:t>
            </a:r>
            <a:r>
              <a:rPr lang="de-DE" sz="3200" dirty="0" err="1">
                <a:latin typeface="Fira Sans" panose="020B0503050000020004" pitchFamily="34" charset="0"/>
                <a:cs typeface="Arial"/>
              </a:rPr>
              <a:t>femur</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across</a:t>
            </a:r>
            <a:r>
              <a:rPr lang="de-DE" sz="3200" dirty="0">
                <a:latin typeface="Fira Sans" panose="020B0503050000020004" pitchFamily="34" charset="0"/>
                <a:cs typeface="Arial"/>
              </a:rPr>
              <a:t> the </a:t>
            </a:r>
            <a:r>
              <a:rPr lang="de-DE" sz="3200" dirty="0" err="1">
                <a:latin typeface="Fira Sans" panose="020B0503050000020004" pitchFamily="34" charset="0"/>
                <a:cs typeface="Arial"/>
              </a:rPr>
              <a:t>motion</a:t>
            </a:r>
            <a:r>
              <a:rPr lang="de-DE" sz="3200" dirty="0">
                <a:latin typeface="Fira Sans" panose="020B0503050000020004" pitchFamily="34" charset="0"/>
                <a:cs typeface="Arial"/>
              </a:rPr>
              <a:t> </a:t>
            </a:r>
          </a:p>
          <a:p>
            <a:pPr algn="just"/>
            <a:r>
              <a:rPr lang="de-DE" sz="3200" dirty="0" err="1">
                <a:latin typeface="Fira Sans" panose="020B0503050000020004" pitchFamily="34" charset="0"/>
                <a:cs typeface="Arial"/>
              </a:rPr>
              <a:t>cycle</a:t>
            </a:r>
            <a:r>
              <a:rPr lang="de-DE" sz="3200" dirty="0">
                <a:latin typeface="Fira Sans" panose="020B0503050000020004" pitchFamily="34" charset="0"/>
                <a:cs typeface="Arial"/>
              </a:rPr>
              <a:t> </a:t>
            </a:r>
            <a:r>
              <a:rPr lang="de-DE" sz="3200" dirty="0" err="1">
                <a:latin typeface="Fira Sans" panose="020B0503050000020004" pitchFamily="34" charset="0"/>
                <a:cs typeface="Arial"/>
              </a:rPr>
              <a:t>with</a:t>
            </a:r>
            <a:r>
              <a:rPr lang="de-DE" sz="3200" dirty="0">
                <a:latin typeface="Fira Sans" panose="020B0503050000020004" pitchFamily="34" charset="0"/>
                <a:cs typeface="Arial"/>
              </a:rPr>
              <a:t> minimal </a:t>
            </a:r>
            <a:r>
              <a:rPr lang="de-DE" sz="3200" dirty="0" err="1">
                <a:latin typeface="Fira Sans" panose="020B0503050000020004" pitchFamily="34" charset="0"/>
                <a:cs typeface="Arial"/>
              </a:rPr>
              <a:t>manual</a:t>
            </a:r>
            <a:endParaRPr lang="de-DE" sz="3200" dirty="0">
              <a:latin typeface="Fira Sans" panose="020B0503050000020004" pitchFamily="34" charset="0"/>
              <a:cs typeface="Arial"/>
            </a:endParaRPr>
          </a:p>
          <a:p>
            <a:pPr algn="just"/>
            <a:r>
              <a:rPr lang="de-DE" sz="3200" dirty="0">
                <a:latin typeface="Fira Sans" panose="020B0503050000020004" pitchFamily="34" charset="0"/>
                <a:cs typeface="Arial"/>
              </a:rPr>
              <a:t> intervention. </a:t>
            </a:r>
          </a:p>
        </p:txBody>
      </p:sp>
      <p:sp>
        <p:nvSpPr>
          <p:cNvPr id="18" name="Rectangle 672"/>
          <p:cNvSpPr>
            <a:spLocks noChangeArrowheads="1"/>
          </p:cNvSpPr>
          <p:nvPr/>
        </p:nvSpPr>
        <p:spPr bwMode="auto">
          <a:xfrm>
            <a:off x="926635" y="7313451"/>
            <a:ext cx="13357487" cy="32395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lvl1pPr eaLnBrk="0" hangingPunct="0">
              <a:defRPr sz="8100">
                <a:solidFill>
                  <a:schemeClr val="tx1"/>
                </a:solidFill>
                <a:latin typeface="Arial" charset="0"/>
              </a:defRPr>
            </a:lvl1pPr>
            <a:lvl2pPr marL="742950" indent="-285750" eaLnBrk="0" hangingPunct="0">
              <a:defRPr sz="8100">
                <a:solidFill>
                  <a:schemeClr val="tx1"/>
                </a:solidFill>
                <a:latin typeface="Arial" charset="0"/>
              </a:defRPr>
            </a:lvl2pPr>
            <a:lvl3pPr marL="1143000" indent="-228600" eaLnBrk="0" hangingPunct="0">
              <a:defRPr sz="8100">
                <a:solidFill>
                  <a:schemeClr val="tx1"/>
                </a:solidFill>
                <a:latin typeface="Arial" charset="0"/>
              </a:defRPr>
            </a:lvl3pPr>
            <a:lvl4pPr marL="1600200" indent="-228600" eaLnBrk="0" hangingPunct="0">
              <a:defRPr sz="8100">
                <a:solidFill>
                  <a:schemeClr val="tx1"/>
                </a:solidFill>
                <a:latin typeface="Arial" charset="0"/>
              </a:defRPr>
            </a:lvl4pPr>
            <a:lvl5pPr marL="2057400" indent="-228600" eaLnBrk="0" hangingPunct="0">
              <a:defRPr sz="8100">
                <a:solidFill>
                  <a:schemeClr val="tx1"/>
                </a:solidFill>
                <a:latin typeface="Arial" charset="0"/>
              </a:defRPr>
            </a:lvl5pPr>
            <a:lvl6pPr marL="2514600" indent="-228600" eaLnBrk="0" fontAlgn="base" hangingPunct="0">
              <a:spcBef>
                <a:spcPct val="0"/>
              </a:spcBef>
              <a:spcAft>
                <a:spcPct val="0"/>
              </a:spcAft>
              <a:defRPr sz="8100">
                <a:solidFill>
                  <a:schemeClr val="tx1"/>
                </a:solidFill>
                <a:latin typeface="Arial" charset="0"/>
              </a:defRPr>
            </a:lvl6pPr>
            <a:lvl7pPr marL="2971800" indent="-228600" eaLnBrk="0" fontAlgn="base" hangingPunct="0">
              <a:spcBef>
                <a:spcPct val="0"/>
              </a:spcBef>
              <a:spcAft>
                <a:spcPct val="0"/>
              </a:spcAft>
              <a:defRPr sz="8100">
                <a:solidFill>
                  <a:schemeClr val="tx1"/>
                </a:solidFill>
                <a:latin typeface="Arial" charset="0"/>
              </a:defRPr>
            </a:lvl7pPr>
            <a:lvl8pPr marL="3429000" indent="-228600" eaLnBrk="0" fontAlgn="base" hangingPunct="0">
              <a:spcBef>
                <a:spcPct val="0"/>
              </a:spcBef>
              <a:spcAft>
                <a:spcPct val="0"/>
              </a:spcAft>
              <a:defRPr sz="8100">
                <a:solidFill>
                  <a:schemeClr val="tx1"/>
                </a:solidFill>
                <a:latin typeface="Arial" charset="0"/>
              </a:defRPr>
            </a:lvl8pPr>
            <a:lvl9pPr marL="3886200" indent="-228600" eaLnBrk="0" fontAlgn="base" hangingPunct="0">
              <a:spcBef>
                <a:spcPct val="0"/>
              </a:spcBef>
              <a:spcAft>
                <a:spcPct val="0"/>
              </a:spcAft>
              <a:defRPr sz="8100">
                <a:solidFill>
                  <a:schemeClr val="tx1"/>
                </a:solidFill>
                <a:latin typeface="Arial" charset="0"/>
              </a:defRPr>
            </a:lvl9pPr>
          </a:lstStyle>
          <a:p>
            <a:pPr algn="just"/>
            <a:r>
              <a:rPr lang="en-US" sz="3200" dirty="0">
                <a:latin typeface="Fira Sans" panose="020B0503050000020004" pitchFamily="34" charset="0"/>
                <a:cs typeface="Arial"/>
              </a:rPr>
              <a:t>Accurate segmentation of the tibia and femur from dynamic MRI scans during knee flexion-extension can provide detailed insights into joint kinematics. Developing a semi-automated segmentation pipeline enables a streamlined approach to tibiofemoral kinematic analysis, offering potential advancements in clinical and research applications.</a:t>
            </a:r>
            <a:endParaRPr lang="en-US" dirty="0">
              <a:latin typeface="Fira Sans" panose="020B0503050000020004" pitchFamily="34" charset="0"/>
            </a:endParaRPr>
          </a:p>
        </p:txBody>
      </p:sp>
      <p:sp>
        <p:nvSpPr>
          <p:cNvPr id="19" name="Inhaltsplatzhalter 1"/>
          <p:cNvSpPr txBox="1">
            <a:spLocks/>
          </p:cNvSpPr>
          <p:nvPr/>
        </p:nvSpPr>
        <p:spPr>
          <a:xfrm>
            <a:off x="1201884" y="7082339"/>
            <a:ext cx="2718192" cy="494006"/>
          </a:xfrm>
          <a:prstGeom prst="rect">
            <a:avLst/>
          </a:prstGeom>
          <a:solidFill>
            <a:schemeClr val="bg1"/>
          </a:solidFill>
        </p:spPr>
        <p:txBody>
          <a:bodyPr vert="horz" lIns="36000" tIns="36000" rIns="36000" bIns="36000" rtlCol="0" anchor="ctr" anchorCtr="0">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ctr">
              <a:spcBef>
                <a:spcPts val="0"/>
              </a:spcBef>
            </a:pPr>
            <a:r>
              <a:rPr lang="de-DE" sz="4000" b="1">
                <a:latin typeface="Fira Sans"/>
                <a:cs typeface="Arial"/>
              </a:rPr>
              <a:t>Synopsis</a:t>
            </a:r>
            <a:endParaRPr lang="de-DE" sz="4939" b="1"/>
          </a:p>
        </p:txBody>
      </p:sp>
      <p:sp>
        <p:nvSpPr>
          <p:cNvPr id="25" name="Inhaltsplatzhalter 1">
            <a:extLst>
              <a:ext uri="{FF2B5EF4-FFF2-40B4-BE49-F238E27FC236}">
                <a16:creationId xmlns:a16="http://schemas.microsoft.com/office/drawing/2014/main" id="{F7732C6B-FDA0-467A-9F79-1C4E0A8B0E18}"/>
              </a:ext>
            </a:extLst>
          </p:cNvPr>
          <p:cNvSpPr txBox="1">
            <a:spLocks/>
          </p:cNvSpPr>
          <p:nvPr/>
        </p:nvSpPr>
        <p:spPr>
          <a:xfrm>
            <a:off x="1208491" y="10570512"/>
            <a:ext cx="3211608" cy="556793"/>
          </a:xfrm>
          <a:prstGeom prst="rect">
            <a:avLst/>
          </a:prstGeom>
          <a:solidFill>
            <a:schemeClr val="bg1"/>
          </a:solidFill>
        </p:spPr>
        <p:txBody>
          <a:bodyPr vert="horz" lIns="36000" tIns="36000" rIns="36000" bIns="36000" rtlCol="0" anchor="t">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ctr">
              <a:spcBef>
                <a:spcPts val="0"/>
              </a:spcBef>
            </a:pPr>
            <a:r>
              <a:rPr lang="de-DE" sz="4000" b="1">
                <a:latin typeface="Fira Sans"/>
                <a:cs typeface="Arial"/>
              </a:rPr>
              <a:t>Introduction</a:t>
            </a:r>
            <a:endParaRPr lang="en-US"/>
          </a:p>
        </p:txBody>
      </p:sp>
      <p:pic>
        <p:nvPicPr>
          <p:cNvPr id="5" name="Grafik 4" descr="Ein Bild, das drinnen, Toilette enthält.&#10;&#10;Automatisch generierte Beschreibung">
            <a:extLst>
              <a:ext uri="{FF2B5EF4-FFF2-40B4-BE49-F238E27FC236}">
                <a16:creationId xmlns:a16="http://schemas.microsoft.com/office/drawing/2014/main" id="{C580C618-4B28-4246-99DD-DA5DECCFB5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1107" y="14223715"/>
            <a:ext cx="6632066" cy="4465874"/>
          </a:xfrm>
          <a:prstGeom prst="rect">
            <a:avLst/>
          </a:prstGeom>
          <a:ln>
            <a:solidFill>
              <a:schemeClr val="tx1"/>
            </a:solidFill>
          </a:ln>
        </p:spPr>
      </p:pic>
      <p:sp>
        <p:nvSpPr>
          <p:cNvPr id="2" name="Rectangle 1">
            <a:extLst>
              <a:ext uri="{FF2B5EF4-FFF2-40B4-BE49-F238E27FC236}">
                <a16:creationId xmlns:a16="http://schemas.microsoft.com/office/drawing/2014/main" id="{A4A25044-3FEE-65A2-66B4-09B4E4178472}"/>
              </a:ext>
            </a:extLst>
          </p:cNvPr>
          <p:cNvSpPr/>
          <p:nvPr/>
        </p:nvSpPr>
        <p:spPr>
          <a:xfrm>
            <a:off x="926634" y="19065688"/>
            <a:ext cx="29005670" cy="616056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217" name="Picture 216" descr="A colorful lines on a black background&#10;&#10;Description automatically generated">
            <a:extLst>
              <a:ext uri="{FF2B5EF4-FFF2-40B4-BE49-F238E27FC236}">
                <a16:creationId xmlns:a16="http://schemas.microsoft.com/office/drawing/2014/main" id="{DF7B38D7-4307-A0E1-8562-4C0245667A50}"/>
              </a:ext>
            </a:extLst>
          </p:cNvPr>
          <p:cNvPicPr>
            <a:picLocks noChangeAspect="1"/>
          </p:cNvPicPr>
          <p:nvPr/>
        </p:nvPicPr>
        <p:blipFill>
          <a:blip r:embed="rId4"/>
          <a:srcRect l="14013" r="20994" b="917"/>
          <a:stretch/>
        </p:blipFill>
        <p:spPr>
          <a:xfrm>
            <a:off x="10878569" y="19508579"/>
            <a:ext cx="4670274" cy="4289632"/>
          </a:xfrm>
          <a:prstGeom prst="rect">
            <a:avLst/>
          </a:prstGeom>
        </p:spPr>
      </p:pic>
      <p:sp>
        <p:nvSpPr>
          <p:cNvPr id="232" name="TextBox 231">
            <a:extLst>
              <a:ext uri="{FF2B5EF4-FFF2-40B4-BE49-F238E27FC236}">
                <a16:creationId xmlns:a16="http://schemas.microsoft.com/office/drawing/2014/main" id="{D340CB7F-3E94-CCA1-4140-A01C7F881689}"/>
              </a:ext>
            </a:extLst>
          </p:cNvPr>
          <p:cNvSpPr txBox="1"/>
          <p:nvPr/>
        </p:nvSpPr>
        <p:spPr>
          <a:xfrm>
            <a:off x="6302167" y="23849999"/>
            <a:ext cx="426353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200" b="1" dirty="0" err="1">
                <a:solidFill>
                  <a:schemeClr val="bg1"/>
                </a:solidFill>
                <a:latin typeface="Fira Sans"/>
                <a:cs typeface="Arial"/>
              </a:rPr>
              <a:t>Canny</a:t>
            </a:r>
            <a:r>
              <a:rPr lang="de-DE" sz="3200" b="1" dirty="0">
                <a:solidFill>
                  <a:schemeClr val="bg1"/>
                </a:solidFill>
                <a:latin typeface="Fira Sans"/>
                <a:cs typeface="Arial"/>
              </a:rPr>
              <a:t> Edge </a:t>
            </a:r>
            <a:br>
              <a:rPr lang="de-DE" sz="3200" b="1" dirty="0">
                <a:solidFill>
                  <a:schemeClr val="bg1"/>
                </a:solidFill>
                <a:latin typeface="Fira Sans"/>
                <a:cs typeface="Arial"/>
              </a:rPr>
            </a:br>
            <a:r>
              <a:rPr lang="de-DE" sz="3200" b="1" dirty="0" err="1">
                <a:solidFill>
                  <a:schemeClr val="bg1"/>
                </a:solidFill>
                <a:latin typeface="Fira Sans"/>
                <a:cs typeface="Arial"/>
              </a:rPr>
              <a:t>Detection</a:t>
            </a:r>
            <a:endParaRPr lang="en-US" sz="3200" dirty="0">
              <a:solidFill>
                <a:schemeClr val="bg1"/>
              </a:solidFill>
              <a:latin typeface="Fira Sans"/>
            </a:endParaRPr>
          </a:p>
        </p:txBody>
      </p:sp>
      <p:sp>
        <p:nvSpPr>
          <p:cNvPr id="238" name="Rectangle 237">
            <a:extLst>
              <a:ext uri="{FF2B5EF4-FFF2-40B4-BE49-F238E27FC236}">
                <a16:creationId xmlns:a16="http://schemas.microsoft.com/office/drawing/2014/main" id="{7F12C966-A46A-F52A-8271-27D72D7BCB5D}"/>
              </a:ext>
            </a:extLst>
          </p:cNvPr>
          <p:cNvSpPr/>
          <p:nvPr/>
        </p:nvSpPr>
        <p:spPr>
          <a:xfrm>
            <a:off x="13981027" y="25501825"/>
            <a:ext cx="15951277" cy="13958445"/>
          </a:xfrm>
          <a:prstGeom prst="rect">
            <a:avLst/>
          </a:prstGeom>
          <a:solidFill>
            <a:srgbClr val="D9ED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image of a human body&#10;&#10;Description automatically generated">
            <a:extLst>
              <a:ext uri="{FF2B5EF4-FFF2-40B4-BE49-F238E27FC236}">
                <a16:creationId xmlns:a16="http://schemas.microsoft.com/office/drawing/2014/main" id="{AB47CB8C-236C-E13C-97F4-882F538CF0D8}"/>
              </a:ext>
            </a:extLst>
          </p:cNvPr>
          <p:cNvPicPr>
            <a:picLocks noChangeAspect="1"/>
          </p:cNvPicPr>
          <p:nvPr/>
        </p:nvPicPr>
        <p:blipFill>
          <a:blip r:embed="rId5"/>
          <a:stretch>
            <a:fillRect/>
          </a:stretch>
        </p:blipFill>
        <p:spPr>
          <a:xfrm>
            <a:off x="6025387" y="19570843"/>
            <a:ext cx="4215734" cy="3948295"/>
          </a:xfrm>
          <a:prstGeom prst="rect">
            <a:avLst/>
          </a:prstGeom>
        </p:spPr>
      </p:pic>
      <p:pic>
        <p:nvPicPr>
          <p:cNvPr id="17" name="Picture 16" descr="A close-up of a bone&#10;&#10;Description automatically generated">
            <a:extLst>
              <a:ext uri="{FF2B5EF4-FFF2-40B4-BE49-F238E27FC236}">
                <a16:creationId xmlns:a16="http://schemas.microsoft.com/office/drawing/2014/main" id="{6A8A0C04-56BC-FDFB-CA11-77053CB55552}"/>
              </a:ext>
            </a:extLst>
          </p:cNvPr>
          <p:cNvPicPr>
            <a:picLocks noChangeAspect="1"/>
          </p:cNvPicPr>
          <p:nvPr/>
        </p:nvPicPr>
        <p:blipFill>
          <a:blip r:embed="rId6"/>
          <a:stretch>
            <a:fillRect/>
          </a:stretch>
        </p:blipFill>
        <p:spPr>
          <a:xfrm>
            <a:off x="1479607" y="19569917"/>
            <a:ext cx="2962206" cy="4103043"/>
          </a:xfrm>
          <a:prstGeom prst="rect">
            <a:avLst/>
          </a:prstGeom>
        </p:spPr>
      </p:pic>
      <p:pic>
        <p:nvPicPr>
          <p:cNvPr id="10" name="Picture 9" descr="A black and blue image of a pair of feet&#10;&#10;Description automatically generated">
            <a:extLst>
              <a:ext uri="{FF2B5EF4-FFF2-40B4-BE49-F238E27FC236}">
                <a16:creationId xmlns:a16="http://schemas.microsoft.com/office/drawing/2014/main" id="{207513DF-BB11-5EA2-167D-66227CF3F25C}"/>
              </a:ext>
            </a:extLst>
          </p:cNvPr>
          <p:cNvPicPr>
            <a:picLocks noChangeAspect="1"/>
          </p:cNvPicPr>
          <p:nvPr/>
        </p:nvPicPr>
        <p:blipFill>
          <a:blip r:embed="rId7"/>
          <a:stretch>
            <a:fillRect/>
          </a:stretch>
        </p:blipFill>
        <p:spPr>
          <a:xfrm>
            <a:off x="16665354" y="19646802"/>
            <a:ext cx="2651909" cy="3746058"/>
          </a:xfrm>
          <a:prstGeom prst="rect">
            <a:avLst/>
          </a:prstGeom>
        </p:spPr>
      </p:pic>
      <p:sp>
        <p:nvSpPr>
          <p:cNvPr id="39" name="Arrow: Right 38">
            <a:extLst>
              <a:ext uri="{FF2B5EF4-FFF2-40B4-BE49-F238E27FC236}">
                <a16:creationId xmlns:a16="http://schemas.microsoft.com/office/drawing/2014/main" id="{6FAEE49C-D7BD-10D8-FD91-1E697675DDF7}"/>
              </a:ext>
            </a:extLst>
          </p:cNvPr>
          <p:cNvSpPr/>
          <p:nvPr/>
        </p:nvSpPr>
        <p:spPr>
          <a:xfrm>
            <a:off x="4403059" y="21024368"/>
            <a:ext cx="1327894" cy="56451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 name="TextBox 39">
            <a:extLst>
              <a:ext uri="{FF2B5EF4-FFF2-40B4-BE49-F238E27FC236}">
                <a16:creationId xmlns:a16="http://schemas.microsoft.com/office/drawing/2014/main" id="{2135F84E-7281-833A-C35C-7550E36281D0}"/>
              </a:ext>
            </a:extLst>
          </p:cNvPr>
          <p:cNvSpPr txBox="1"/>
          <p:nvPr/>
        </p:nvSpPr>
        <p:spPr>
          <a:xfrm>
            <a:off x="11498515" y="23862744"/>
            <a:ext cx="44165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200" b="1" dirty="0" err="1">
                <a:solidFill>
                  <a:schemeClr val="bg1"/>
                </a:solidFill>
                <a:latin typeface="Fira Sans"/>
                <a:cs typeface="Arial"/>
              </a:rPr>
              <a:t>Connected</a:t>
            </a:r>
            <a:r>
              <a:rPr lang="de-DE" sz="3200" b="1" dirty="0">
                <a:solidFill>
                  <a:schemeClr val="bg1"/>
                </a:solidFill>
                <a:latin typeface="Fira Sans"/>
                <a:cs typeface="Arial"/>
              </a:rPr>
              <a:t> component labelling</a:t>
            </a:r>
            <a:endParaRPr lang="en-US" sz="3200" dirty="0">
              <a:solidFill>
                <a:schemeClr val="bg1"/>
              </a:solidFill>
              <a:latin typeface="Fira Sans"/>
            </a:endParaRPr>
          </a:p>
        </p:txBody>
      </p:sp>
      <p:sp>
        <p:nvSpPr>
          <p:cNvPr id="41" name="TextBox 40">
            <a:extLst>
              <a:ext uri="{FF2B5EF4-FFF2-40B4-BE49-F238E27FC236}">
                <a16:creationId xmlns:a16="http://schemas.microsoft.com/office/drawing/2014/main" id="{EC824B0D-ADC5-5805-14DE-3C8C0942B052}"/>
              </a:ext>
            </a:extLst>
          </p:cNvPr>
          <p:cNvSpPr txBox="1"/>
          <p:nvPr/>
        </p:nvSpPr>
        <p:spPr>
          <a:xfrm>
            <a:off x="1627953" y="23846317"/>
            <a:ext cx="41030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200" b="1" dirty="0">
                <a:solidFill>
                  <a:schemeClr val="bg1"/>
                </a:solidFill>
                <a:latin typeface="Fira Sans"/>
                <a:cs typeface="Arial"/>
              </a:rPr>
              <a:t>Single frame </a:t>
            </a:r>
            <a:r>
              <a:rPr lang="de-DE" sz="3200" b="1" dirty="0" err="1">
                <a:solidFill>
                  <a:schemeClr val="bg1"/>
                </a:solidFill>
                <a:latin typeface="Fira Sans"/>
                <a:cs typeface="Arial"/>
              </a:rPr>
              <a:t>of</a:t>
            </a:r>
            <a:r>
              <a:rPr lang="de-DE" sz="3200" b="1" dirty="0">
                <a:solidFill>
                  <a:schemeClr val="bg1"/>
                </a:solidFill>
                <a:latin typeface="Fira Sans"/>
                <a:cs typeface="Arial"/>
              </a:rPr>
              <a:t>  </a:t>
            </a:r>
            <a:br>
              <a:rPr lang="de-DE" sz="3200" b="1" dirty="0">
                <a:solidFill>
                  <a:schemeClr val="bg1"/>
                </a:solidFill>
                <a:latin typeface="Fira Sans"/>
                <a:cs typeface="Arial"/>
              </a:rPr>
            </a:br>
            <a:r>
              <a:rPr lang="de-DE" sz="3200" b="1" dirty="0">
                <a:solidFill>
                  <a:schemeClr val="bg1"/>
                </a:solidFill>
                <a:latin typeface="Fira Sans"/>
                <a:cs typeface="Arial"/>
              </a:rPr>
              <a:t>CINE data </a:t>
            </a:r>
            <a:endParaRPr lang="en-US" sz="3200" dirty="0">
              <a:solidFill>
                <a:schemeClr val="bg1"/>
              </a:solidFill>
              <a:latin typeface="Fira Sans"/>
            </a:endParaRPr>
          </a:p>
        </p:txBody>
      </p:sp>
      <p:sp>
        <p:nvSpPr>
          <p:cNvPr id="42" name="TextBox 41">
            <a:extLst>
              <a:ext uri="{FF2B5EF4-FFF2-40B4-BE49-F238E27FC236}">
                <a16:creationId xmlns:a16="http://schemas.microsoft.com/office/drawing/2014/main" id="{8132F779-BF37-DA6F-189B-519CC512D488}"/>
              </a:ext>
            </a:extLst>
          </p:cNvPr>
          <p:cNvSpPr txBox="1"/>
          <p:nvPr/>
        </p:nvSpPr>
        <p:spPr>
          <a:xfrm>
            <a:off x="16504448" y="23797386"/>
            <a:ext cx="455412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200" b="1" dirty="0">
                <a:solidFill>
                  <a:schemeClr val="bg1"/>
                </a:solidFill>
                <a:latin typeface="Fira Sans"/>
                <a:cs typeface="Arial"/>
              </a:rPr>
              <a:t>Establishment of reference points</a:t>
            </a:r>
            <a:endParaRPr lang="en-US" sz="3200" dirty="0">
              <a:solidFill>
                <a:schemeClr val="bg1"/>
              </a:solidFill>
              <a:latin typeface="Fira Sans"/>
            </a:endParaRPr>
          </a:p>
        </p:txBody>
      </p:sp>
      <p:sp>
        <p:nvSpPr>
          <p:cNvPr id="43" name="TextBox 42">
            <a:extLst>
              <a:ext uri="{FF2B5EF4-FFF2-40B4-BE49-F238E27FC236}">
                <a16:creationId xmlns:a16="http://schemas.microsoft.com/office/drawing/2014/main" id="{5401D7DB-60B3-3DB0-A0CA-AAEB7282450E}"/>
              </a:ext>
            </a:extLst>
          </p:cNvPr>
          <p:cNvSpPr txBox="1"/>
          <p:nvPr/>
        </p:nvSpPr>
        <p:spPr>
          <a:xfrm>
            <a:off x="23013155" y="23762712"/>
            <a:ext cx="517921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200" b="1" dirty="0" err="1">
                <a:solidFill>
                  <a:schemeClr val="bg1"/>
                </a:solidFill>
                <a:latin typeface="Fira Sans"/>
                <a:cs typeface="Arial"/>
              </a:rPr>
              <a:t>Application</a:t>
            </a:r>
            <a:r>
              <a:rPr lang="de-DE" sz="3200" b="1" dirty="0">
                <a:solidFill>
                  <a:schemeClr val="bg1"/>
                </a:solidFill>
                <a:latin typeface="Fira Sans"/>
                <a:cs typeface="Arial"/>
              </a:rPr>
              <a:t> </a:t>
            </a:r>
            <a:r>
              <a:rPr lang="de-DE" sz="3200" b="1" dirty="0" err="1">
                <a:solidFill>
                  <a:schemeClr val="bg1"/>
                </a:solidFill>
                <a:latin typeface="Fira Sans"/>
                <a:cs typeface="Arial"/>
              </a:rPr>
              <a:t>of</a:t>
            </a:r>
            <a:r>
              <a:rPr lang="de-DE" sz="3200" b="1" dirty="0">
                <a:solidFill>
                  <a:schemeClr val="bg1"/>
                </a:solidFill>
                <a:latin typeface="Fira Sans"/>
                <a:cs typeface="Arial"/>
              </a:rPr>
              <a:t> </a:t>
            </a:r>
            <a:r>
              <a:rPr lang="de-DE" sz="3200" b="1" dirty="0" err="1">
                <a:solidFill>
                  <a:schemeClr val="bg1"/>
                </a:solidFill>
                <a:latin typeface="Fira Sans"/>
                <a:cs typeface="Arial"/>
              </a:rPr>
              <a:t>transformation</a:t>
            </a:r>
            <a:endParaRPr lang="en-US" sz="3200" dirty="0" err="1">
              <a:solidFill>
                <a:schemeClr val="bg1"/>
              </a:solidFill>
              <a:latin typeface="Fira Sans"/>
            </a:endParaRPr>
          </a:p>
        </p:txBody>
      </p:sp>
      <p:sp>
        <p:nvSpPr>
          <p:cNvPr id="48" name="Rectangle 672">
            <a:extLst>
              <a:ext uri="{FF2B5EF4-FFF2-40B4-BE49-F238E27FC236}">
                <a16:creationId xmlns:a16="http://schemas.microsoft.com/office/drawing/2014/main" id="{084EC9EB-17CA-43E7-E8A5-3B1C34BDAAE7}"/>
              </a:ext>
            </a:extLst>
          </p:cNvPr>
          <p:cNvSpPr>
            <a:spLocks noChangeArrowheads="1"/>
          </p:cNvSpPr>
          <p:nvPr/>
        </p:nvSpPr>
        <p:spPr bwMode="auto">
          <a:xfrm>
            <a:off x="977218" y="36762217"/>
            <a:ext cx="12915900" cy="5204391"/>
          </a:xfrm>
          <a:prstGeom prst="rect">
            <a:avLst/>
          </a:prstGeom>
          <a:noFill/>
          <a:ln w="9525">
            <a:no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lvl1pPr eaLnBrk="0" hangingPunct="0">
              <a:defRPr sz="8100">
                <a:solidFill>
                  <a:schemeClr val="tx1"/>
                </a:solidFill>
                <a:latin typeface="Arial" charset="0"/>
              </a:defRPr>
            </a:lvl1pPr>
            <a:lvl2pPr marL="742950" indent="-285750" eaLnBrk="0" hangingPunct="0">
              <a:defRPr sz="8100">
                <a:solidFill>
                  <a:schemeClr val="tx1"/>
                </a:solidFill>
                <a:latin typeface="Arial" charset="0"/>
              </a:defRPr>
            </a:lvl2pPr>
            <a:lvl3pPr marL="1143000" indent="-228600" eaLnBrk="0" hangingPunct="0">
              <a:defRPr sz="8100">
                <a:solidFill>
                  <a:schemeClr val="tx1"/>
                </a:solidFill>
                <a:latin typeface="Arial" charset="0"/>
              </a:defRPr>
            </a:lvl3pPr>
            <a:lvl4pPr marL="1600200" indent="-228600" eaLnBrk="0" hangingPunct="0">
              <a:defRPr sz="8100">
                <a:solidFill>
                  <a:schemeClr val="tx1"/>
                </a:solidFill>
                <a:latin typeface="Arial" charset="0"/>
              </a:defRPr>
            </a:lvl4pPr>
            <a:lvl5pPr marL="2057400" indent="-228600" eaLnBrk="0" hangingPunct="0">
              <a:defRPr sz="8100">
                <a:solidFill>
                  <a:schemeClr val="tx1"/>
                </a:solidFill>
                <a:latin typeface="Arial" charset="0"/>
              </a:defRPr>
            </a:lvl5pPr>
            <a:lvl6pPr marL="2514600" indent="-228600" eaLnBrk="0" fontAlgn="base" hangingPunct="0">
              <a:spcBef>
                <a:spcPct val="0"/>
              </a:spcBef>
              <a:spcAft>
                <a:spcPct val="0"/>
              </a:spcAft>
              <a:defRPr sz="8100">
                <a:solidFill>
                  <a:schemeClr val="tx1"/>
                </a:solidFill>
                <a:latin typeface="Arial" charset="0"/>
              </a:defRPr>
            </a:lvl6pPr>
            <a:lvl7pPr marL="2971800" indent="-228600" eaLnBrk="0" fontAlgn="base" hangingPunct="0">
              <a:spcBef>
                <a:spcPct val="0"/>
              </a:spcBef>
              <a:spcAft>
                <a:spcPct val="0"/>
              </a:spcAft>
              <a:defRPr sz="8100">
                <a:solidFill>
                  <a:schemeClr val="tx1"/>
                </a:solidFill>
                <a:latin typeface="Arial" charset="0"/>
              </a:defRPr>
            </a:lvl7pPr>
            <a:lvl8pPr marL="3429000" indent="-228600" eaLnBrk="0" fontAlgn="base" hangingPunct="0">
              <a:spcBef>
                <a:spcPct val="0"/>
              </a:spcBef>
              <a:spcAft>
                <a:spcPct val="0"/>
              </a:spcAft>
              <a:defRPr sz="8100">
                <a:solidFill>
                  <a:schemeClr val="tx1"/>
                </a:solidFill>
                <a:latin typeface="Arial" charset="0"/>
              </a:defRPr>
            </a:lvl8pPr>
            <a:lvl9pPr marL="3886200" indent="-228600" eaLnBrk="0" fontAlgn="base" hangingPunct="0">
              <a:spcBef>
                <a:spcPct val="0"/>
              </a:spcBef>
              <a:spcAft>
                <a:spcPct val="0"/>
              </a:spcAft>
              <a:defRPr sz="8100">
                <a:solidFill>
                  <a:schemeClr val="tx1"/>
                </a:solidFill>
                <a:latin typeface="Arial" charset="0"/>
              </a:defRPr>
            </a:lvl9pPr>
          </a:lstStyle>
          <a:p>
            <a:pPr algn="just" eaLnBrk="1" hangingPunct="1"/>
            <a:r>
              <a:rPr lang="en-US" sz="3200" dirty="0">
                <a:latin typeface="Fira Sans"/>
                <a:cs typeface="Arial"/>
              </a:rPr>
              <a:t>The tibia and femur were segmented twice: once using the semi-automatic pipeline described in the Methods section, and once manually. Using these segmented models, the angle between the tibia and femur was measured and compared across both methods, as shown in Fig. 2. The results clearly indicate that the semi-automatic segmentation outperformed the manual method, taking significantly less time and yielding more stable angle measurements. This is particularly important given the expectation of smooth leg motion. The automatic method better reflects this smooth motion, with fewer fluctuations in angular speed, whereas the manual method introduced greater variability. </a:t>
            </a:r>
            <a:endParaRPr lang="en-US" sz="3200" strike="sngStrike" dirty="0">
              <a:solidFill>
                <a:schemeClr val="accent5"/>
              </a:solidFill>
              <a:latin typeface="Fira Sans"/>
              <a:cs typeface="Arial"/>
            </a:endParaRPr>
          </a:p>
        </p:txBody>
      </p:sp>
      <p:sp>
        <p:nvSpPr>
          <p:cNvPr id="49" name="TextBox 48">
            <a:extLst>
              <a:ext uri="{FF2B5EF4-FFF2-40B4-BE49-F238E27FC236}">
                <a16:creationId xmlns:a16="http://schemas.microsoft.com/office/drawing/2014/main" id="{3467BFB8-C700-4826-5846-A99A0E7466F5}"/>
              </a:ext>
            </a:extLst>
          </p:cNvPr>
          <p:cNvSpPr txBox="1"/>
          <p:nvPr/>
        </p:nvSpPr>
        <p:spPr>
          <a:xfrm>
            <a:off x="4360114" y="20386131"/>
            <a:ext cx="1657708" cy="584775"/>
          </a:xfrm>
          <a:prstGeom prst="rect">
            <a:avLst/>
          </a:prstGeom>
          <a:noFill/>
        </p:spPr>
        <p:txBody>
          <a:bodyPr wrap="square" rtlCol="0">
            <a:spAutoFit/>
          </a:bodyPr>
          <a:lstStyle/>
          <a:p>
            <a:r>
              <a:rPr lang="de-DE" sz="3200" b="1" dirty="0" err="1">
                <a:solidFill>
                  <a:schemeClr val="bg1"/>
                </a:solidFill>
                <a:latin typeface="Fira Sans" panose="020B0503050000020004" pitchFamily="34" charset="0"/>
              </a:rPr>
              <a:t>Step</a:t>
            </a:r>
            <a:r>
              <a:rPr lang="de-DE" sz="3200" b="1" dirty="0">
                <a:solidFill>
                  <a:schemeClr val="bg1"/>
                </a:solidFill>
                <a:latin typeface="Fira Sans" panose="020B0503050000020004" pitchFamily="34" charset="0"/>
              </a:rPr>
              <a:t> </a:t>
            </a:r>
            <a:r>
              <a:rPr lang="de-DE" sz="3200" b="1" dirty="0">
                <a:solidFill>
                  <a:schemeClr val="bg1"/>
                </a:solidFill>
                <a:latin typeface="Times New Roman" panose="02020603050405020304" pitchFamily="18" charset="0"/>
                <a:cs typeface="Times New Roman" panose="02020603050405020304" pitchFamily="18" charset="0"/>
              </a:rPr>
              <a:t>I</a:t>
            </a:r>
            <a:endParaRPr lang="en-DE" sz="3200" b="1" dirty="0">
              <a:solidFill>
                <a:schemeClr val="bg1"/>
              </a:solidFill>
              <a:latin typeface="Times New Roman" panose="02020603050405020304" pitchFamily="18" charset="0"/>
              <a:cs typeface="Times New Roman" panose="02020603050405020304" pitchFamily="18" charset="0"/>
            </a:endParaRPr>
          </a:p>
        </p:txBody>
      </p:sp>
      <p:pic>
        <p:nvPicPr>
          <p:cNvPr id="9" name="Picture 8" descr="A close-up of a radiograph&#10;&#10;Description automatically generated">
            <a:extLst>
              <a:ext uri="{FF2B5EF4-FFF2-40B4-BE49-F238E27FC236}">
                <a16:creationId xmlns:a16="http://schemas.microsoft.com/office/drawing/2014/main" id="{D919877F-2E42-3605-82A9-F6AD60FF39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052924" y="19505656"/>
            <a:ext cx="8775241" cy="4013482"/>
          </a:xfrm>
          <a:prstGeom prst="rect">
            <a:avLst/>
          </a:prstGeom>
        </p:spPr>
      </p:pic>
      <p:sp>
        <p:nvSpPr>
          <p:cNvPr id="8" name="Arrow: Right 38">
            <a:extLst>
              <a:ext uri="{FF2B5EF4-FFF2-40B4-BE49-F238E27FC236}">
                <a16:creationId xmlns:a16="http://schemas.microsoft.com/office/drawing/2014/main" id="{CA7F48E3-0E29-EDE0-7268-FB5E71357C70}"/>
              </a:ext>
            </a:extLst>
          </p:cNvPr>
          <p:cNvSpPr/>
          <p:nvPr/>
        </p:nvSpPr>
        <p:spPr>
          <a:xfrm>
            <a:off x="9987557" y="21053687"/>
            <a:ext cx="1327894" cy="56451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TextBox 48">
            <a:extLst>
              <a:ext uri="{FF2B5EF4-FFF2-40B4-BE49-F238E27FC236}">
                <a16:creationId xmlns:a16="http://schemas.microsoft.com/office/drawing/2014/main" id="{60312F2A-8BDB-95CA-1D4E-88832D36AFC2}"/>
              </a:ext>
            </a:extLst>
          </p:cNvPr>
          <p:cNvSpPr txBox="1"/>
          <p:nvPr/>
        </p:nvSpPr>
        <p:spPr>
          <a:xfrm>
            <a:off x="9944612" y="20415450"/>
            <a:ext cx="1657708" cy="584775"/>
          </a:xfrm>
          <a:prstGeom prst="rect">
            <a:avLst/>
          </a:prstGeom>
          <a:noFill/>
        </p:spPr>
        <p:txBody>
          <a:bodyPr wrap="square" rtlCol="0">
            <a:spAutoFit/>
          </a:bodyPr>
          <a:lstStyle/>
          <a:p>
            <a:r>
              <a:rPr lang="de-DE" sz="3200" b="1" dirty="0" err="1">
                <a:solidFill>
                  <a:schemeClr val="bg1"/>
                </a:solidFill>
                <a:latin typeface="Fira Sans" panose="020B0503050000020004" pitchFamily="34" charset="0"/>
              </a:rPr>
              <a:t>Step</a:t>
            </a:r>
            <a:r>
              <a:rPr lang="de-DE" sz="3200" b="1" dirty="0">
                <a:solidFill>
                  <a:schemeClr val="bg1"/>
                </a:solidFill>
                <a:latin typeface="Fira Sans" panose="020B0503050000020004" pitchFamily="34" charset="0"/>
              </a:rPr>
              <a:t> </a:t>
            </a:r>
            <a:r>
              <a:rPr lang="de-DE" sz="3200" b="1" dirty="0">
                <a:solidFill>
                  <a:schemeClr val="bg1"/>
                </a:solidFill>
                <a:latin typeface="Times New Roman" panose="02020603050405020304" pitchFamily="18" charset="0"/>
                <a:cs typeface="Times New Roman" panose="02020603050405020304" pitchFamily="18" charset="0"/>
              </a:rPr>
              <a:t>II</a:t>
            </a:r>
            <a:endParaRPr lang="en-DE" sz="3200" b="1" dirty="0">
              <a:solidFill>
                <a:schemeClr val="bg1"/>
              </a:solidFill>
              <a:latin typeface="Times New Roman" panose="02020603050405020304" pitchFamily="18" charset="0"/>
              <a:cs typeface="Times New Roman" panose="02020603050405020304" pitchFamily="18" charset="0"/>
            </a:endParaRPr>
          </a:p>
        </p:txBody>
      </p:sp>
      <p:sp>
        <p:nvSpPr>
          <p:cNvPr id="22" name="Arrow: Right 38">
            <a:extLst>
              <a:ext uri="{FF2B5EF4-FFF2-40B4-BE49-F238E27FC236}">
                <a16:creationId xmlns:a16="http://schemas.microsoft.com/office/drawing/2014/main" id="{63D7859D-0658-DFDB-CE3F-2D8A57D8A441}"/>
              </a:ext>
            </a:extLst>
          </p:cNvPr>
          <p:cNvSpPr/>
          <p:nvPr/>
        </p:nvSpPr>
        <p:spPr>
          <a:xfrm>
            <a:off x="14583522" y="21021515"/>
            <a:ext cx="1327894" cy="56451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TextBox 48">
            <a:extLst>
              <a:ext uri="{FF2B5EF4-FFF2-40B4-BE49-F238E27FC236}">
                <a16:creationId xmlns:a16="http://schemas.microsoft.com/office/drawing/2014/main" id="{BDFBD048-21FF-6553-CE97-99E62CBDA056}"/>
              </a:ext>
            </a:extLst>
          </p:cNvPr>
          <p:cNvSpPr txBox="1"/>
          <p:nvPr/>
        </p:nvSpPr>
        <p:spPr>
          <a:xfrm>
            <a:off x="14540577" y="20383278"/>
            <a:ext cx="1657708" cy="584775"/>
          </a:xfrm>
          <a:prstGeom prst="rect">
            <a:avLst/>
          </a:prstGeom>
          <a:noFill/>
        </p:spPr>
        <p:txBody>
          <a:bodyPr wrap="square" rtlCol="0">
            <a:spAutoFit/>
          </a:bodyPr>
          <a:lstStyle/>
          <a:p>
            <a:r>
              <a:rPr lang="de-DE" sz="3200" b="1" dirty="0" err="1">
                <a:solidFill>
                  <a:schemeClr val="bg1"/>
                </a:solidFill>
                <a:latin typeface="Fira Sans" panose="020B0503050000020004" pitchFamily="34" charset="0"/>
              </a:rPr>
              <a:t>Step</a:t>
            </a:r>
            <a:r>
              <a:rPr lang="de-DE" sz="3200" b="1" dirty="0">
                <a:solidFill>
                  <a:schemeClr val="bg1"/>
                </a:solidFill>
                <a:latin typeface="Fira Sans" panose="020B0503050000020004" pitchFamily="34" charset="0"/>
              </a:rPr>
              <a:t> </a:t>
            </a:r>
            <a:r>
              <a:rPr lang="de-DE" sz="3200" b="1" dirty="0">
                <a:solidFill>
                  <a:schemeClr val="bg1"/>
                </a:solidFill>
                <a:latin typeface="Times New Roman" panose="02020603050405020304" pitchFamily="18" charset="0"/>
                <a:cs typeface="Times New Roman" panose="02020603050405020304" pitchFamily="18" charset="0"/>
              </a:rPr>
              <a:t>III</a:t>
            </a:r>
            <a:endParaRPr lang="en-DE" sz="3200" b="1" dirty="0">
              <a:solidFill>
                <a:schemeClr val="bg1"/>
              </a:solidFill>
              <a:latin typeface="Times New Roman" panose="02020603050405020304" pitchFamily="18" charset="0"/>
              <a:cs typeface="Times New Roman" panose="02020603050405020304" pitchFamily="18" charset="0"/>
            </a:endParaRPr>
          </a:p>
        </p:txBody>
      </p:sp>
      <p:sp>
        <p:nvSpPr>
          <p:cNvPr id="27" name="Arrow: Right 38">
            <a:extLst>
              <a:ext uri="{FF2B5EF4-FFF2-40B4-BE49-F238E27FC236}">
                <a16:creationId xmlns:a16="http://schemas.microsoft.com/office/drawing/2014/main" id="{8D7237BE-B73B-781A-5771-B4365BD035AD}"/>
              </a:ext>
            </a:extLst>
          </p:cNvPr>
          <p:cNvSpPr/>
          <p:nvPr/>
        </p:nvSpPr>
        <p:spPr>
          <a:xfrm>
            <a:off x="19662633" y="21053687"/>
            <a:ext cx="1327894" cy="56451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TextBox 48">
            <a:extLst>
              <a:ext uri="{FF2B5EF4-FFF2-40B4-BE49-F238E27FC236}">
                <a16:creationId xmlns:a16="http://schemas.microsoft.com/office/drawing/2014/main" id="{F8D3C604-8012-A2F8-CB7F-94761C5985A5}"/>
              </a:ext>
            </a:extLst>
          </p:cNvPr>
          <p:cNvSpPr txBox="1"/>
          <p:nvPr/>
        </p:nvSpPr>
        <p:spPr>
          <a:xfrm>
            <a:off x="19619688" y="20415450"/>
            <a:ext cx="1657708" cy="584775"/>
          </a:xfrm>
          <a:prstGeom prst="rect">
            <a:avLst/>
          </a:prstGeom>
          <a:noFill/>
        </p:spPr>
        <p:txBody>
          <a:bodyPr wrap="square" rtlCol="0">
            <a:spAutoFit/>
          </a:bodyPr>
          <a:lstStyle/>
          <a:p>
            <a:r>
              <a:rPr lang="de-DE" sz="3200" b="1" dirty="0" err="1">
                <a:solidFill>
                  <a:schemeClr val="bg1"/>
                </a:solidFill>
                <a:latin typeface="Fira Sans" panose="020B0503050000020004" pitchFamily="34" charset="0"/>
              </a:rPr>
              <a:t>Step</a:t>
            </a:r>
            <a:r>
              <a:rPr lang="de-DE" sz="3200" b="1" dirty="0">
                <a:solidFill>
                  <a:schemeClr val="bg1"/>
                </a:solidFill>
                <a:latin typeface="Fira Sans" panose="020B0503050000020004" pitchFamily="34" charset="0"/>
              </a:rPr>
              <a:t> </a:t>
            </a:r>
            <a:r>
              <a:rPr lang="de-DE" sz="3200" b="1" dirty="0">
                <a:solidFill>
                  <a:schemeClr val="bg1"/>
                </a:solidFill>
                <a:latin typeface="Times New Roman" panose="02020603050405020304" pitchFamily="18" charset="0"/>
                <a:cs typeface="Times New Roman" panose="02020603050405020304" pitchFamily="18" charset="0"/>
              </a:rPr>
              <a:t>IV</a:t>
            </a:r>
            <a:endParaRPr lang="en-DE" sz="3200" b="1" dirty="0">
              <a:solidFill>
                <a:schemeClr val="bg1"/>
              </a:solidFill>
              <a:latin typeface="Times New Roman" panose="02020603050405020304" pitchFamily="18" charset="0"/>
              <a:cs typeface="Times New Roman" panose="02020603050405020304" pitchFamily="18" charset="0"/>
            </a:endParaRPr>
          </a:p>
        </p:txBody>
      </p:sp>
      <p:pic>
        <p:nvPicPr>
          <p:cNvPr id="14" name="Picture 13" descr="A collage of x-ray images of a human knee&#10;&#10;Description automatically generated">
            <a:extLst>
              <a:ext uri="{FF2B5EF4-FFF2-40B4-BE49-F238E27FC236}">
                <a16:creationId xmlns:a16="http://schemas.microsoft.com/office/drawing/2014/main" id="{C9BAFCC5-6967-43E8-601B-87ECBE17D2F0}"/>
              </a:ext>
            </a:extLst>
          </p:cNvPr>
          <p:cNvPicPr>
            <a:picLocks noChangeAspect="1"/>
          </p:cNvPicPr>
          <p:nvPr/>
        </p:nvPicPr>
        <p:blipFill>
          <a:blip r:embed="rId9"/>
          <a:stretch>
            <a:fillRect/>
          </a:stretch>
        </p:blipFill>
        <p:spPr>
          <a:xfrm>
            <a:off x="14648933" y="7314559"/>
            <a:ext cx="15358515" cy="8735532"/>
          </a:xfrm>
          <a:prstGeom prst="rect">
            <a:avLst/>
          </a:prstGeom>
        </p:spPr>
      </p:pic>
      <p:sp>
        <p:nvSpPr>
          <p:cNvPr id="46" name="Rectangle 45">
            <a:extLst>
              <a:ext uri="{FF2B5EF4-FFF2-40B4-BE49-F238E27FC236}">
                <a16:creationId xmlns:a16="http://schemas.microsoft.com/office/drawing/2014/main" id="{5880933B-91F2-C4FD-58E6-D6E7BDF22C8A}"/>
              </a:ext>
            </a:extLst>
          </p:cNvPr>
          <p:cNvSpPr>
            <a:spLocks noChangeArrowheads="1"/>
          </p:cNvSpPr>
          <p:nvPr/>
        </p:nvSpPr>
        <p:spPr bwMode="auto">
          <a:xfrm>
            <a:off x="14015751" y="39675902"/>
            <a:ext cx="15951278" cy="28930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800" dirty="0">
                <a:latin typeface="Fira Sans"/>
              </a:rPr>
              <a:t>1. Brisson NM, Krämer M, Reichenbach JR, Duda GN. A Device for Guide Knee Motion and Loading during Dynamic Magnetic Resonance Imaging: A Novel Device. Osteoarthritis and Cartilage 2021, Volume 29, S350 - S351</a:t>
            </a:r>
          </a:p>
          <a:p>
            <a:r>
              <a:rPr lang="de-DE" sz="2800" dirty="0">
                <a:latin typeface="Fira Sans"/>
              </a:rPr>
              <a:t>2. Brisson NM, Krämer M, Krahl LA, Schill A, Duda GN, Reichenbach JR. A novel device for guided knee motion and loading during dynamic magnetic resonance imaging. Z Med Phys 2021, under revision (ZMEDPHYS-D-21-00086)</a:t>
            </a:r>
          </a:p>
        </p:txBody>
      </p:sp>
      <p:sp>
        <p:nvSpPr>
          <p:cNvPr id="47" name="Inhaltsplatzhalter 1">
            <a:extLst>
              <a:ext uri="{FF2B5EF4-FFF2-40B4-BE49-F238E27FC236}">
                <a16:creationId xmlns:a16="http://schemas.microsoft.com/office/drawing/2014/main" id="{4AE440F0-E591-38DE-2E9D-B1B872BEDD5B}"/>
              </a:ext>
            </a:extLst>
          </p:cNvPr>
          <p:cNvSpPr txBox="1">
            <a:spLocks/>
          </p:cNvSpPr>
          <p:nvPr/>
        </p:nvSpPr>
        <p:spPr>
          <a:xfrm>
            <a:off x="14635948" y="39473417"/>
            <a:ext cx="2974760" cy="538728"/>
          </a:xfrm>
          <a:prstGeom prst="rect">
            <a:avLst/>
          </a:prstGeom>
          <a:solidFill>
            <a:schemeClr val="bg1"/>
          </a:solidFill>
        </p:spPr>
        <p:txBody>
          <a:bodyPr vert="horz" lIns="118888" tIns="0" rIns="118888"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spcBef>
                <a:spcPts val="0"/>
              </a:spcBef>
            </a:pPr>
            <a:r>
              <a:rPr lang="de-DE" sz="4000" b="1" dirty="0">
                <a:solidFill>
                  <a:schemeClr val="accent1"/>
                </a:solidFill>
                <a:latin typeface="Fira Sans"/>
                <a:cs typeface="Arial"/>
              </a:rPr>
              <a:t>References</a:t>
            </a:r>
            <a:endParaRPr lang="de-DE" sz="4000" b="1" dirty="0">
              <a:solidFill>
                <a:schemeClr val="accent1"/>
              </a:solidFill>
            </a:endParaRPr>
          </a:p>
        </p:txBody>
      </p:sp>
      <p:sp>
        <p:nvSpPr>
          <p:cNvPr id="52" name="Rectangle 51">
            <a:extLst>
              <a:ext uri="{FF2B5EF4-FFF2-40B4-BE49-F238E27FC236}">
                <a16:creationId xmlns:a16="http://schemas.microsoft.com/office/drawing/2014/main" id="{7EF9997B-A7AA-78E9-03CC-DA88506B9346}"/>
              </a:ext>
            </a:extLst>
          </p:cNvPr>
          <p:cNvSpPr>
            <a:spLocks noChangeArrowheads="1"/>
          </p:cNvSpPr>
          <p:nvPr/>
        </p:nvSpPr>
        <p:spPr bwMode="auto">
          <a:xfrm>
            <a:off x="926634" y="25501825"/>
            <a:ext cx="12756853" cy="10179762"/>
          </a:xfrm>
          <a:prstGeom prst="rect">
            <a:avLst/>
          </a:prstGeom>
          <a:noFill/>
          <a:ln w="9525">
            <a:no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1" hangingPunct="1"/>
            <a:r>
              <a:rPr lang="en-US" sz="3200" dirty="0">
                <a:latin typeface="Fira Sans" panose="020B0503050000020004" pitchFamily="34" charset="0"/>
                <a:cs typeface="Arial"/>
              </a:rPr>
              <a:t>Volunteers underwent scans of the left leg as they actively completed repetitive, open chain knee flexion-extension cycles to the beat of a metronome (6 cycles/min), using a special </a:t>
            </a:r>
            <a:r>
              <a:rPr lang="en-US" sz="3200" dirty="0">
                <a:latin typeface="Fira Sans"/>
                <a:cs typeface="Arial"/>
              </a:rPr>
              <a:t>MRI safe device for guided knee motion</a:t>
            </a:r>
            <a:r>
              <a:rPr lang="en-US" sz="3200" dirty="0">
                <a:solidFill>
                  <a:schemeClr val="accent5"/>
                </a:solidFill>
                <a:latin typeface="Fira Sans"/>
                <a:cs typeface="Arial"/>
              </a:rPr>
              <a:t> </a:t>
            </a:r>
            <a:r>
              <a:rPr lang="en-US" sz="3200" dirty="0">
                <a:latin typeface="Fira Sans"/>
                <a:cs typeface="Arial"/>
              </a:rPr>
              <a:t>[1,2]. MRI was captured using a 2D radial golden angle gradient echo FLASH sequence. Cine images were reconstructed, with each frame representing a 2° interval of knee motion using iterative non-Cartesian reconstruction techniques. The semi-automated segmentation process was executed in five main steps:</a:t>
            </a:r>
            <a:r>
              <a:rPr lang="en-US" sz="3200" dirty="0">
                <a:solidFill>
                  <a:schemeClr val="accent5"/>
                </a:solidFill>
                <a:latin typeface="Fira Sans"/>
                <a:cs typeface="Arial"/>
              </a:rPr>
              <a:t> </a:t>
            </a:r>
            <a:r>
              <a:rPr lang="en-US" sz="3200" dirty="0">
                <a:latin typeface="Fira Sans"/>
                <a:cs typeface="Arial"/>
              </a:rPr>
              <a:t>(I) Canny edge detection on the first frame to identify edges of the tibia and femur; (II) connected-component labeling technique to select edges of the interior boundary of the cortical bone; (III) key reference points were established on the binary edge outputs, facilitating frame-to-frame transformations using greedy nearest neighbor sorting and cubic spline interpolation; (IV) transformation of the bone edges from one frame to the next were determined through cost function optimization that minimized the alignment error between subsequent frames.</a:t>
            </a:r>
            <a:r>
              <a:rPr lang="en-US" sz="3200" dirty="0">
                <a:solidFill>
                  <a:srgbClr val="000000"/>
                </a:solidFill>
                <a:latin typeface="Fira Sans"/>
                <a:cs typeface="Arial"/>
              </a:rPr>
              <a:t> </a:t>
            </a:r>
            <a:r>
              <a:rPr lang="en-US" sz="3200" dirty="0">
                <a:latin typeface="Fira Sans"/>
                <a:cs typeface="Arial"/>
              </a:rPr>
              <a:t>The transformation matrices were then applied to manual segmentations of the tibia and femur segments from the first frame</a:t>
            </a:r>
            <a:r>
              <a:rPr lang="en-US" sz="3200" dirty="0">
                <a:solidFill>
                  <a:srgbClr val="000000"/>
                </a:solidFill>
                <a:latin typeface="Fira Sans"/>
                <a:cs typeface="Arial"/>
              </a:rPr>
              <a:t>.</a:t>
            </a:r>
          </a:p>
        </p:txBody>
      </p:sp>
      <p:pic>
        <p:nvPicPr>
          <p:cNvPr id="29" name="Graphic 28">
            <a:extLst>
              <a:ext uri="{FF2B5EF4-FFF2-40B4-BE49-F238E27FC236}">
                <a16:creationId xmlns:a16="http://schemas.microsoft.com/office/drawing/2014/main" id="{32014C1C-0C59-9AF8-D844-3ED5B7DF9C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214257" y="25913510"/>
            <a:ext cx="8590716" cy="5707987"/>
          </a:xfrm>
          <a:prstGeom prst="rect">
            <a:avLst/>
          </a:prstGeom>
        </p:spPr>
      </p:pic>
      <p:pic>
        <p:nvPicPr>
          <p:cNvPr id="30" name="Graphic 29">
            <a:extLst>
              <a:ext uri="{FF2B5EF4-FFF2-40B4-BE49-F238E27FC236}">
                <a16:creationId xmlns:a16="http://schemas.microsoft.com/office/drawing/2014/main" id="{144D036D-A7EE-1346-E907-C9A17B926CF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217549" y="32548342"/>
            <a:ext cx="8738825" cy="5985805"/>
          </a:xfrm>
          <a:prstGeom prst="rect">
            <a:avLst/>
          </a:prstGeom>
        </p:spPr>
      </p:pic>
      <p:pic>
        <p:nvPicPr>
          <p:cNvPr id="31" name="Picture 30" descr="A graph with lines and dots&#10;&#10;Description automatically generated">
            <a:extLst>
              <a:ext uri="{FF2B5EF4-FFF2-40B4-BE49-F238E27FC236}">
                <a16:creationId xmlns:a16="http://schemas.microsoft.com/office/drawing/2014/main" id="{B6FB8452-34AB-4E0E-EF99-5B29E67FFB59}"/>
              </a:ext>
            </a:extLst>
          </p:cNvPr>
          <p:cNvPicPr>
            <a:picLocks noChangeAspect="1"/>
          </p:cNvPicPr>
          <p:nvPr/>
        </p:nvPicPr>
        <p:blipFill>
          <a:blip r:embed="rId14"/>
          <a:stretch>
            <a:fillRect/>
          </a:stretch>
        </p:blipFill>
        <p:spPr>
          <a:xfrm>
            <a:off x="22967127" y="25911495"/>
            <a:ext cx="6770628" cy="5707987"/>
          </a:xfrm>
          <a:prstGeom prst="rect">
            <a:avLst/>
          </a:prstGeom>
        </p:spPr>
      </p:pic>
      <p:sp>
        <p:nvSpPr>
          <p:cNvPr id="32" name="TextBox 31">
            <a:extLst>
              <a:ext uri="{FF2B5EF4-FFF2-40B4-BE49-F238E27FC236}">
                <a16:creationId xmlns:a16="http://schemas.microsoft.com/office/drawing/2014/main" id="{E4DF027E-366E-D869-FF1A-5C15D021AA0D}"/>
              </a:ext>
            </a:extLst>
          </p:cNvPr>
          <p:cNvSpPr txBox="1"/>
          <p:nvPr/>
        </p:nvSpPr>
        <p:spPr>
          <a:xfrm>
            <a:off x="21211812" y="31553343"/>
            <a:ext cx="18752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accent1"/>
                </a:solidFill>
                <a:latin typeface="Fira Sans"/>
              </a:rPr>
              <a:t>Fig. 2 a) </a:t>
            </a:r>
            <a:endParaRPr lang="en-US" dirty="0">
              <a:solidFill>
                <a:schemeClr val="accent1"/>
              </a:solidFill>
              <a:latin typeface="Fira Sans"/>
            </a:endParaRPr>
          </a:p>
        </p:txBody>
      </p:sp>
      <p:sp>
        <p:nvSpPr>
          <p:cNvPr id="34" name="TextBox 33">
            <a:extLst>
              <a:ext uri="{FF2B5EF4-FFF2-40B4-BE49-F238E27FC236}">
                <a16:creationId xmlns:a16="http://schemas.microsoft.com/office/drawing/2014/main" id="{5DB1C72E-D502-F89C-EA3B-10ACCB21FEC9}"/>
              </a:ext>
            </a:extLst>
          </p:cNvPr>
          <p:cNvSpPr txBox="1"/>
          <p:nvPr/>
        </p:nvSpPr>
        <p:spPr>
          <a:xfrm>
            <a:off x="21310741" y="38523982"/>
            <a:ext cx="18752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de-DE"/>
            </a:defPPr>
            <a:lvl1pPr>
              <a:defRPr sz="3200">
                <a:solidFill>
                  <a:schemeClr val="accent1"/>
                </a:solidFill>
                <a:latin typeface="Fira Sans"/>
              </a:defRPr>
            </a:lvl1pPr>
          </a:lstStyle>
          <a:p>
            <a:r>
              <a:rPr lang="en-US" dirty="0"/>
              <a:t>Fig. 2 b) </a:t>
            </a:r>
          </a:p>
        </p:txBody>
      </p:sp>
      <p:sp>
        <p:nvSpPr>
          <p:cNvPr id="36" name="TextBox 35">
            <a:extLst>
              <a:ext uri="{FF2B5EF4-FFF2-40B4-BE49-F238E27FC236}">
                <a16:creationId xmlns:a16="http://schemas.microsoft.com/office/drawing/2014/main" id="{6010627E-E460-7C59-B85B-EA5BBE48DF27}"/>
              </a:ext>
            </a:extLst>
          </p:cNvPr>
          <p:cNvSpPr txBox="1"/>
          <p:nvPr/>
        </p:nvSpPr>
        <p:spPr>
          <a:xfrm>
            <a:off x="28169930" y="31654211"/>
            <a:ext cx="18752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accent1"/>
                </a:solidFill>
                <a:latin typeface="Fira Sans"/>
              </a:rPr>
              <a:t>Fig. 2 c) </a:t>
            </a:r>
            <a:endParaRPr lang="en-US" dirty="0">
              <a:solidFill>
                <a:schemeClr val="accent1"/>
              </a:solidFill>
              <a:latin typeface="Fira Sans"/>
            </a:endParaRPr>
          </a:p>
        </p:txBody>
      </p:sp>
      <p:sp>
        <p:nvSpPr>
          <p:cNvPr id="44" name="Inhaltsplatzhalter 1">
            <a:extLst>
              <a:ext uri="{FF2B5EF4-FFF2-40B4-BE49-F238E27FC236}">
                <a16:creationId xmlns:a16="http://schemas.microsoft.com/office/drawing/2014/main" id="{BA07E69C-42D5-36A2-A36E-6FC9C9D2C5FE}"/>
              </a:ext>
            </a:extLst>
          </p:cNvPr>
          <p:cNvSpPr txBox="1">
            <a:spLocks/>
          </p:cNvSpPr>
          <p:nvPr/>
        </p:nvSpPr>
        <p:spPr>
          <a:xfrm>
            <a:off x="22978427" y="32435162"/>
            <a:ext cx="6911874" cy="6952609"/>
          </a:xfrm>
          <a:prstGeom prst="rect">
            <a:avLst/>
          </a:prstGeom>
        </p:spPr>
        <p:txBody>
          <a:bodyPr vert="horz" lIns="118888" tIns="59444" rIns="118888" bIns="59444"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spcBef>
                <a:spcPts val="0"/>
              </a:spcBef>
            </a:pPr>
            <a:r>
              <a:rPr lang="en-US" sz="2800" b="1" dirty="0">
                <a:solidFill>
                  <a:srgbClr val="0056A2"/>
                </a:solidFill>
                <a:latin typeface="Fira Sans"/>
                <a:cs typeface="Arial"/>
              </a:rPr>
              <a:t>Fig. 2: </a:t>
            </a:r>
            <a:r>
              <a:rPr lang="en-US" sz="2800" dirty="0">
                <a:latin typeface="Fira Sans"/>
                <a:cs typeface="Arial"/>
              </a:rPr>
              <a:t>Angle measurements between the long axes of the tibia and femur segments across five datasets (a), derivative across time of the obtained angle (b) and average angle between the tibia and femur segments across all five datasets (c). Each subplot compares the "Manual" (orange) and "Auto" (blue) methods, showing the relationship between flexion percentage and angle. The shaded areas in (c) represent the standard deviation, with the manual method showing a higher variance, particularly at the high extension, highlighting the greater consistency and stability of the automatic method.</a:t>
            </a:r>
            <a:endParaRPr lang="de-DE" sz="2800" dirty="0">
              <a:latin typeface="Fira Sans"/>
              <a:cs typeface="Arial"/>
            </a:endParaRPr>
          </a:p>
        </p:txBody>
      </p:sp>
    </p:spTree>
    <p:extLst>
      <p:ext uri="{BB962C8B-B14F-4D97-AF65-F5344CB8AC3E}">
        <p14:creationId xmlns:p14="http://schemas.microsoft.com/office/powerpoint/2010/main" val="1531895848"/>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_Poster_Wissenschaft_hoch">
  <a:themeElements>
    <a:clrScheme name="UKJ">
      <a:dk1>
        <a:srgbClr val="000000"/>
      </a:dk1>
      <a:lt1>
        <a:srgbClr val="FFFFFF"/>
      </a:lt1>
      <a:dk2>
        <a:srgbClr val="434342"/>
      </a:dk2>
      <a:lt2>
        <a:srgbClr val="CDD7D9"/>
      </a:lt2>
      <a:accent1>
        <a:srgbClr val="0056A2"/>
      </a:accent1>
      <a:accent2>
        <a:srgbClr val="00AEEB"/>
      </a:accent2>
      <a:accent3>
        <a:srgbClr val="8DD449"/>
      </a:accent3>
      <a:accent4>
        <a:srgbClr val="FFC000"/>
      </a:accent4>
      <a:accent5>
        <a:srgbClr val="FF0000"/>
      </a:accent5>
      <a:accent6>
        <a:srgbClr val="7030A0"/>
      </a:accent6>
      <a:hlink>
        <a:srgbClr val="5F5F5F"/>
      </a:hlink>
      <a:folHlink>
        <a:srgbClr val="969696"/>
      </a:folHlink>
    </a:clrScheme>
    <a:fontScheme name="Winkel">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nk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15_Poster_Wissenschaft_hoch</Template>
  <TotalTime>2</TotalTime>
  <Words>863</Words>
  <Application>Microsoft Office PowerPoint</Application>
  <PresentationFormat>Custom</PresentationFormat>
  <Paragraphs>44</Paragraphs>
  <Slides>1</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Fira Sans</vt:lpstr>
      <vt:lpstr>Franklin Gothic Book</vt:lpstr>
      <vt:lpstr>Times New Roman</vt:lpstr>
      <vt:lpstr>Wingdings</vt:lpstr>
      <vt:lpstr>15_Poster_Wissenschaft_hoch</vt:lpstr>
      <vt:lpstr>Development of a Semi-Automated Segmentation Pipeline  for Dynamic MRI Analysis of Knee Joint Kinematics </vt:lpstr>
    </vt:vector>
  </TitlesOfParts>
  <Company>Universitätsklinikum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Emmerich, Michelle</dc:creator>
  <cp:lastModifiedBy>Aayush Nepal</cp:lastModifiedBy>
  <cp:revision>539</cp:revision>
  <dcterms:created xsi:type="dcterms:W3CDTF">2015-09-17T11:49:35Z</dcterms:created>
  <dcterms:modified xsi:type="dcterms:W3CDTF">2024-08-20T07:38:02Z</dcterms:modified>
</cp:coreProperties>
</file>