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3" cy="428037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3" name="PlaceHolder 2"/>
          <p:cNvSpPr>
            <a:spLocks noGrp="1"/>
          </p:cNvSpPr>
          <p:nvPr>
            <p:ph/>
          </p:nvPr>
        </p:nvSpPr>
        <p:spPr>
          <a:xfrm>
            <a:off x="1513440" y="1001592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4" name="PlaceHolder 3"/>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6"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7"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8"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9" name="PlaceHolder 5"/>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41" name="PlaceHolder 2"/>
          <p:cNvSpPr>
            <a:spLocks noGrp="1"/>
          </p:cNvSpPr>
          <p:nvPr>
            <p:ph/>
          </p:nvPr>
        </p:nvSpPr>
        <p:spPr>
          <a:xfrm>
            <a:off x="151344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2" name="PlaceHolder 3"/>
          <p:cNvSpPr>
            <a:spLocks noGrp="1"/>
          </p:cNvSpPr>
          <p:nvPr>
            <p:ph/>
          </p:nvPr>
        </p:nvSpPr>
        <p:spPr>
          <a:xfrm>
            <a:off x="107262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3" name="PlaceHolder 4"/>
          <p:cNvSpPr>
            <a:spLocks noGrp="1"/>
          </p:cNvSpPr>
          <p:nvPr>
            <p:ph/>
          </p:nvPr>
        </p:nvSpPr>
        <p:spPr>
          <a:xfrm>
            <a:off x="199386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4" name="PlaceHolder 5"/>
          <p:cNvSpPr>
            <a:spLocks noGrp="1"/>
          </p:cNvSpPr>
          <p:nvPr>
            <p:ph/>
          </p:nvPr>
        </p:nvSpPr>
        <p:spPr>
          <a:xfrm>
            <a:off x="151344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5" name="PlaceHolder 6"/>
          <p:cNvSpPr>
            <a:spLocks noGrp="1"/>
          </p:cNvSpPr>
          <p:nvPr>
            <p:ph/>
          </p:nvPr>
        </p:nvSpPr>
        <p:spPr>
          <a:xfrm>
            <a:off x="107262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6" name="PlaceHolder 7"/>
          <p:cNvSpPr>
            <a:spLocks noGrp="1"/>
          </p:cNvSpPr>
          <p:nvPr>
            <p:ph/>
          </p:nvPr>
        </p:nvSpPr>
        <p:spPr>
          <a:xfrm>
            <a:off x="199386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2"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4"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6"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17"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513440" y="1707840"/>
            <a:ext cx="27247320" cy="33134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1"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2"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3"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5"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6"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7" name="PlaceHolder 4"/>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9"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0"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1" name="PlaceHolder 4"/>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
          <p:cNvGrpSpPr/>
          <p:nvPr/>
        </p:nvGrpSpPr>
        <p:grpSpPr>
          <a:xfrm>
            <a:off x="0" y="-1620360"/>
            <a:ext cx="45577440" cy="56289600"/>
            <a:chOff x="0" y="-1620360"/>
            <a:chExt cx="45577440" cy="56289600"/>
          </a:xfrm>
        </p:grpSpPr>
        <p:sp>
          <p:nvSpPr>
            <p:cNvPr id="1" name="AutoShape 3"/>
            <p:cNvSpPr/>
            <p:nvPr/>
          </p:nvSpPr>
          <p:spPr>
            <a:xfrm>
              <a:off x="0" y="-1620360"/>
              <a:ext cx="45577440" cy="56289600"/>
            </a:xfrm>
            <a:prstGeom prst="rect">
              <a:avLst/>
            </a:prstGeom>
            <a:noFill/>
            <a:ln w="0">
              <a:noFill/>
            </a:ln>
          </p:spPr>
          <p:style>
            <a:lnRef idx="0"/>
            <a:fillRef idx="0"/>
            <a:effectRef idx="0"/>
            <a:fontRef idx="minor"/>
          </p:style>
        </p:sp>
        <p:sp>
          <p:nvSpPr>
            <p:cNvPr id="2" name="Freeform 5"/>
            <p:cNvSpPr/>
            <p:nvPr/>
          </p:nvSpPr>
          <p:spPr>
            <a:xfrm>
              <a:off x="0" y="7578720"/>
              <a:ext cx="493200" cy="46512360"/>
            </a:xfrm>
            <a:custGeom>
              <a:avLst/>
              <a:gdLst/>
              <a:ahLst/>
              <a:rect l="l" t="t" r="r" b="b"/>
              <a:pathLst>
                <a:path w="338" h="22535">
                  <a:moveTo>
                    <a:pt x="0" y="207"/>
                  </a:moveTo>
                  <a:lnTo>
                    <a:pt x="0" y="22535"/>
                  </a:lnTo>
                  <a:lnTo>
                    <a:pt x="338" y="22535"/>
                  </a:lnTo>
                  <a:lnTo>
                    <a:pt x="338" y="0"/>
                  </a:lnTo>
                  <a:lnTo>
                    <a:pt x="0" y="207"/>
                  </a:lnTo>
                  <a:close/>
                </a:path>
              </a:pathLst>
            </a:custGeom>
            <a:solidFill>
              <a:srgbClr val="ececec"/>
            </a:solidFill>
            <a:ln w="0">
              <a:noFill/>
            </a:ln>
          </p:spPr>
          <p:style>
            <a:lnRef idx="0"/>
            <a:fillRef idx="0"/>
            <a:effectRef idx="0"/>
            <a:fontRef idx="minor"/>
          </p:style>
        </p:sp>
        <p:sp>
          <p:nvSpPr>
            <p:cNvPr id="3" name="Freeform 6"/>
            <p:cNvSpPr/>
            <p:nvPr/>
          </p:nvSpPr>
          <p:spPr>
            <a:xfrm>
              <a:off x="0" y="-1620360"/>
              <a:ext cx="45577440" cy="8990640"/>
            </a:xfrm>
            <a:custGeom>
              <a:avLst/>
              <a:gdLst/>
              <a:ahLst/>
              <a:rect l="l" t="t" r="r" b="b"/>
              <a:pathLst>
                <a:path w="31220" h="4356">
                  <a:moveTo>
                    <a:pt x="338" y="0"/>
                  </a:moveTo>
                  <a:lnTo>
                    <a:pt x="0" y="0"/>
                  </a:lnTo>
                  <a:lnTo>
                    <a:pt x="0" y="4356"/>
                  </a:lnTo>
                  <a:lnTo>
                    <a:pt x="338" y="4155"/>
                  </a:lnTo>
                  <a:lnTo>
                    <a:pt x="31220" y="4155"/>
                  </a:lnTo>
                  <a:lnTo>
                    <a:pt x="31220" y="4137"/>
                  </a:lnTo>
                  <a:lnTo>
                    <a:pt x="338" y="4137"/>
                  </a:lnTo>
                  <a:lnTo>
                    <a:pt x="338" y="0"/>
                  </a:lnTo>
                  <a:close/>
                </a:path>
              </a:pathLst>
            </a:custGeom>
            <a:solidFill>
              <a:srgbClr val="009ee2"/>
            </a:solidFill>
            <a:ln w="0">
              <a:noFill/>
            </a:ln>
          </p:spPr>
          <p:style>
            <a:lnRef idx="0"/>
            <a:fillRef idx="0"/>
            <a:effectRef idx="0"/>
            <a:fontRef idx="minor"/>
          </p:style>
        </p:sp>
      </p:grpSp>
      <p:grpSp>
        <p:nvGrpSpPr>
          <p:cNvPr id="4" name="Group 29"/>
          <p:cNvGrpSpPr/>
          <p:nvPr/>
        </p:nvGrpSpPr>
        <p:grpSpPr>
          <a:xfrm>
            <a:off x="945720" y="231480"/>
            <a:ext cx="5109840" cy="2376000"/>
            <a:chOff x="945720" y="231480"/>
            <a:chExt cx="5109840" cy="2376000"/>
          </a:xfrm>
        </p:grpSpPr>
        <p:sp>
          <p:nvSpPr>
            <p:cNvPr id="5" name="AutoShape 28"/>
            <p:cNvSpPr/>
            <p:nvPr/>
          </p:nvSpPr>
          <p:spPr>
            <a:xfrm>
              <a:off x="945720" y="231480"/>
              <a:ext cx="5109840" cy="2376000"/>
            </a:xfrm>
            <a:prstGeom prst="rect">
              <a:avLst/>
            </a:prstGeom>
            <a:noFill/>
            <a:ln w="0">
              <a:noFill/>
            </a:ln>
          </p:spPr>
          <p:style>
            <a:lnRef idx="0"/>
            <a:fillRef idx="0"/>
            <a:effectRef idx="0"/>
            <a:fontRef idx="minor"/>
          </p:style>
        </p:sp>
        <p:sp>
          <p:nvSpPr>
            <p:cNvPr id="6" name="Freeform 30"/>
            <p:cNvSpPr/>
            <p:nvPr/>
          </p:nvSpPr>
          <p:spPr>
            <a:xfrm>
              <a:off x="1392840" y="2006280"/>
              <a:ext cx="1506960" cy="601200"/>
            </a:xfrm>
            <a:custGeom>
              <a:avLst/>
              <a:gdLst/>
              <a:ahLst/>
              <a:rect l="l" t="t" r="r" b="b"/>
              <a:pathLst>
                <a:path w="324" h="137">
                  <a:moveTo>
                    <a:pt x="164" y="19"/>
                  </a:moveTo>
                  <a:cubicBezTo>
                    <a:pt x="172" y="7"/>
                    <a:pt x="183" y="0"/>
                    <a:pt x="197" y="0"/>
                  </a:cubicBezTo>
                  <a:cubicBezTo>
                    <a:pt x="216" y="0"/>
                    <a:pt x="224" y="11"/>
                    <a:pt x="224" y="30"/>
                  </a:cubicBezTo>
                  <a:cubicBezTo>
                    <a:pt x="224" y="102"/>
                    <a:pt x="224" y="102"/>
                    <a:pt x="224" y="102"/>
                  </a:cubicBezTo>
                  <a:cubicBezTo>
                    <a:pt x="213" y="102"/>
                    <a:pt x="213" y="102"/>
                    <a:pt x="213" y="102"/>
                  </a:cubicBezTo>
                  <a:cubicBezTo>
                    <a:pt x="213" y="32"/>
                    <a:pt x="213" y="32"/>
                    <a:pt x="213" y="32"/>
                  </a:cubicBezTo>
                  <a:cubicBezTo>
                    <a:pt x="213" y="16"/>
                    <a:pt x="207" y="9"/>
                    <a:pt x="194" y="9"/>
                  </a:cubicBezTo>
                  <a:cubicBezTo>
                    <a:pt x="182" y="9"/>
                    <a:pt x="171" y="20"/>
                    <a:pt x="165" y="30"/>
                  </a:cubicBezTo>
                  <a:cubicBezTo>
                    <a:pt x="165" y="102"/>
                    <a:pt x="165" y="102"/>
                    <a:pt x="165" y="102"/>
                  </a:cubicBezTo>
                  <a:cubicBezTo>
                    <a:pt x="154" y="102"/>
                    <a:pt x="154" y="102"/>
                    <a:pt x="154" y="102"/>
                  </a:cubicBezTo>
                  <a:cubicBezTo>
                    <a:pt x="154" y="2"/>
                    <a:pt x="154" y="2"/>
                    <a:pt x="154" y="2"/>
                  </a:cubicBezTo>
                  <a:cubicBezTo>
                    <a:pt x="163" y="2"/>
                    <a:pt x="163" y="2"/>
                    <a:pt x="163" y="2"/>
                  </a:cubicBezTo>
                  <a:lnTo>
                    <a:pt x="164" y="19"/>
                  </a:lnTo>
                  <a:close/>
                  <a:moveTo>
                    <a:pt x="21" y="2"/>
                  </a:moveTo>
                  <a:cubicBezTo>
                    <a:pt x="21" y="96"/>
                    <a:pt x="21" y="96"/>
                    <a:pt x="21" y="96"/>
                  </a:cubicBezTo>
                  <a:cubicBezTo>
                    <a:pt x="21" y="113"/>
                    <a:pt x="16" y="122"/>
                    <a:pt x="0" y="128"/>
                  </a:cubicBezTo>
                  <a:cubicBezTo>
                    <a:pt x="3" y="137"/>
                    <a:pt x="3" y="137"/>
                    <a:pt x="3" y="137"/>
                  </a:cubicBezTo>
                  <a:cubicBezTo>
                    <a:pt x="24" y="129"/>
                    <a:pt x="33" y="121"/>
                    <a:pt x="33" y="95"/>
                  </a:cubicBezTo>
                  <a:cubicBezTo>
                    <a:pt x="33" y="2"/>
                    <a:pt x="33" y="2"/>
                    <a:pt x="33" y="2"/>
                  </a:cubicBezTo>
                  <a:lnTo>
                    <a:pt x="21" y="2"/>
                  </a:lnTo>
                  <a:close/>
                  <a:moveTo>
                    <a:pt x="133" y="56"/>
                  </a:moveTo>
                  <a:cubicBezTo>
                    <a:pt x="66" y="56"/>
                    <a:pt x="66" y="56"/>
                    <a:pt x="66" y="56"/>
                  </a:cubicBezTo>
                  <a:cubicBezTo>
                    <a:pt x="67" y="83"/>
                    <a:pt x="81" y="94"/>
                    <a:pt x="98" y="94"/>
                  </a:cubicBezTo>
                  <a:cubicBezTo>
                    <a:pt x="108" y="94"/>
                    <a:pt x="116" y="92"/>
                    <a:pt x="125" y="84"/>
                  </a:cubicBezTo>
                  <a:cubicBezTo>
                    <a:pt x="130" y="92"/>
                    <a:pt x="130" y="92"/>
                    <a:pt x="130" y="92"/>
                  </a:cubicBezTo>
                  <a:cubicBezTo>
                    <a:pt x="121" y="100"/>
                    <a:pt x="110" y="104"/>
                    <a:pt x="97" y="104"/>
                  </a:cubicBezTo>
                  <a:cubicBezTo>
                    <a:pt x="70" y="104"/>
                    <a:pt x="55" y="84"/>
                    <a:pt x="55" y="52"/>
                  </a:cubicBezTo>
                  <a:cubicBezTo>
                    <a:pt x="55" y="21"/>
                    <a:pt x="70" y="0"/>
                    <a:pt x="95" y="0"/>
                  </a:cubicBezTo>
                  <a:cubicBezTo>
                    <a:pt x="120" y="0"/>
                    <a:pt x="134" y="18"/>
                    <a:pt x="134" y="49"/>
                  </a:cubicBezTo>
                  <a:cubicBezTo>
                    <a:pt x="134" y="51"/>
                    <a:pt x="133" y="54"/>
                    <a:pt x="133" y="56"/>
                  </a:cubicBezTo>
                  <a:close/>
                  <a:moveTo>
                    <a:pt x="123" y="47"/>
                  </a:moveTo>
                  <a:cubicBezTo>
                    <a:pt x="122" y="23"/>
                    <a:pt x="113" y="9"/>
                    <a:pt x="95" y="9"/>
                  </a:cubicBezTo>
                  <a:cubicBezTo>
                    <a:pt x="79" y="9"/>
                    <a:pt x="67" y="21"/>
                    <a:pt x="66" y="47"/>
                  </a:cubicBezTo>
                  <a:lnTo>
                    <a:pt x="123" y="47"/>
                  </a:lnTo>
                  <a:close/>
                  <a:moveTo>
                    <a:pt x="324" y="96"/>
                  </a:moveTo>
                  <a:cubicBezTo>
                    <a:pt x="322" y="104"/>
                    <a:pt x="322" y="104"/>
                    <a:pt x="322" y="104"/>
                  </a:cubicBezTo>
                  <a:cubicBezTo>
                    <a:pt x="313" y="102"/>
                    <a:pt x="307" y="98"/>
                    <a:pt x="305" y="87"/>
                  </a:cubicBezTo>
                  <a:cubicBezTo>
                    <a:pt x="305" y="87"/>
                    <a:pt x="305" y="87"/>
                    <a:pt x="305" y="87"/>
                  </a:cubicBezTo>
                  <a:cubicBezTo>
                    <a:pt x="298" y="99"/>
                    <a:pt x="286" y="104"/>
                    <a:pt x="273" y="104"/>
                  </a:cubicBezTo>
                  <a:cubicBezTo>
                    <a:pt x="254" y="104"/>
                    <a:pt x="243" y="92"/>
                    <a:pt x="243" y="74"/>
                  </a:cubicBezTo>
                  <a:cubicBezTo>
                    <a:pt x="243" y="53"/>
                    <a:pt x="259" y="42"/>
                    <a:pt x="286" y="42"/>
                  </a:cubicBezTo>
                  <a:cubicBezTo>
                    <a:pt x="304" y="42"/>
                    <a:pt x="304" y="42"/>
                    <a:pt x="304" y="42"/>
                  </a:cubicBezTo>
                  <a:cubicBezTo>
                    <a:pt x="304" y="32"/>
                    <a:pt x="304" y="32"/>
                    <a:pt x="304" y="32"/>
                  </a:cubicBezTo>
                  <a:cubicBezTo>
                    <a:pt x="304" y="17"/>
                    <a:pt x="297" y="9"/>
                    <a:pt x="280" y="9"/>
                  </a:cubicBezTo>
                  <a:cubicBezTo>
                    <a:pt x="272" y="9"/>
                    <a:pt x="264" y="10"/>
                    <a:pt x="253" y="15"/>
                  </a:cubicBezTo>
                  <a:cubicBezTo>
                    <a:pt x="250" y="6"/>
                    <a:pt x="250" y="6"/>
                    <a:pt x="250" y="6"/>
                  </a:cubicBezTo>
                  <a:cubicBezTo>
                    <a:pt x="262" y="1"/>
                    <a:pt x="272" y="0"/>
                    <a:pt x="281" y="0"/>
                  </a:cubicBezTo>
                  <a:cubicBezTo>
                    <a:pt x="305" y="0"/>
                    <a:pt x="315" y="12"/>
                    <a:pt x="315" y="32"/>
                  </a:cubicBezTo>
                  <a:cubicBezTo>
                    <a:pt x="315" y="80"/>
                    <a:pt x="315" y="80"/>
                    <a:pt x="315" y="80"/>
                  </a:cubicBezTo>
                  <a:cubicBezTo>
                    <a:pt x="315" y="91"/>
                    <a:pt x="318" y="94"/>
                    <a:pt x="324" y="96"/>
                  </a:cubicBezTo>
                  <a:close/>
                  <a:moveTo>
                    <a:pt x="304" y="51"/>
                  </a:moveTo>
                  <a:cubicBezTo>
                    <a:pt x="287" y="51"/>
                    <a:pt x="287" y="51"/>
                    <a:pt x="287" y="51"/>
                  </a:cubicBezTo>
                  <a:cubicBezTo>
                    <a:pt x="266" y="51"/>
                    <a:pt x="254" y="58"/>
                    <a:pt x="254" y="73"/>
                  </a:cubicBezTo>
                  <a:cubicBezTo>
                    <a:pt x="254" y="87"/>
                    <a:pt x="262" y="95"/>
                    <a:pt x="276" y="95"/>
                  </a:cubicBezTo>
                  <a:cubicBezTo>
                    <a:pt x="289" y="95"/>
                    <a:pt x="298" y="87"/>
                    <a:pt x="304" y="76"/>
                  </a:cubicBezTo>
                  <a:lnTo>
                    <a:pt x="304" y="51"/>
                  </a:lnTo>
                  <a:close/>
                </a:path>
              </a:pathLst>
            </a:custGeom>
            <a:solidFill>
              <a:srgbClr val="00aced"/>
            </a:solidFill>
            <a:ln w="0">
              <a:noFill/>
            </a:ln>
          </p:spPr>
          <p:style>
            <a:lnRef idx="0"/>
            <a:fillRef idx="0"/>
            <a:effectRef idx="0"/>
            <a:fontRef idx="minor"/>
          </p:style>
        </p:sp>
        <p:sp>
          <p:nvSpPr>
            <p:cNvPr id="7" name="Freeform 31"/>
            <p:cNvSpPr/>
            <p:nvPr/>
          </p:nvSpPr>
          <p:spPr>
            <a:xfrm>
              <a:off x="1434600" y="819720"/>
              <a:ext cx="4620960" cy="1049760"/>
            </a:xfrm>
            <a:custGeom>
              <a:avLst/>
              <a:gdLst/>
              <a:ahLst/>
              <a:rect l="l" t="t" r="r" b="b"/>
              <a:pathLst>
                <a:path w="993" h="239">
                  <a:moveTo>
                    <a:pt x="85" y="2"/>
                  </a:moveTo>
                  <a:cubicBezTo>
                    <a:pt x="85" y="58"/>
                    <a:pt x="85" y="58"/>
                    <a:pt x="85" y="58"/>
                  </a:cubicBezTo>
                  <a:cubicBezTo>
                    <a:pt x="85" y="85"/>
                    <a:pt x="72" y="104"/>
                    <a:pt x="42" y="104"/>
                  </a:cubicBezTo>
                  <a:cubicBezTo>
                    <a:pt x="11" y="104"/>
                    <a:pt x="0" y="85"/>
                    <a:pt x="0" y="58"/>
                  </a:cubicBezTo>
                  <a:cubicBezTo>
                    <a:pt x="0" y="2"/>
                    <a:pt x="0" y="2"/>
                    <a:pt x="0" y="2"/>
                  </a:cubicBezTo>
                  <a:cubicBezTo>
                    <a:pt x="24" y="2"/>
                    <a:pt x="24" y="2"/>
                    <a:pt x="24" y="2"/>
                  </a:cubicBezTo>
                  <a:cubicBezTo>
                    <a:pt x="24" y="57"/>
                    <a:pt x="24" y="57"/>
                    <a:pt x="24" y="57"/>
                  </a:cubicBezTo>
                  <a:cubicBezTo>
                    <a:pt x="24" y="76"/>
                    <a:pt x="27" y="85"/>
                    <a:pt x="42" y="85"/>
                  </a:cubicBezTo>
                  <a:cubicBezTo>
                    <a:pt x="57" y="85"/>
                    <a:pt x="61" y="76"/>
                    <a:pt x="61" y="57"/>
                  </a:cubicBezTo>
                  <a:cubicBezTo>
                    <a:pt x="61" y="2"/>
                    <a:pt x="61" y="2"/>
                    <a:pt x="61" y="2"/>
                  </a:cubicBezTo>
                  <a:lnTo>
                    <a:pt x="85" y="2"/>
                  </a:lnTo>
                  <a:close/>
                  <a:moveTo>
                    <a:pt x="620" y="102"/>
                  </a:moveTo>
                  <a:cubicBezTo>
                    <a:pt x="643" y="102"/>
                    <a:pt x="643" y="102"/>
                    <a:pt x="643" y="102"/>
                  </a:cubicBezTo>
                  <a:cubicBezTo>
                    <a:pt x="643" y="2"/>
                    <a:pt x="643" y="2"/>
                    <a:pt x="643" y="2"/>
                  </a:cubicBezTo>
                  <a:cubicBezTo>
                    <a:pt x="620" y="2"/>
                    <a:pt x="620" y="2"/>
                    <a:pt x="620" y="2"/>
                  </a:cubicBezTo>
                  <a:lnTo>
                    <a:pt x="620" y="102"/>
                  </a:lnTo>
                  <a:close/>
                  <a:moveTo>
                    <a:pt x="601" y="11"/>
                  </a:moveTo>
                  <a:cubicBezTo>
                    <a:pt x="592" y="4"/>
                    <a:pt x="580" y="0"/>
                    <a:pt x="566" y="0"/>
                  </a:cubicBezTo>
                  <a:cubicBezTo>
                    <a:pt x="543" y="0"/>
                    <a:pt x="528" y="12"/>
                    <a:pt x="528" y="28"/>
                  </a:cubicBezTo>
                  <a:cubicBezTo>
                    <a:pt x="528" y="43"/>
                    <a:pt x="537" y="53"/>
                    <a:pt x="558" y="58"/>
                  </a:cubicBezTo>
                  <a:cubicBezTo>
                    <a:pt x="576" y="63"/>
                    <a:pt x="580" y="66"/>
                    <a:pt x="580" y="75"/>
                  </a:cubicBezTo>
                  <a:cubicBezTo>
                    <a:pt x="580" y="82"/>
                    <a:pt x="573" y="86"/>
                    <a:pt x="562" y="86"/>
                  </a:cubicBezTo>
                  <a:cubicBezTo>
                    <a:pt x="552" y="86"/>
                    <a:pt x="543" y="82"/>
                    <a:pt x="536" y="76"/>
                  </a:cubicBezTo>
                  <a:cubicBezTo>
                    <a:pt x="523" y="90"/>
                    <a:pt x="523" y="90"/>
                    <a:pt x="523" y="90"/>
                  </a:cubicBezTo>
                  <a:cubicBezTo>
                    <a:pt x="533" y="98"/>
                    <a:pt x="546" y="104"/>
                    <a:pt x="563" y="104"/>
                  </a:cubicBezTo>
                  <a:cubicBezTo>
                    <a:pt x="586" y="104"/>
                    <a:pt x="605" y="93"/>
                    <a:pt x="605" y="73"/>
                  </a:cubicBezTo>
                  <a:cubicBezTo>
                    <a:pt x="605" y="55"/>
                    <a:pt x="593" y="47"/>
                    <a:pt x="573" y="41"/>
                  </a:cubicBezTo>
                  <a:cubicBezTo>
                    <a:pt x="556" y="37"/>
                    <a:pt x="552" y="34"/>
                    <a:pt x="552" y="27"/>
                  </a:cubicBezTo>
                  <a:cubicBezTo>
                    <a:pt x="552" y="21"/>
                    <a:pt x="558" y="17"/>
                    <a:pt x="568" y="17"/>
                  </a:cubicBezTo>
                  <a:cubicBezTo>
                    <a:pt x="576" y="17"/>
                    <a:pt x="584" y="20"/>
                    <a:pt x="592" y="26"/>
                  </a:cubicBezTo>
                  <a:cubicBezTo>
                    <a:pt x="601" y="11"/>
                    <a:pt x="601" y="11"/>
                    <a:pt x="601" y="11"/>
                  </a:cubicBezTo>
                  <a:moveTo>
                    <a:pt x="990" y="11"/>
                  </a:moveTo>
                  <a:cubicBezTo>
                    <a:pt x="981" y="4"/>
                    <a:pt x="969" y="0"/>
                    <a:pt x="955" y="0"/>
                  </a:cubicBezTo>
                  <a:cubicBezTo>
                    <a:pt x="932" y="0"/>
                    <a:pt x="917" y="12"/>
                    <a:pt x="917" y="28"/>
                  </a:cubicBezTo>
                  <a:cubicBezTo>
                    <a:pt x="917" y="43"/>
                    <a:pt x="926" y="53"/>
                    <a:pt x="946" y="58"/>
                  </a:cubicBezTo>
                  <a:cubicBezTo>
                    <a:pt x="965" y="63"/>
                    <a:pt x="969" y="66"/>
                    <a:pt x="969" y="75"/>
                  </a:cubicBezTo>
                  <a:cubicBezTo>
                    <a:pt x="969" y="82"/>
                    <a:pt x="962" y="86"/>
                    <a:pt x="951" y="86"/>
                  </a:cubicBezTo>
                  <a:cubicBezTo>
                    <a:pt x="941" y="86"/>
                    <a:pt x="932" y="82"/>
                    <a:pt x="924" y="76"/>
                  </a:cubicBezTo>
                  <a:cubicBezTo>
                    <a:pt x="912" y="90"/>
                    <a:pt x="912" y="90"/>
                    <a:pt x="912" y="90"/>
                  </a:cubicBezTo>
                  <a:cubicBezTo>
                    <a:pt x="921" y="98"/>
                    <a:pt x="935" y="104"/>
                    <a:pt x="952" y="104"/>
                  </a:cubicBezTo>
                  <a:cubicBezTo>
                    <a:pt x="974" y="104"/>
                    <a:pt x="993" y="93"/>
                    <a:pt x="993" y="73"/>
                  </a:cubicBezTo>
                  <a:cubicBezTo>
                    <a:pt x="993" y="55"/>
                    <a:pt x="982" y="47"/>
                    <a:pt x="962" y="41"/>
                  </a:cubicBezTo>
                  <a:cubicBezTo>
                    <a:pt x="945" y="37"/>
                    <a:pt x="941" y="34"/>
                    <a:pt x="941" y="27"/>
                  </a:cubicBezTo>
                  <a:cubicBezTo>
                    <a:pt x="941" y="21"/>
                    <a:pt x="946" y="17"/>
                    <a:pt x="956" y="17"/>
                  </a:cubicBezTo>
                  <a:cubicBezTo>
                    <a:pt x="965" y="17"/>
                    <a:pt x="973" y="20"/>
                    <a:pt x="981" y="26"/>
                  </a:cubicBezTo>
                  <a:cubicBezTo>
                    <a:pt x="990" y="11"/>
                    <a:pt x="990" y="11"/>
                    <a:pt x="990" y="11"/>
                  </a:cubicBezTo>
                  <a:moveTo>
                    <a:pt x="160" y="0"/>
                  </a:moveTo>
                  <a:cubicBezTo>
                    <a:pt x="148" y="0"/>
                    <a:pt x="138" y="6"/>
                    <a:pt x="130" y="16"/>
                  </a:cubicBezTo>
                  <a:cubicBezTo>
                    <a:pt x="128" y="2"/>
                    <a:pt x="128" y="2"/>
                    <a:pt x="128" y="2"/>
                  </a:cubicBezTo>
                  <a:cubicBezTo>
                    <a:pt x="107" y="2"/>
                    <a:pt x="107" y="2"/>
                    <a:pt x="107" y="2"/>
                  </a:cubicBezTo>
                  <a:cubicBezTo>
                    <a:pt x="107" y="102"/>
                    <a:pt x="107" y="102"/>
                    <a:pt x="107" y="102"/>
                  </a:cubicBezTo>
                  <a:cubicBezTo>
                    <a:pt x="131" y="102"/>
                    <a:pt x="131" y="102"/>
                    <a:pt x="131" y="102"/>
                  </a:cubicBezTo>
                  <a:cubicBezTo>
                    <a:pt x="131" y="33"/>
                    <a:pt x="131" y="33"/>
                    <a:pt x="131" y="33"/>
                  </a:cubicBezTo>
                  <a:cubicBezTo>
                    <a:pt x="137" y="23"/>
                    <a:pt x="144" y="18"/>
                    <a:pt x="152" y="18"/>
                  </a:cubicBezTo>
                  <a:cubicBezTo>
                    <a:pt x="160" y="18"/>
                    <a:pt x="164" y="21"/>
                    <a:pt x="164" y="34"/>
                  </a:cubicBezTo>
                  <a:cubicBezTo>
                    <a:pt x="164" y="102"/>
                    <a:pt x="164" y="102"/>
                    <a:pt x="164" y="102"/>
                  </a:cubicBezTo>
                  <a:cubicBezTo>
                    <a:pt x="188" y="102"/>
                    <a:pt x="188" y="102"/>
                    <a:pt x="188" y="102"/>
                  </a:cubicBezTo>
                  <a:cubicBezTo>
                    <a:pt x="188" y="30"/>
                    <a:pt x="188" y="30"/>
                    <a:pt x="188" y="30"/>
                  </a:cubicBezTo>
                  <a:cubicBezTo>
                    <a:pt x="188" y="11"/>
                    <a:pt x="178" y="0"/>
                    <a:pt x="160" y="0"/>
                  </a:cubicBezTo>
                  <a:moveTo>
                    <a:pt x="212" y="102"/>
                  </a:moveTo>
                  <a:cubicBezTo>
                    <a:pt x="236" y="102"/>
                    <a:pt x="236" y="102"/>
                    <a:pt x="236" y="102"/>
                  </a:cubicBezTo>
                  <a:cubicBezTo>
                    <a:pt x="236" y="2"/>
                    <a:pt x="236" y="2"/>
                    <a:pt x="236" y="2"/>
                  </a:cubicBezTo>
                  <a:cubicBezTo>
                    <a:pt x="212" y="2"/>
                    <a:pt x="212" y="2"/>
                    <a:pt x="212" y="2"/>
                  </a:cubicBezTo>
                  <a:lnTo>
                    <a:pt x="212" y="102"/>
                  </a:lnTo>
                  <a:close/>
                  <a:moveTo>
                    <a:pt x="311" y="102"/>
                  </a:moveTo>
                  <a:cubicBezTo>
                    <a:pt x="343" y="2"/>
                    <a:pt x="343" y="2"/>
                    <a:pt x="343" y="2"/>
                  </a:cubicBezTo>
                  <a:cubicBezTo>
                    <a:pt x="319" y="2"/>
                    <a:pt x="319" y="2"/>
                    <a:pt x="319" y="2"/>
                  </a:cubicBezTo>
                  <a:cubicBezTo>
                    <a:pt x="297" y="82"/>
                    <a:pt x="297" y="82"/>
                    <a:pt x="297" y="82"/>
                  </a:cubicBezTo>
                  <a:cubicBezTo>
                    <a:pt x="275" y="2"/>
                    <a:pt x="275" y="2"/>
                    <a:pt x="275" y="2"/>
                  </a:cubicBezTo>
                  <a:cubicBezTo>
                    <a:pt x="249" y="2"/>
                    <a:pt x="249" y="2"/>
                    <a:pt x="249" y="2"/>
                  </a:cubicBezTo>
                  <a:cubicBezTo>
                    <a:pt x="282" y="102"/>
                    <a:pt x="282" y="102"/>
                    <a:pt x="282" y="102"/>
                  </a:cubicBezTo>
                  <a:lnTo>
                    <a:pt x="311" y="102"/>
                  </a:lnTo>
                  <a:close/>
                  <a:moveTo>
                    <a:pt x="730" y="20"/>
                  </a:moveTo>
                  <a:cubicBezTo>
                    <a:pt x="732" y="2"/>
                    <a:pt x="732" y="2"/>
                    <a:pt x="732" y="2"/>
                  </a:cubicBezTo>
                  <a:cubicBezTo>
                    <a:pt x="655" y="2"/>
                    <a:pt x="655" y="2"/>
                    <a:pt x="655" y="2"/>
                  </a:cubicBezTo>
                  <a:cubicBezTo>
                    <a:pt x="655" y="20"/>
                    <a:pt x="655" y="20"/>
                    <a:pt x="655" y="20"/>
                  </a:cubicBezTo>
                  <a:cubicBezTo>
                    <a:pt x="681" y="20"/>
                    <a:pt x="681" y="20"/>
                    <a:pt x="681" y="20"/>
                  </a:cubicBezTo>
                  <a:cubicBezTo>
                    <a:pt x="681" y="102"/>
                    <a:pt x="681" y="102"/>
                    <a:pt x="681" y="102"/>
                  </a:cubicBezTo>
                  <a:cubicBezTo>
                    <a:pt x="705" y="102"/>
                    <a:pt x="705" y="102"/>
                    <a:pt x="705" y="102"/>
                  </a:cubicBezTo>
                  <a:cubicBezTo>
                    <a:pt x="705" y="20"/>
                    <a:pt x="705" y="20"/>
                    <a:pt x="705" y="20"/>
                  </a:cubicBezTo>
                  <a:lnTo>
                    <a:pt x="730" y="20"/>
                  </a:lnTo>
                  <a:close/>
                  <a:moveTo>
                    <a:pt x="415" y="19"/>
                  </a:moveTo>
                  <a:cubicBezTo>
                    <a:pt x="417" y="2"/>
                    <a:pt x="417" y="2"/>
                    <a:pt x="417" y="2"/>
                  </a:cubicBezTo>
                  <a:cubicBezTo>
                    <a:pt x="356" y="2"/>
                    <a:pt x="356" y="2"/>
                    <a:pt x="356" y="2"/>
                  </a:cubicBezTo>
                  <a:cubicBezTo>
                    <a:pt x="356" y="102"/>
                    <a:pt x="356" y="102"/>
                    <a:pt x="356" y="102"/>
                  </a:cubicBezTo>
                  <a:cubicBezTo>
                    <a:pt x="417" y="102"/>
                    <a:pt x="417" y="102"/>
                    <a:pt x="417" y="102"/>
                  </a:cubicBezTo>
                  <a:cubicBezTo>
                    <a:pt x="417" y="85"/>
                    <a:pt x="417" y="85"/>
                    <a:pt x="417" y="85"/>
                  </a:cubicBezTo>
                  <a:cubicBezTo>
                    <a:pt x="380" y="85"/>
                    <a:pt x="380" y="85"/>
                    <a:pt x="380" y="85"/>
                  </a:cubicBezTo>
                  <a:cubicBezTo>
                    <a:pt x="380" y="59"/>
                    <a:pt x="380" y="59"/>
                    <a:pt x="380" y="59"/>
                  </a:cubicBezTo>
                  <a:cubicBezTo>
                    <a:pt x="410" y="59"/>
                    <a:pt x="410" y="59"/>
                    <a:pt x="410" y="59"/>
                  </a:cubicBezTo>
                  <a:cubicBezTo>
                    <a:pt x="410" y="43"/>
                    <a:pt x="410" y="43"/>
                    <a:pt x="410" y="43"/>
                  </a:cubicBezTo>
                  <a:cubicBezTo>
                    <a:pt x="380" y="43"/>
                    <a:pt x="380" y="43"/>
                    <a:pt x="380" y="43"/>
                  </a:cubicBezTo>
                  <a:cubicBezTo>
                    <a:pt x="380" y="19"/>
                    <a:pt x="380" y="19"/>
                    <a:pt x="380" y="19"/>
                  </a:cubicBezTo>
                  <a:lnTo>
                    <a:pt x="415" y="19"/>
                  </a:lnTo>
                  <a:close/>
                  <a:moveTo>
                    <a:pt x="459" y="47"/>
                  </a:moveTo>
                  <a:cubicBezTo>
                    <a:pt x="459" y="18"/>
                    <a:pt x="459" y="18"/>
                    <a:pt x="459" y="18"/>
                  </a:cubicBezTo>
                  <a:cubicBezTo>
                    <a:pt x="468" y="18"/>
                    <a:pt x="468" y="18"/>
                    <a:pt x="468" y="18"/>
                  </a:cubicBezTo>
                  <a:cubicBezTo>
                    <a:pt x="480" y="18"/>
                    <a:pt x="485" y="23"/>
                    <a:pt x="485" y="32"/>
                  </a:cubicBezTo>
                  <a:cubicBezTo>
                    <a:pt x="485" y="43"/>
                    <a:pt x="480" y="47"/>
                    <a:pt x="469" y="47"/>
                  </a:cubicBezTo>
                  <a:lnTo>
                    <a:pt x="459" y="47"/>
                  </a:lnTo>
                  <a:close/>
                  <a:moveTo>
                    <a:pt x="469" y="64"/>
                  </a:moveTo>
                  <a:cubicBezTo>
                    <a:pt x="489" y="102"/>
                    <a:pt x="489" y="102"/>
                    <a:pt x="489" y="102"/>
                  </a:cubicBezTo>
                  <a:cubicBezTo>
                    <a:pt x="516" y="102"/>
                    <a:pt x="516" y="102"/>
                    <a:pt x="516" y="102"/>
                  </a:cubicBezTo>
                  <a:cubicBezTo>
                    <a:pt x="490" y="59"/>
                    <a:pt x="490" y="59"/>
                    <a:pt x="490" y="59"/>
                  </a:cubicBezTo>
                  <a:cubicBezTo>
                    <a:pt x="503" y="53"/>
                    <a:pt x="510" y="45"/>
                    <a:pt x="510" y="32"/>
                  </a:cubicBezTo>
                  <a:cubicBezTo>
                    <a:pt x="510" y="11"/>
                    <a:pt x="496" y="2"/>
                    <a:pt x="468" y="2"/>
                  </a:cubicBezTo>
                  <a:cubicBezTo>
                    <a:pt x="436" y="2"/>
                    <a:pt x="436" y="2"/>
                    <a:pt x="436" y="2"/>
                  </a:cubicBezTo>
                  <a:cubicBezTo>
                    <a:pt x="436" y="102"/>
                    <a:pt x="436" y="102"/>
                    <a:pt x="436" y="102"/>
                  </a:cubicBezTo>
                  <a:cubicBezTo>
                    <a:pt x="459" y="102"/>
                    <a:pt x="459" y="102"/>
                    <a:pt x="459" y="102"/>
                  </a:cubicBezTo>
                  <a:cubicBezTo>
                    <a:pt x="459" y="64"/>
                    <a:pt x="459" y="64"/>
                    <a:pt x="459" y="64"/>
                  </a:cubicBezTo>
                  <a:lnTo>
                    <a:pt x="469" y="64"/>
                  </a:lnTo>
                  <a:close/>
                  <a:moveTo>
                    <a:pt x="907" y="20"/>
                  </a:moveTo>
                  <a:cubicBezTo>
                    <a:pt x="910" y="2"/>
                    <a:pt x="910" y="2"/>
                    <a:pt x="910" y="2"/>
                  </a:cubicBezTo>
                  <a:cubicBezTo>
                    <a:pt x="833" y="2"/>
                    <a:pt x="833" y="2"/>
                    <a:pt x="833" y="2"/>
                  </a:cubicBezTo>
                  <a:cubicBezTo>
                    <a:pt x="833" y="20"/>
                    <a:pt x="833" y="20"/>
                    <a:pt x="833" y="20"/>
                  </a:cubicBezTo>
                  <a:cubicBezTo>
                    <a:pt x="859" y="20"/>
                    <a:pt x="859" y="20"/>
                    <a:pt x="859" y="20"/>
                  </a:cubicBezTo>
                  <a:cubicBezTo>
                    <a:pt x="859" y="102"/>
                    <a:pt x="859" y="102"/>
                    <a:pt x="859" y="102"/>
                  </a:cubicBezTo>
                  <a:cubicBezTo>
                    <a:pt x="883" y="102"/>
                    <a:pt x="883" y="102"/>
                    <a:pt x="883" y="102"/>
                  </a:cubicBezTo>
                  <a:cubicBezTo>
                    <a:pt x="883" y="20"/>
                    <a:pt x="883" y="20"/>
                    <a:pt x="883" y="20"/>
                  </a:cubicBezTo>
                  <a:lnTo>
                    <a:pt x="907" y="20"/>
                  </a:lnTo>
                  <a:close/>
                  <a:moveTo>
                    <a:pt x="792" y="63"/>
                  </a:moveTo>
                  <a:cubicBezTo>
                    <a:pt x="771" y="63"/>
                    <a:pt x="771" y="63"/>
                    <a:pt x="771" y="63"/>
                  </a:cubicBezTo>
                  <a:cubicBezTo>
                    <a:pt x="781" y="19"/>
                    <a:pt x="781" y="19"/>
                    <a:pt x="781" y="19"/>
                  </a:cubicBezTo>
                  <a:lnTo>
                    <a:pt x="792" y="63"/>
                  </a:lnTo>
                  <a:close/>
                  <a:moveTo>
                    <a:pt x="796" y="80"/>
                  </a:moveTo>
                  <a:cubicBezTo>
                    <a:pt x="801" y="102"/>
                    <a:pt x="801" y="102"/>
                    <a:pt x="801" y="102"/>
                  </a:cubicBezTo>
                  <a:cubicBezTo>
                    <a:pt x="826" y="102"/>
                    <a:pt x="826" y="102"/>
                    <a:pt x="826" y="102"/>
                  </a:cubicBezTo>
                  <a:cubicBezTo>
                    <a:pt x="796" y="2"/>
                    <a:pt x="796" y="2"/>
                    <a:pt x="796" y="2"/>
                  </a:cubicBezTo>
                  <a:cubicBezTo>
                    <a:pt x="767" y="2"/>
                    <a:pt x="767" y="2"/>
                    <a:pt x="767" y="2"/>
                  </a:cubicBezTo>
                  <a:cubicBezTo>
                    <a:pt x="737" y="102"/>
                    <a:pt x="737" y="102"/>
                    <a:pt x="737" y="102"/>
                  </a:cubicBezTo>
                  <a:cubicBezTo>
                    <a:pt x="762" y="102"/>
                    <a:pt x="762" y="102"/>
                    <a:pt x="762" y="102"/>
                  </a:cubicBezTo>
                  <a:cubicBezTo>
                    <a:pt x="767" y="80"/>
                    <a:pt x="767" y="80"/>
                    <a:pt x="767" y="80"/>
                  </a:cubicBezTo>
                  <a:lnTo>
                    <a:pt x="796" y="80"/>
                  </a:lnTo>
                  <a:close/>
                  <a:moveTo>
                    <a:pt x="740" y="2"/>
                  </a:moveTo>
                  <a:cubicBezTo>
                    <a:pt x="740" y="20"/>
                    <a:pt x="740" y="20"/>
                    <a:pt x="740" y="20"/>
                  </a:cubicBezTo>
                  <a:cubicBezTo>
                    <a:pt x="754" y="20"/>
                    <a:pt x="754" y="20"/>
                    <a:pt x="754" y="20"/>
                  </a:cubicBezTo>
                  <a:cubicBezTo>
                    <a:pt x="757" y="2"/>
                    <a:pt x="757" y="2"/>
                    <a:pt x="757" y="2"/>
                  </a:cubicBezTo>
                  <a:lnTo>
                    <a:pt x="740" y="2"/>
                  </a:lnTo>
                  <a:close/>
                  <a:moveTo>
                    <a:pt x="809" y="2"/>
                  </a:moveTo>
                  <a:cubicBezTo>
                    <a:pt x="809" y="20"/>
                    <a:pt x="809" y="20"/>
                    <a:pt x="809" y="20"/>
                  </a:cubicBezTo>
                  <a:cubicBezTo>
                    <a:pt x="824" y="20"/>
                    <a:pt x="824" y="20"/>
                    <a:pt x="824" y="20"/>
                  </a:cubicBezTo>
                  <a:cubicBezTo>
                    <a:pt x="826" y="2"/>
                    <a:pt x="826" y="2"/>
                    <a:pt x="826" y="2"/>
                  </a:cubicBezTo>
                  <a:lnTo>
                    <a:pt x="809" y="2"/>
                  </a:lnTo>
                  <a:close/>
                  <a:moveTo>
                    <a:pt x="283" y="237"/>
                  </a:moveTo>
                  <a:cubicBezTo>
                    <a:pt x="307" y="237"/>
                    <a:pt x="307" y="237"/>
                    <a:pt x="307" y="237"/>
                  </a:cubicBezTo>
                  <a:cubicBezTo>
                    <a:pt x="307" y="164"/>
                    <a:pt x="307" y="164"/>
                    <a:pt x="307" y="164"/>
                  </a:cubicBezTo>
                  <a:cubicBezTo>
                    <a:pt x="307" y="146"/>
                    <a:pt x="298" y="135"/>
                    <a:pt x="280" y="135"/>
                  </a:cubicBezTo>
                  <a:cubicBezTo>
                    <a:pt x="268" y="135"/>
                    <a:pt x="257" y="140"/>
                    <a:pt x="249" y="150"/>
                  </a:cubicBezTo>
                  <a:cubicBezTo>
                    <a:pt x="247" y="137"/>
                    <a:pt x="247" y="137"/>
                    <a:pt x="247" y="137"/>
                  </a:cubicBezTo>
                  <a:cubicBezTo>
                    <a:pt x="226" y="137"/>
                    <a:pt x="226" y="137"/>
                    <a:pt x="226" y="137"/>
                  </a:cubicBezTo>
                  <a:cubicBezTo>
                    <a:pt x="226" y="237"/>
                    <a:pt x="226" y="237"/>
                    <a:pt x="226" y="237"/>
                  </a:cubicBezTo>
                  <a:cubicBezTo>
                    <a:pt x="250" y="237"/>
                    <a:pt x="250" y="237"/>
                    <a:pt x="250" y="237"/>
                  </a:cubicBezTo>
                  <a:cubicBezTo>
                    <a:pt x="250" y="167"/>
                    <a:pt x="250" y="167"/>
                    <a:pt x="250" y="167"/>
                  </a:cubicBezTo>
                  <a:cubicBezTo>
                    <a:pt x="256" y="159"/>
                    <a:pt x="262" y="153"/>
                    <a:pt x="271" y="153"/>
                  </a:cubicBezTo>
                  <a:cubicBezTo>
                    <a:pt x="279" y="153"/>
                    <a:pt x="283" y="157"/>
                    <a:pt x="283" y="167"/>
                  </a:cubicBezTo>
                  <a:lnTo>
                    <a:pt x="283" y="237"/>
                  </a:lnTo>
                  <a:close/>
                  <a:moveTo>
                    <a:pt x="609" y="237"/>
                  </a:moveTo>
                  <a:cubicBezTo>
                    <a:pt x="609" y="166"/>
                    <a:pt x="609" y="166"/>
                    <a:pt x="609" y="166"/>
                  </a:cubicBezTo>
                  <a:cubicBezTo>
                    <a:pt x="614" y="159"/>
                    <a:pt x="621" y="153"/>
                    <a:pt x="628" y="153"/>
                  </a:cubicBezTo>
                  <a:cubicBezTo>
                    <a:pt x="635" y="153"/>
                    <a:pt x="639" y="157"/>
                    <a:pt x="639" y="167"/>
                  </a:cubicBezTo>
                  <a:cubicBezTo>
                    <a:pt x="639" y="237"/>
                    <a:pt x="639" y="237"/>
                    <a:pt x="639" y="237"/>
                  </a:cubicBezTo>
                  <a:cubicBezTo>
                    <a:pt x="663" y="237"/>
                    <a:pt x="663" y="237"/>
                    <a:pt x="663" y="237"/>
                  </a:cubicBezTo>
                  <a:cubicBezTo>
                    <a:pt x="663" y="166"/>
                    <a:pt x="663" y="166"/>
                    <a:pt x="663" y="166"/>
                  </a:cubicBezTo>
                  <a:cubicBezTo>
                    <a:pt x="668" y="159"/>
                    <a:pt x="674" y="153"/>
                    <a:pt x="682" y="153"/>
                  </a:cubicBezTo>
                  <a:cubicBezTo>
                    <a:pt x="689" y="153"/>
                    <a:pt x="692" y="157"/>
                    <a:pt x="692" y="167"/>
                  </a:cubicBezTo>
                  <a:cubicBezTo>
                    <a:pt x="692" y="237"/>
                    <a:pt x="692" y="237"/>
                    <a:pt x="692" y="237"/>
                  </a:cubicBezTo>
                  <a:cubicBezTo>
                    <a:pt x="716" y="237"/>
                    <a:pt x="716" y="237"/>
                    <a:pt x="716" y="237"/>
                  </a:cubicBezTo>
                  <a:cubicBezTo>
                    <a:pt x="716" y="164"/>
                    <a:pt x="716" y="164"/>
                    <a:pt x="716" y="164"/>
                  </a:cubicBezTo>
                  <a:cubicBezTo>
                    <a:pt x="716" y="146"/>
                    <a:pt x="708" y="135"/>
                    <a:pt x="690" y="135"/>
                  </a:cubicBezTo>
                  <a:cubicBezTo>
                    <a:pt x="680" y="135"/>
                    <a:pt x="669" y="140"/>
                    <a:pt x="660" y="150"/>
                  </a:cubicBezTo>
                  <a:cubicBezTo>
                    <a:pt x="657" y="140"/>
                    <a:pt x="649" y="135"/>
                    <a:pt x="636" y="135"/>
                  </a:cubicBezTo>
                  <a:cubicBezTo>
                    <a:pt x="626" y="135"/>
                    <a:pt x="616" y="140"/>
                    <a:pt x="607" y="150"/>
                  </a:cubicBezTo>
                  <a:cubicBezTo>
                    <a:pt x="606" y="137"/>
                    <a:pt x="606" y="137"/>
                    <a:pt x="606" y="137"/>
                  </a:cubicBezTo>
                  <a:cubicBezTo>
                    <a:pt x="585" y="137"/>
                    <a:pt x="585" y="137"/>
                    <a:pt x="585" y="137"/>
                  </a:cubicBezTo>
                  <a:cubicBezTo>
                    <a:pt x="585" y="237"/>
                    <a:pt x="585" y="237"/>
                    <a:pt x="585" y="237"/>
                  </a:cubicBezTo>
                  <a:lnTo>
                    <a:pt x="609" y="237"/>
                  </a:lnTo>
                  <a:close/>
                  <a:moveTo>
                    <a:pt x="331" y="237"/>
                  </a:moveTo>
                  <a:cubicBezTo>
                    <a:pt x="355" y="237"/>
                    <a:pt x="355" y="237"/>
                    <a:pt x="355" y="237"/>
                  </a:cubicBezTo>
                  <a:cubicBezTo>
                    <a:pt x="355" y="137"/>
                    <a:pt x="355" y="137"/>
                    <a:pt x="355" y="137"/>
                  </a:cubicBezTo>
                  <a:cubicBezTo>
                    <a:pt x="331" y="137"/>
                    <a:pt x="331" y="137"/>
                    <a:pt x="331" y="137"/>
                  </a:cubicBezTo>
                  <a:lnTo>
                    <a:pt x="331" y="237"/>
                  </a:lnTo>
                  <a:close/>
                  <a:moveTo>
                    <a:pt x="0" y="237"/>
                  </a:moveTo>
                  <a:cubicBezTo>
                    <a:pt x="24" y="237"/>
                    <a:pt x="24" y="237"/>
                    <a:pt x="24" y="237"/>
                  </a:cubicBezTo>
                  <a:cubicBezTo>
                    <a:pt x="24" y="137"/>
                    <a:pt x="24" y="137"/>
                    <a:pt x="24" y="137"/>
                  </a:cubicBezTo>
                  <a:cubicBezTo>
                    <a:pt x="0" y="137"/>
                    <a:pt x="0" y="137"/>
                    <a:pt x="0" y="137"/>
                  </a:cubicBezTo>
                  <a:lnTo>
                    <a:pt x="0" y="237"/>
                  </a:lnTo>
                  <a:close/>
                  <a:moveTo>
                    <a:pt x="84" y="137"/>
                  </a:moveTo>
                  <a:cubicBezTo>
                    <a:pt x="59" y="137"/>
                    <a:pt x="59" y="137"/>
                    <a:pt x="59" y="137"/>
                  </a:cubicBezTo>
                  <a:cubicBezTo>
                    <a:pt x="25" y="182"/>
                    <a:pt x="25" y="182"/>
                    <a:pt x="25" y="182"/>
                  </a:cubicBezTo>
                  <a:cubicBezTo>
                    <a:pt x="59" y="237"/>
                    <a:pt x="59" y="237"/>
                    <a:pt x="59" y="237"/>
                  </a:cubicBezTo>
                  <a:cubicBezTo>
                    <a:pt x="86" y="237"/>
                    <a:pt x="86" y="237"/>
                    <a:pt x="86" y="237"/>
                  </a:cubicBezTo>
                  <a:cubicBezTo>
                    <a:pt x="50" y="181"/>
                    <a:pt x="50" y="181"/>
                    <a:pt x="50" y="181"/>
                  </a:cubicBezTo>
                  <a:lnTo>
                    <a:pt x="84" y="137"/>
                  </a:lnTo>
                  <a:close/>
                  <a:moveTo>
                    <a:pt x="125" y="217"/>
                  </a:moveTo>
                  <a:cubicBezTo>
                    <a:pt x="125" y="137"/>
                    <a:pt x="125" y="137"/>
                    <a:pt x="125" y="137"/>
                  </a:cubicBezTo>
                  <a:cubicBezTo>
                    <a:pt x="101" y="137"/>
                    <a:pt x="101" y="137"/>
                    <a:pt x="101" y="137"/>
                  </a:cubicBezTo>
                  <a:cubicBezTo>
                    <a:pt x="101" y="237"/>
                    <a:pt x="101" y="237"/>
                    <a:pt x="101" y="237"/>
                  </a:cubicBezTo>
                  <a:cubicBezTo>
                    <a:pt x="155" y="237"/>
                    <a:pt x="155" y="237"/>
                    <a:pt x="155" y="237"/>
                  </a:cubicBezTo>
                  <a:cubicBezTo>
                    <a:pt x="159" y="217"/>
                    <a:pt x="159" y="217"/>
                    <a:pt x="159" y="217"/>
                  </a:cubicBezTo>
                  <a:lnTo>
                    <a:pt x="125" y="217"/>
                  </a:lnTo>
                  <a:close/>
                  <a:moveTo>
                    <a:pt x="177" y="237"/>
                  </a:moveTo>
                  <a:cubicBezTo>
                    <a:pt x="201" y="237"/>
                    <a:pt x="201" y="237"/>
                    <a:pt x="201" y="237"/>
                  </a:cubicBezTo>
                  <a:cubicBezTo>
                    <a:pt x="201" y="137"/>
                    <a:pt x="201" y="137"/>
                    <a:pt x="201" y="137"/>
                  </a:cubicBezTo>
                  <a:cubicBezTo>
                    <a:pt x="177" y="137"/>
                    <a:pt x="177" y="137"/>
                    <a:pt x="177" y="137"/>
                  </a:cubicBezTo>
                  <a:lnTo>
                    <a:pt x="177" y="237"/>
                  </a:lnTo>
                  <a:close/>
                  <a:moveTo>
                    <a:pt x="380" y="237"/>
                  </a:moveTo>
                  <a:cubicBezTo>
                    <a:pt x="404" y="237"/>
                    <a:pt x="404" y="237"/>
                    <a:pt x="404" y="237"/>
                  </a:cubicBezTo>
                  <a:cubicBezTo>
                    <a:pt x="404" y="137"/>
                    <a:pt x="404" y="137"/>
                    <a:pt x="404" y="137"/>
                  </a:cubicBezTo>
                  <a:cubicBezTo>
                    <a:pt x="380" y="137"/>
                    <a:pt x="380" y="137"/>
                    <a:pt x="380" y="137"/>
                  </a:cubicBezTo>
                  <a:lnTo>
                    <a:pt x="380" y="237"/>
                  </a:lnTo>
                  <a:close/>
                  <a:moveTo>
                    <a:pt x="464" y="137"/>
                  </a:moveTo>
                  <a:cubicBezTo>
                    <a:pt x="439" y="137"/>
                    <a:pt x="439" y="137"/>
                    <a:pt x="439" y="137"/>
                  </a:cubicBezTo>
                  <a:cubicBezTo>
                    <a:pt x="405" y="182"/>
                    <a:pt x="405" y="182"/>
                    <a:pt x="405" y="182"/>
                  </a:cubicBezTo>
                  <a:cubicBezTo>
                    <a:pt x="439" y="237"/>
                    <a:pt x="439" y="237"/>
                    <a:pt x="439" y="237"/>
                  </a:cubicBezTo>
                  <a:cubicBezTo>
                    <a:pt x="467" y="237"/>
                    <a:pt x="467" y="237"/>
                    <a:pt x="467" y="237"/>
                  </a:cubicBezTo>
                  <a:cubicBezTo>
                    <a:pt x="430" y="181"/>
                    <a:pt x="430" y="181"/>
                    <a:pt x="430" y="181"/>
                  </a:cubicBezTo>
                  <a:lnTo>
                    <a:pt x="464" y="137"/>
                  </a:lnTo>
                  <a:close/>
                  <a:moveTo>
                    <a:pt x="538" y="137"/>
                  </a:moveTo>
                  <a:cubicBezTo>
                    <a:pt x="538" y="192"/>
                    <a:pt x="538" y="192"/>
                    <a:pt x="538" y="192"/>
                  </a:cubicBezTo>
                  <a:cubicBezTo>
                    <a:pt x="538" y="211"/>
                    <a:pt x="535" y="220"/>
                    <a:pt x="519" y="220"/>
                  </a:cubicBezTo>
                  <a:cubicBezTo>
                    <a:pt x="504" y="220"/>
                    <a:pt x="501" y="211"/>
                    <a:pt x="501" y="192"/>
                  </a:cubicBezTo>
                  <a:cubicBezTo>
                    <a:pt x="501" y="137"/>
                    <a:pt x="501" y="137"/>
                    <a:pt x="501" y="137"/>
                  </a:cubicBezTo>
                  <a:cubicBezTo>
                    <a:pt x="477" y="137"/>
                    <a:pt x="477" y="137"/>
                    <a:pt x="477" y="137"/>
                  </a:cubicBezTo>
                  <a:cubicBezTo>
                    <a:pt x="477" y="193"/>
                    <a:pt x="477" y="193"/>
                    <a:pt x="477" y="193"/>
                  </a:cubicBezTo>
                  <a:cubicBezTo>
                    <a:pt x="477" y="220"/>
                    <a:pt x="489" y="239"/>
                    <a:pt x="519" y="239"/>
                  </a:cubicBezTo>
                  <a:cubicBezTo>
                    <a:pt x="550" y="239"/>
                    <a:pt x="562" y="220"/>
                    <a:pt x="562" y="193"/>
                  </a:cubicBezTo>
                  <a:cubicBezTo>
                    <a:pt x="562" y="137"/>
                    <a:pt x="562" y="137"/>
                    <a:pt x="562" y="137"/>
                  </a:cubicBezTo>
                  <a:lnTo>
                    <a:pt x="538" y="137"/>
                  </a:lnTo>
                  <a:close/>
                </a:path>
              </a:pathLst>
            </a:custGeom>
            <a:solidFill>
              <a:srgbClr val="0054a3"/>
            </a:solidFill>
            <a:ln w="0">
              <a:noFill/>
            </a:ln>
          </p:spPr>
          <p:style>
            <a:lnRef idx="0"/>
            <a:fillRef idx="0"/>
            <a:effectRef idx="0"/>
            <a:fontRef idx="minor"/>
          </p:style>
        </p:sp>
        <p:sp>
          <p:nvSpPr>
            <p:cNvPr id="8" name="Freeform 32"/>
            <p:cNvSpPr/>
            <p:nvPr/>
          </p:nvSpPr>
          <p:spPr>
            <a:xfrm>
              <a:off x="1323000" y="231480"/>
              <a:ext cx="376560" cy="474120"/>
            </a:xfrm>
            <a:custGeom>
              <a:avLst/>
              <a:gdLst/>
              <a:ahLst/>
              <a:rect l="l" t="t" r="r" b="b"/>
              <a:pathLst>
                <a:path w="425" h="567">
                  <a:moveTo>
                    <a:pt x="0" y="567"/>
                  </a:moveTo>
                  <a:lnTo>
                    <a:pt x="0" y="247"/>
                  </a:lnTo>
                  <a:lnTo>
                    <a:pt x="425" y="0"/>
                  </a:lnTo>
                  <a:lnTo>
                    <a:pt x="425" y="320"/>
                  </a:lnTo>
                  <a:lnTo>
                    <a:pt x="0" y="567"/>
                  </a:lnTo>
                  <a:close/>
                </a:path>
              </a:pathLst>
            </a:custGeom>
            <a:solidFill>
              <a:srgbClr val="8ad53d"/>
            </a:solidFill>
            <a:ln w="0">
              <a:noFill/>
            </a:ln>
          </p:spPr>
          <p:style>
            <a:lnRef idx="0"/>
            <a:fillRef idx="0"/>
            <a:effectRef idx="0"/>
            <a:fontRef idx="minor"/>
          </p:style>
        </p:sp>
        <p:sp>
          <p:nvSpPr>
            <p:cNvPr id="9" name="Freeform 33"/>
            <p:cNvSpPr/>
            <p:nvPr/>
          </p:nvSpPr>
          <p:spPr>
            <a:xfrm>
              <a:off x="945720" y="231480"/>
              <a:ext cx="376560" cy="474120"/>
            </a:xfrm>
            <a:custGeom>
              <a:avLst/>
              <a:gdLst/>
              <a:ahLst/>
              <a:rect l="l" t="t" r="r" b="b"/>
              <a:pathLst>
                <a:path w="425" h="567">
                  <a:moveTo>
                    <a:pt x="0" y="0"/>
                  </a:moveTo>
                  <a:lnTo>
                    <a:pt x="0" y="320"/>
                  </a:lnTo>
                  <a:lnTo>
                    <a:pt x="425" y="567"/>
                  </a:lnTo>
                  <a:lnTo>
                    <a:pt x="425" y="247"/>
                  </a:lnTo>
                  <a:lnTo>
                    <a:pt x="0" y="0"/>
                  </a:lnTo>
                  <a:close/>
                </a:path>
              </a:pathLst>
            </a:custGeom>
            <a:solidFill>
              <a:srgbClr val="00aced"/>
            </a:solidFill>
            <a:ln w="0">
              <a:noFill/>
            </a:ln>
          </p:spPr>
          <p:style>
            <a:lnRef idx="0"/>
            <a:fillRef idx="0"/>
            <a:effectRef idx="0"/>
            <a:fontRef idx="minor"/>
          </p:style>
        </p:sp>
        <p:sp>
          <p:nvSpPr>
            <p:cNvPr id="10" name="Freeform 34"/>
            <p:cNvSpPr/>
            <p:nvPr/>
          </p:nvSpPr>
          <p:spPr>
            <a:xfrm>
              <a:off x="945720" y="569520"/>
              <a:ext cx="376560" cy="337680"/>
            </a:xfrm>
            <a:custGeom>
              <a:avLst/>
              <a:gdLst/>
              <a:ahLst/>
              <a:rect l="l" t="t" r="r" b="b"/>
              <a:pathLst>
                <a:path w="425" h="404">
                  <a:moveTo>
                    <a:pt x="0" y="404"/>
                  </a:moveTo>
                  <a:lnTo>
                    <a:pt x="0" y="84"/>
                  </a:lnTo>
                  <a:lnTo>
                    <a:pt x="147" y="0"/>
                  </a:lnTo>
                  <a:lnTo>
                    <a:pt x="425" y="163"/>
                  </a:lnTo>
                  <a:lnTo>
                    <a:pt x="0" y="404"/>
                  </a:lnTo>
                  <a:close/>
                </a:path>
              </a:pathLst>
            </a:custGeom>
            <a:solidFill>
              <a:srgbClr val="0054a3"/>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 name="Rectangle 49"/>
          <p:cNvSpPr/>
          <p:nvPr/>
        </p:nvSpPr>
        <p:spPr>
          <a:xfrm>
            <a:off x="977040" y="25505640"/>
            <a:ext cx="12756600" cy="1065384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ranklin Gothic Book"/>
              </a:rPr>
              <a:t> </a:t>
            </a:r>
            <a:endParaRPr b="0" lang="en-US" sz="3200" spc="-1" strike="noStrike">
              <a:latin typeface="Arial"/>
            </a:endParaRPr>
          </a:p>
        </p:txBody>
      </p:sp>
      <p:sp>
        <p:nvSpPr>
          <p:cNvPr id="48" name="Inhaltsplatzhalter 1"/>
          <p:cNvSpPr/>
          <p:nvPr/>
        </p:nvSpPr>
        <p:spPr>
          <a:xfrm>
            <a:off x="1263960" y="25237080"/>
            <a:ext cx="2728800" cy="57708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rPr>
              <a:t>Methods</a:t>
            </a:r>
            <a:endParaRPr b="0" lang="en-US" sz="4000" spc="-1" strike="noStrike">
              <a:latin typeface="Arial"/>
            </a:endParaRPr>
          </a:p>
        </p:txBody>
      </p:sp>
      <p:sp>
        <p:nvSpPr>
          <p:cNvPr id="49" name="Rectangle 672"/>
          <p:cNvSpPr/>
          <p:nvPr/>
        </p:nvSpPr>
        <p:spPr>
          <a:xfrm>
            <a:off x="977040" y="36581760"/>
            <a:ext cx="12756600" cy="59868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Arial"/>
              </a:rPr>
              <a:t> </a:t>
            </a:r>
            <a:endParaRPr b="0" lang="en-US" sz="3200" spc="-1" strike="noStrike">
              <a:latin typeface="Arial"/>
            </a:endParaRPr>
          </a:p>
        </p:txBody>
      </p:sp>
      <p:sp>
        <p:nvSpPr>
          <p:cNvPr id="50" name="Inhaltsplatzhalter 1"/>
          <p:cNvSpPr/>
          <p:nvPr/>
        </p:nvSpPr>
        <p:spPr>
          <a:xfrm>
            <a:off x="1261800" y="36241920"/>
            <a:ext cx="6053400" cy="80352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Results and Discussion</a:t>
            </a:r>
            <a:endParaRPr b="0" lang="en-US" sz="4000" spc="-1" strike="noStrike">
              <a:latin typeface="Arial"/>
            </a:endParaRPr>
          </a:p>
        </p:txBody>
      </p:sp>
      <p:sp>
        <p:nvSpPr>
          <p:cNvPr id="51" name="PlaceHolder 1"/>
          <p:cNvSpPr>
            <a:spLocks noGrp="1"/>
          </p:cNvSpPr>
          <p:nvPr>
            <p:ph type="title"/>
          </p:nvPr>
        </p:nvSpPr>
        <p:spPr>
          <a:xfrm>
            <a:off x="1857960" y="384840"/>
            <a:ext cx="33117120" cy="2082240"/>
          </a:xfrm>
          <a:prstGeom prst="rect">
            <a:avLst/>
          </a:prstGeom>
          <a:noFill/>
          <a:ln w="0">
            <a:noFill/>
          </a:ln>
        </p:spPr>
        <p:txBody>
          <a:bodyPr anchor="t">
            <a:noAutofit/>
          </a:bodyPr>
          <a:p>
            <a:pPr algn="ctr">
              <a:lnSpc>
                <a:spcPct val="100000"/>
              </a:lnSpc>
              <a:spcAft>
                <a:spcPts val="1559"/>
              </a:spcAft>
              <a:buNone/>
            </a:pPr>
            <a:r>
              <a:rPr b="1" lang="de-DE" sz="6600" spc="-1" strike="noStrike">
                <a:solidFill>
                  <a:srgbClr val="0056a2"/>
                </a:solidFill>
                <a:latin typeface="Fira Sans"/>
                <a:ea typeface="Fira Sans"/>
              </a:rPr>
              <a:t>Devel</a:t>
            </a:r>
            <a:r>
              <a:rPr b="1" lang="de-DE" sz="6600" spc="-1" strike="noStrike">
                <a:solidFill>
                  <a:srgbClr val="0056a2"/>
                </a:solidFill>
                <a:latin typeface="Fira Sans"/>
                <a:ea typeface="Fira Sans"/>
              </a:rPr>
              <a:t>opme</a:t>
            </a:r>
            <a:r>
              <a:rPr b="1" lang="de-DE" sz="6600" spc="-1" strike="noStrike">
                <a:solidFill>
                  <a:srgbClr val="0056a2"/>
                </a:solidFill>
                <a:latin typeface="Fira Sans"/>
                <a:ea typeface="Fira Sans"/>
              </a:rPr>
              <a:t>nt of a </a:t>
            </a:r>
            <a:r>
              <a:rPr b="1" lang="de-DE" sz="6600" spc="-1" strike="noStrike">
                <a:solidFill>
                  <a:srgbClr val="0056a2"/>
                </a:solidFill>
                <a:latin typeface="Fira Sans"/>
                <a:ea typeface="Fira Sans"/>
              </a:rPr>
              <a:t>Semi-</a:t>
            </a:r>
            <a:r>
              <a:rPr b="1" lang="de-DE" sz="6600" spc="-1" strike="noStrike">
                <a:solidFill>
                  <a:srgbClr val="0056a2"/>
                </a:solidFill>
                <a:latin typeface="Fira Sans"/>
                <a:ea typeface="Fira Sans"/>
              </a:rPr>
              <a:t>Auto</a:t>
            </a:r>
            <a:r>
              <a:rPr b="1" lang="de-DE" sz="6600" spc="-1" strike="noStrike">
                <a:solidFill>
                  <a:srgbClr val="0056a2"/>
                </a:solidFill>
                <a:latin typeface="Fira Sans"/>
                <a:ea typeface="Fira Sans"/>
              </a:rPr>
              <a:t>mated </a:t>
            </a:r>
            <a:r>
              <a:rPr b="1" lang="de-DE" sz="6600" spc="-1" strike="noStrike">
                <a:solidFill>
                  <a:srgbClr val="0056a2"/>
                </a:solidFill>
                <a:latin typeface="Fira Sans"/>
                <a:ea typeface="Fira Sans"/>
              </a:rPr>
              <a:t>Segm</a:t>
            </a:r>
            <a:r>
              <a:rPr b="1" lang="de-DE" sz="6600" spc="-1" strike="noStrike">
                <a:solidFill>
                  <a:srgbClr val="0056a2"/>
                </a:solidFill>
                <a:latin typeface="Fira Sans"/>
                <a:ea typeface="Fira Sans"/>
              </a:rPr>
              <a:t>entati</a:t>
            </a:r>
            <a:r>
              <a:rPr b="1" lang="de-DE" sz="6600" spc="-1" strike="noStrike">
                <a:solidFill>
                  <a:srgbClr val="0056a2"/>
                </a:solidFill>
                <a:latin typeface="Fira Sans"/>
                <a:ea typeface="Fira Sans"/>
              </a:rPr>
              <a:t>on </a:t>
            </a:r>
            <a:r>
              <a:rPr b="1" lang="de-DE" sz="6600" spc="-1" strike="noStrike">
                <a:solidFill>
                  <a:srgbClr val="0056a2"/>
                </a:solidFill>
                <a:latin typeface="Fira Sans"/>
                <a:ea typeface="Fira Sans"/>
              </a:rPr>
              <a:t>Pipeli</a:t>
            </a:r>
            <a:r>
              <a:rPr b="1" lang="de-DE" sz="6600" spc="-1" strike="noStrike">
                <a:solidFill>
                  <a:srgbClr val="0056a2"/>
                </a:solidFill>
                <a:latin typeface="Fira Sans"/>
                <a:ea typeface="Fira Sans"/>
              </a:rPr>
              <a:t>ne </a:t>
            </a:r>
            <a:br>
              <a:rPr sz="6600"/>
            </a:br>
            <a:r>
              <a:rPr b="1" lang="de-DE" sz="6600" spc="-1" strike="noStrike">
                <a:solidFill>
                  <a:srgbClr val="0056a2"/>
                </a:solidFill>
                <a:latin typeface="Fira Sans"/>
                <a:ea typeface="Fira Sans"/>
              </a:rPr>
              <a:t>for </a:t>
            </a:r>
            <a:r>
              <a:rPr b="1" lang="de-DE" sz="6600" spc="-1" strike="noStrike">
                <a:solidFill>
                  <a:srgbClr val="0056a2"/>
                </a:solidFill>
                <a:latin typeface="Fira Sans"/>
                <a:ea typeface="Fira Sans"/>
              </a:rPr>
              <a:t>Dyna</a:t>
            </a:r>
            <a:r>
              <a:rPr b="1" lang="de-DE" sz="6600" spc="-1" strike="noStrike">
                <a:solidFill>
                  <a:srgbClr val="0056a2"/>
                </a:solidFill>
                <a:latin typeface="Fira Sans"/>
                <a:ea typeface="Fira Sans"/>
              </a:rPr>
              <a:t>mic </a:t>
            </a:r>
            <a:r>
              <a:rPr b="1" lang="de-DE" sz="6600" spc="-1" strike="noStrike">
                <a:solidFill>
                  <a:srgbClr val="0056a2"/>
                </a:solidFill>
                <a:latin typeface="Fira Sans"/>
                <a:ea typeface="Fira Sans"/>
              </a:rPr>
              <a:t>MRI </a:t>
            </a:r>
            <a:r>
              <a:rPr b="1" lang="de-DE" sz="6600" spc="-1" strike="noStrike">
                <a:solidFill>
                  <a:srgbClr val="0056a2"/>
                </a:solidFill>
                <a:latin typeface="Fira Sans"/>
                <a:ea typeface="Fira Sans"/>
              </a:rPr>
              <a:t>Analy</a:t>
            </a:r>
            <a:r>
              <a:rPr b="1" lang="de-DE" sz="6600" spc="-1" strike="noStrike">
                <a:solidFill>
                  <a:srgbClr val="0056a2"/>
                </a:solidFill>
                <a:latin typeface="Fira Sans"/>
                <a:ea typeface="Fira Sans"/>
              </a:rPr>
              <a:t>sis of </a:t>
            </a:r>
            <a:r>
              <a:rPr b="1" lang="de-DE" sz="6600" spc="-1" strike="noStrike">
                <a:solidFill>
                  <a:srgbClr val="0056a2"/>
                </a:solidFill>
                <a:latin typeface="Fira Sans"/>
                <a:ea typeface="Fira Sans"/>
              </a:rPr>
              <a:t>Knee </a:t>
            </a:r>
            <a:r>
              <a:rPr b="1" lang="de-DE" sz="6600" spc="-1" strike="noStrike">
                <a:solidFill>
                  <a:srgbClr val="0056a2"/>
                </a:solidFill>
                <a:latin typeface="Fira Sans"/>
                <a:ea typeface="Fira Sans"/>
              </a:rPr>
              <a:t>Joint </a:t>
            </a:r>
            <a:r>
              <a:rPr b="1" lang="de-DE" sz="6600" spc="-1" strike="noStrike">
                <a:solidFill>
                  <a:srgbClr val="0056a2"/>
                </a:solidFill>
                <a:latin typeface="Fira Sans"/>
                <a:ea typeface="Fira Sans"/>
              </a:rPr>
              <a:t>Kinem</a:t>
            </a:r>
            <a:r>
              <a:rPr b="1" lang="de-DE" sz="6600" spc="-1" strike="noStrike">
                <a:solidFill>
                  <a:srgbClr val="0056a2"/>
                </a:solidFill>
                <a:latin typeface="Fira Sans"/>
                <a:ea typeface="Fira Sans"/>
              </a:rPr>
              <a:t>atics </a:t>
            </a:r>
            <a:endParaRPr b="0" lang="de-DE" sz="6600" spc="-1" strike="noStrike">
              <a:solidFill>
                <a:srgbClr val="000000"/>
              </a:solidFill>
              <a:latin typeface="Franklin Gothic Book"/>
            </a:endParaRPr>
          </a:p>
        </p:txBody>
      </p:sp>
      <p:sp>
        <p:nvSpPr>
          <p:cNvPr id="52" name="Titel 2"/>
          <p:cNvSpPr/>
          <p:nvPr/>
        </p:nvSpPr>
        <p:spPr>
          <a:xfrm>
            <a:off x="4403160" y="2463840"/>
            <a:ext cx="27511920" cy="2729520"/>
          </a:xfrm>
          <a:prstGeom prst="rect">
            <a:avLst/>
          </a:prstGeom>
          <a:noFill/>
          <a:ln w="0">
            <a:noFill/>
          </a:ln>
        </p:spPr>
        <p:style>
          <a:lnRef idx="0"/>
          <a:fillRef idx="0"/>
          <a:effectRef idx="0"/>
          <a:fontRef idx="minor"/>
        </p:style>
        <p:txBody>
          <a:bodyPr lIns="118800" rIns="118800" tIns="59400" bIns="59400" anchor="t">
            <a:normAutofit/>
          </a:bodyPr>
          <a:p>
            <a:pPr algn="ctr">
              <a:lnSpc>
                <a:spcPct val="100000"/>
              </a:lnSpc>
              <a:spcAft>
                <a:spcPts val="1559"/>
              </a:spcAft>
              <a:buNone/>
            </a:pPr>
            <a:br>
              <a:rPr sz="2300"/>
            </a:br>
            <a:r>
              <a:rPr b="0" lang="de-DE" sz="5700" spc="-1" strike="noStrike">
                <a:solidFill>
                  <a:srgbClr val="0056a2"/>
                </a:solidFill>
                <a:latin typeface="Fira Sans"/>
                <a:ea typeface="Fira Sans"/>
              </a:rPr>
              <a:t>Aayush Nepal</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Nicholas M. Brisson</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Georg N. Duda</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spcAft>
                <a:spcPts val="1559"/>
              </a:spcAft>
              <a:buNone/>
            </a:pPr>
            <a:r>
              <a:rPr b="0" lang="de-DE" sz="5700" spc="-1" strike="noStrike">
                <a:solidFill>
                  <a:srgbClr val="0056a2"/>
                </a:solidFill>
                <a:latin typeface="Fira Sans"/>
                <a:ea typeface="Fira Sans"/>
              </a:rPr>
              <a:t>Jürgen R. Reichenbach</a:t>
            </a:r>
            <a:r>
              <a:rPr b="0" lang="de-DE" sz="5700" spc="-1" strike="noStrike" baseline="30000">
                <a:solidFill>
                  <a:srgbClr val="0056a2"/>
                </a:solidFill>
                <a:latin typeface="Fira Sans"/>
                <a:ea typeface="Fira Sans"/>
              </a:rPr>
              <a:t>1 </a:t>
            </a:r>
            <a:r>
              <a:rPr b="0" lang="de-DE" sz="5700" spc="-1" strike="noStrike">
                <a:solidFill>
                  <a:srgbClr val="0056a2"/>
                </a:solidFill>
                <a:latin typeface="Fira Sans"/>
                <a:ea typeface="Fira Sans"/>
              </a:rPr>
              <a:t>and Martin Krämer</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buNone/>
            </a:pPr>
            <a:endParaRPr b="0" lang="en-US" sz="1200" spc="-1" strike="noStrike">
              <a:latin typeface="Arial"/>
            </a:endParaRPr>
          </a:p>
          <a:p>
            <a:pPr>
              <a:lnSpc>
                <a:spcPct val="100000"/>
              </a:lnSpc>
              <a:spcAft>
                <a:spcPts val="1559"/>
              </a:spcAft>
              <a:buNone/>
            </a:pPr>
            <a:endParaRPr b="0" lang="en-US" sz="7019" spc="-1" strike="noStrike">
              <a:latin typeface="Arial"/>
            </a:endParaRPr>
          </a:p>
        </p:txBody>
      </p:sp>
      <p:sp>
        <p:nvSpPr>
          <p:cNvPr id="53" name="Textfeld 34"/>
          <p:cNvSpPr/>
          <p:nvPr/>
        </p:nvSpPr>
        <p:spPr>
          <a:xfrm>
            <a:off x="807840" y="4971600"/>
            <a:ext cx="28024560" cy="1553400"/>
          </a:xfrm>
          <a:prstGeom prst="rect">
            <a:avLst/>
          </a:prstGeom>
          <a:noFill/>
          <a:ln w="0">
            <a:noFill/>
          </a:ln>
        </p:spPr>
        <p:style>
          <a:lnRef idx="0"/>
          <a:fillRef idx="0"/>
          <a:effectRef idx="0"/>
          <a:fontRef idx="minor"/>
        </p:style>
        <p:txBody>
          <a:bodyPr anchor="t">
            <a:spAutoFit/>
          </a:bodyPr>
          <a:p>
            <a:pPr>
              <a:lnSpc>
                <a:spcPct val="100000"/>
              </a:lnSpc>
              <a:buNone/>
            </a:pPr>
            <a:r>
              <a:rPr b="0" lang="de-DE" sz="3200" spc="-1" strike="noStrike" baseline="30000">
                <a:solidFill>
                  <a:srgbClr val="0056a2"/>
                </a:solidFill>
                <a:latin typeface="Fira Sans"/>
              </a:rPr>
              <a:t>1</a:t>
            </a:r>
            <a:r>
              <a:rPr b="0" lang="de-DE" sz="3200" spc="-1" strike="noStrike">
                <a:solidFill>
                  <a:srgbClr val="0056a2"/>
                </a:solidFill>
                <a:latin typeface="Fira Sans"/>
              </a:rPr>
              <a:t>Medical Physics Group, Institute of Diagnostic und Interventional Radiology, Jena University Hospital, Friedrich Schiller University Jena</a:t>
            </a:r>
            <a:endParaRPr b="0" lang="en-US" sz="3200" spc="-1" strike="noStrike">
              <a:latin typeface="Arial"/>
            </a:endParaRPr>
          </a:p>
          <a:p>
            <a:pPr>
              <a:lnSpc>
                <a:spcPct val="100000"/>
              </a:lnSpc>
              <a:buNone/>
            </a:pPr>
            <a:r>
              <a:rPr b="0" lang="de-DE" sz="3200" spc="-1" strike="noStrike" baseline="30000">
                <a:solidFill>
                  <a:srgbClr val="0056a2"/>
                </a:solidFill>
                <a:latin typeface="Fira Sans"/>
              </a:rPr>
              <a:t>2</a:t>
            </a:r>
            <a:r>
              <a:rPr b="0" lang="de-DE" sz="3200" spc="-1" strike="noStrike">
                <a:solidFill>
                  <a:srgbClr val="0056a2"/>
                </a:solidFill>
                <a:latin typeface="Fira Sans"/>
              </a:rPr>
              <a:t>Julius Wolff Institute, </a:t>
            </a:r>
            <a:r>
              <a:rPr b="0" lang="de-DE" sz="3200" spc="-1" strike="noStrike">
                <a:solidFill>
                  <a:srgbClr val="0056a2"/>
                </a:solidFill>
                <a:latin typeface="Fira Sans"/>
                <a:ea typeface="Franklin Gothic Book"/>
              </a:rPr>
              <a:t>Berlin Institute of Health at Charité, Universitätsmedizin Berlin</a:t>
            </a:r>
            <a:endParaRPr b="0" lang="en-US" sz="3200" spc="-1" strike="noStrike">
              <a:latin typeface="Arial"/>
            </a:endParaRPr>
          </a:p>
          <a:p>
            <a:pPr>
              <a:lnSpc>
                <a:spcPct val="100000"/>
              </a:lnSpc>
              <a:buNone/>
            </a:pPr>
            <a:r>
              <a:rPr b="0" lang="de-DE" sz="3200" spc="-1" strike="noStrike" baseline="30000">
                <a:solidFill>
                  <a:srgbClr val="0056a2"/>
                </a:solidFill>
                <a:latin typeface="Fira Sans"/>
                <a:ea typeface="Franklin Gothic Book"/>
              </a:rPr>
              <a:t>3</a:t>
            </a:r>
            <a:r>
              <a:rPr b="0" lang="de-DE" sz="3200" spc="-1" strike="noStrike">
                <a:solidFill>
                  <a:srgbClr val="0056a2"/>
                </a:solidFill>
                <a:latin typeface="Fira Sans"/>
                <a:ea typeface="Franklin Gothic Book"/>
              </a:rPr>
              <a:t>Berlin Movement Diagnostics (BeMoveD), Center for Musculoskeletal Surgery Charité, </a:t>
            </a:r>
            <a:r>
              <a:rPr b="0" lang="de-DE" sz="3200" spc="-1" strike="noStrike">
                <a:solidFill>
                  <a:srgbClr val="0056a2"/>
                </a:solidFill>
                <a:latin typeface="Fira Sans"/>
                <a:ea typeface="Franklin Gothic Book"/>
              </a:rPr>
              <a:t>Universitätsmedizin Berlin </a:t>
            </a:r>
            <a:endParaRPr b="0" lang="en-US" sz="3200" spc="-1" strike="noStrike">
              <a:latin typeface="Arial"/>
            </a:endParaRPr>
          </a:p>
        </p:txBody>
      </p:sp>
      <p:grpSp>
        <p:nvGrpSpPr>
          <p:cNvPr id="54" name="Group 101"/>
          <p:cNvGrpSpPr/>
          <p:nvPr/>
        </p:nvGrpSpPr>
        <p:grpSpPr>
          <a:xfrm>
            <a:off x="14655240" y="7320960"/>
            <a:ext cx="15277680" cy="11821320"/>
            <a:chOff x="14655240" y="7320960"/>
            <a:chExt cx="15277680" cy="11821320"/>
          </a:xfrm>
        </p:grpSpPr>
        <p:sp>
          <p:nvSpPr>
            <p:cNvPr id="55" name="Rectangle 690"/>
            <p:cNvSpPr/>
            <p:nvPr/>
          </p:nvSpPr>
          <p:spPr>
            <a:xfrm>
              <a:off x="14655240" y="7320960"/>
              <a:ext cx="15277680" cy="11548440"/>
            </a:xfrm>
            <a:prstGeom prst="rect">
              <a:avLst/>
            </a:prstGeom>
            <a:solidFill>
              <a:srgbClr val="e4ecf4"/>
            </a:solidFill>
            <a:ln w="9525">
              <a:solidFill>
                <a:srgbClr val="000000"/>
              </a:solidFill>
              <a:miter/>
            </a:ln>
          </p:spPr>
          <p:style>
            <a:lnRef idx="0"/>
            <a:fillRef idx="0"/>
            <a:effectRef idx="0"/>
            <a:fontRef idx="minor"/>
          </p:style>
        </p:sp>
        <p:sp>
          <p:nvSpPr>
            <p:cNvPr id="56" name="Inhaltsplatzhalter 1"/>
            <p:cNvSpPr/>
            <p:nvPr/>
          </p:nvSpPr>
          <p:spPr>
            <a:xfrm>
              <a:off x="14809320" y="16272360"/>
              <a:ext cx="14636160" cy="2869920"/>
            </a:xfrm>
            <a:prstGeom prst="rect">
              <a:avLst/>
            </a:prstGeom>
            <a:noFill/>
            <a:ln w="0">
              <a:noFill/>
            </a:ln>
          </p:spPr>
          <p:style>
            <a:lnRef idx="0"/>
            <a:fillRef idx="0"/>
            <a:effectRef idx="0"/>
            <a:fontRef idx="minor"/>
          </p:style>
          <p:txBody>
            <a:bodyPr lIns="118800" rIns="118800" tIns="59400" bIns="59400" anchor="t">
              <a:noAutofit/>
            </a:bodyPr>
            <a:p>
              <a:pPr algn="just">
                <a:lnSpc>
                  <a:spcPct val="100000"/>
                </a:lnSpc>
                <a:buNone/>
                <a:tabLst>
                  <a:tab algn="l" pos="0"/>
                </a:tabLst>
              </a:pPr>
              <a:r>
                <a:rPr b="1" lang="de-DE" sz="3200" spc="-1" strike="noStrike">
                  <a:solidFill>
                    <a:srgbClr val="0056a2"/>
                  </a:solidFill>
                  <a:latin typeface="Fira Sans"/>
                  <a:ea typeface="Fira Sans"/>
                </a:rPr>
                <a:t>Fig. 1: CINE MRI of Knee Joint During Flexion-Extension Cycle </a:t>
              </a:r>
              <a:endParaRPr b="0" lang="en-US" sz="3200" spc="-1" strike="noStrike">
                <a:latin typeface="Arial"/>
              </a:endParaRPr>
            </a:p>
            <a:p>
              <a:pPr algn="just">
                <a:lnSpc>
                  <a:spcPct val="100000"/>
                </a:lnSpc>
                <a:buNone/>
                <a:tabLst>
                  <a:tab algn="l" pos="0"/>
                </a:tabLst>
              </a:pPr>
              <a:r>
                <a:rPr b="0" lang="de-DE" sz="3200" spc="-1" strike="noStrike">
                  <a:solidFill>
                    <a:srgbClr val="000000"/>
                  </a:solidFill>
                  <a:latin typeface="Fira Sans"/>
                  <a:ea typeface="Fira Sans"/>
                </a:rPr>
                <a:t>Selected frames from one reconstructed dataset of a CINE MRI sequence of the knee undergoing cyclic flexion (Frame 0 and 27) and extension (Frame 15). This dataset serves as a representative example of the image data used in the project, which was collected across multiple subjects.</a:t>
              </a:r>
              <a:endParaRPr b="0" lang="en-US" sz="3200" spc="-1" strike="noStrike">
                <a:latin typeface="Arial"/>
              </a:endParaRPr>
            </a:p>
            <a:p>
              <a:pPr algn="just">
                <a:lnSpc>
                  <a:spcPct val="100000"/>
                </a:lnSpc>
                <a:buNone/>
                <a:tabLst>
                  <a:tab algn="l" pos="0"/>
                </a:tabLst>
              </a:pPr>
              <a:endParaRPr b="0" lang="en-US" sz="3200" spc="-1" strike="noStrike">
                <a:latin typeface="Arial"/>
              </a:endParaRPr>
            </a:p>
          </p:txBody>
        </p:sp>
      </p:grpSp>
      <p:sp>
        <p:nvSpPr>
          <p:cNvPr id="57" name="Rectangle 672"/>
          <p:cNvSpPr/>
          <p:nvPr/>
        </p:nvSpPr>
        <p:spPr>
          <a:xfrm>
            <a:off x="926640" y="10815480"/>
            <a:ext cx="13357080" cy="80766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ira Sans"/>
              </a:rPr>
              <a:t>This study utilizes a novel MRI-compatible device designed to facilitate controlled, repetitive knee flexion-extension cycles [1,2]. Equipped with an optical sensor to synchronize motion data, the device enables the precise reconstruction of CINE MRI images that capture the knee during these movements, as illustrated in </a:t>
            </a:r>
            <a:r>
              <a:rPr b="1" lang="de-DE" sz="3200" spc="-1" strike="noStrike">
                <a:solidFill>
                  <a:srgbClr val="0056a2"/>
                </a:solidFill>
                <a:latin typeface="Fira Sans"/>
              </a:rPr>
              <a:t>Fig. 1</a:t>
            </a:r>
            <a:r>
              <a:rPr b="0" lang="de-DE" sz="3200" spc="-1" strike="noStrike">
                <a:solidFill>
                  <a:srgbClr val="000000"/>
                </a:solidFill>
                <a:latin typeface="Fira Sans"/>
              </a:rPr>
              <a:t>. Traditional kinematic analyses often rely on manually segmenting </a:t>
            </a:r>
            <a:endParaRPr b="0" lang="en-US" sz="3200" spc="-1" strike="noStrike">
              <a:latin typeface="Arial"/>
            </a:endParaRPr>
          </a:p>
          <a:p>
            <a:pPr algn="just">
              <a:lnSpc>
                <a:spcPct val="100000"/>
              </a:lnSpc>
              <a:buNone/>
            </a:pPr>
            <a:r>
              <a:rPr b="0" lang="de-DE" sz="3200" spc="-1" strike="noStrike">
                <a:solidFill>
                  <a:srgbClr val="000000"/>
                </a:solidFill>
                <a:latin typeface="Fira Sans"/>
              </a:rPr>
              <a:t>each frame to track the tibia </a:t>
            </a:r>
            <a:endParaRPr b="0" lang="en-US" sz="3200" spc="-1" strike="noStrike">
              <a:latin typeface="Arial"/>
            </a:endParaRPr>
          </a:p>
          <a:p>
            <a:pPr algn="just">
              <a:lnSpc>
                <a:spcPct val="100000"/>
              </a:lnSpc>
              <a:buNone/>
            </a:pPr>
            <a:r>
              <a:rPr b="0" lang="de-DE" sz="3200" spc="-1" strike="noStrike">
                <a:solidFill>
                  <a:srgbClr val="000000"/>
                </a:solidFill>
                <a:latin typeface="Fira Sans"/>
              </a:rPr>
              <a:t>and </a:t>
            </a:r>
            <a:r>
              <a:rPr b="0" lang="de-DE" sz="3200" spc="-1" strike="noStrike">
                <a:solidFill>
                  <a:srgbClr val="000000"/>
                </a:solidFill>
                <a:latin typeface="Fira Sans"/>
              </a:rPr>
              <a:t>femur which can be prone </a:t>
            </a:r>
            <a:endParaRPr b="0" lang="en-US" sz="3200" spc="-1" strike="noStrike">
              <a:latin typeface="Arial"/>
            </a:endParaRPr>
          </a:p>
          <a:p>
            <a:pPr algn="just">
              <a:lnSpc>
                <a:spcPct val="100000"/>
              </a:lnSpc>
              <a:buNone/>
            </a:pPr>
            <a:r>
              <a:rPr b="0" lang="de-DE" sz="3200" spc="-1" strike="noStrike">
                <a:solidFill>
                  <a:srgbClr val="000000"/>
                </a:solidFill>
                <a:latin typeface="Fira Sans"/>
              </a:rPr>
              <a:t>to </a:t>
            </a:r>
            <a:r>
              <a:rPr b="0" lang="de-DE" sz="3200" spc="-1" strike="noStrike">
                <a:solidFill>
                  <a:srgbClr val="000000"/>
                </a:solidFill>
                <a:latin typeface="Fira Sans"/>
              </a:rPr>
              <a:t>inaccuracies. To address</a:t>
            </a:r>
            <a:endParaRPr b="0" lang="en-US" sz="3200" spc="-1" strike="noStrike">
              <a:latin typeface="Arial"/>
            </a:endParaRPr>
          </a:p>
          <a:p>
            <a:pPr algn="just">
              <a:lnSpc>
                <a:spcPct val="100000"/>
              </a:lnSpc>
              <a:buNone/>
            </a:pPr>
            <a:r>
              <a:rPr b="0" lang="de-DE" sz="3200" spc="-1" strike="noStrike">
                <a:solidFill>
                  <a:srgbClr val="000000"/>
                </a:solidFill>
                <a:latin typeface="Fira Sans"/>
              </a:rPr>
              <a:t>these challenges, we developed</a:t>
            </a:r>
            <a:endParaRPr b="0" lang="en-US" sz="3200" spc="-1" strike="noStrike">
              <a:latin typeface="Arial"/>
            </a:endParaRPr>
          </a:p>
          <a:p>
            <a:pPr algn="just">
              <a:lnSpc>
                <a:spcPct val="100000"/>
              </a:lnSpc>
              <a:buNone/>
            </a:pPr>
            <a:r>
              <a:rPr b="0" lang="de-DE" sz="3200" spc="-1" strike="noStrike">
                <a:solidFill>
                  <a:srgbClr val="000000"/>
                </a:solidFill>
                <a:latin typeface="Fira Sans"/>
              </a:rPr>
              <a:t>a semi-automated segmentation</a:t>
            </a:r>
            <a:endParaRPr b="0" lang="en-US" sz="3200" spc="-1" strike="noStrike">
              <a:latin typeface="Arial"/>
            </a:endParaRPr>
          </a:p>
          <a:p>
            <a:pPr algn="just">
              <a:lnSpc>
                <a:spcPct val="100000"/>
              </a:lnSpc>
              <a:buNone/>
            </a:pPr>
            <a:r>
              <a:rPr b="0" lang="de-DE" sz="3200" spc="-1" strike="noStrike">
                <a:solidFill>
                  <a:srgbClr val="000000"/>
                </a:solidFill>
                <a:latin typeface="Fira Sans"/>
              </a:rPr>
              <a:t>pipeline that segments the tibia</a:t>
            </a:r>
            <a:endParaRPr b="0" lang="en-US" sz="3200" spc="-1" strike="noStrike">
              <a:latin typeface="Arial"/>
            </a:endParaRPr>
          </a:p>
          <a:p>
            <a:pPr algn="just">
              <a:lnSpc>
                <a:spcPct val="100000"/>
              </a:lnSpc>
              <a:buNone/>
            </a:pPr>
            <a:r>
              <a:rPr b="0" lang="de-DE" sz="3200" spc="-1" strike="noStrike">
                <a:solidFill>
                  <a:srgbClr val="000000"/>
                </a:solidFill>
                <a:latin typeface="Fira Sans"/>
              </a:rPr>
              <a:t>and femur across the motion </a:t>
            </a:r>
            <a:endParaRPr b="0" lang="en-US" sz="3200" spc="-1" strike="noStrike">
              <a:latin typeface="Arial"/>
            </a:endParaRPr>
          </a:p>
          <a:p>
            <a:pPr algn="just">
              <a:lnSpc>
                <a:spcPct val="100000"/>
              </a:lnSpc>
              <a:buNone/>
            </a:pPr>
            <a:r>
              <a:rPr b="0" lang="de-DE" sz="3200" spc="-1" strike="noStrike">
                <a:solidFill>
                  <a:srgbClr val="000000"/>
                </a:solidFill>
                <a:latin typeface="Fira Sans"/>
              </a:rPr>
              <a:t>cycle with minimal manual</a:t>
            </a:r>
            <a:endParaRPr b="0" lang="en-US" sz="3200" spc="-1" strike="noStrike">
              <a:latin typeface="Arial"/>
            </a:endParaRPr>
          </a:p>
          <a:p>
            <a:pPr algn="just">
              <a:lnSpc>
                <a:spcPct val="100000"/>
              </a:lnSpc>
              <a:buNone/>
            </a:pPr>
            <a:r>
              <a:rPr b="0" lang="de-DE" sz="3200" spc="-1" strike="noStrike">
                <a:solidFill>
                  <a:srgbClr val="000000"/>
                </a:solidFill>
                <a:latin typeface="Fira Sans"/>
              </a:rPr>
              <a:t> </a:t>
            </a:r>
            <a:r>
              <a:rPr b="0" lang="de-DE" sz="3200" spc="-1" strike="noStrike">
                <a:solidFill>
                  <a:srgbClr val="000000"/>
                </a:solidFill>
                <a:latin typeface="Fira Sans"/>
              </a:rPr>
              <a:t>intervention. </a:t>
            </a:r>
            <a:endParaRPr b="0" lang="en-US" sz="3200" spc="-1" strike="noStrike">
              <a:latin typeface="Arial"/>
            </a:endParaRPr>
          </a:p>
        </p:txBody>
      </p:sp>
      <p:sp>
        <p:nvSpPr>
          <p:cNvPr id="58" name="Rectangle 672"/>
          <p:cNvSpPr/>
          <p:nvPr/>
        </p:nvSpPr>
        <p:spPr>
          <a:xfrm>
            <a:off x="926640" y="7313400"/>
            <a:ext cx="13357080" cy="323928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Accurate segmentation of the tibia and femur from dynamic MRI scans during knee flexion-extension can provide detailed insights into joint kinematics. Developing a semi-automated segmentation pipeline enables a streamlined approach to tibiofemoral kinematic analysis, offering potential advancements in clinical and research applications.</a:t>
            </a:r>
            <a:endParaRPr b="0" lang="en-US" sz="3200" spc="-1" strike="noStrike">
              <a:latin typeface="Arial"/>
            </a:endParaRPr>
          </a:p>
        </p:txBody>
      </p:sp>
      <p:sp>
        <p:nvSpPr>
          <p:cNvPr id="59" name="Inhaltsplatzhalter 1"/>
          <p:cNvSpPr/>
          <p:nvPr/>
        </p:nvSpPr>
        <p:spPr>
          <a:xfrm>
            <a:off x="1202040" y="7082280"/>
            <a:ext cx="2718000" cy="493560"/>
          </a:xfrm>
          <a:prstGeom prst="rect">
            <a:avLst/>
          </a:prstGeom>
          <a:solidFill>
            <a:schemeClr val="bg1"/>
          </a:solidFill>
          <a:ln w="0">
            <a:noFill/>
          </a:ln>
        </p:spPr>
        <p:style>
          <a:lnRef idx="0"/>
          <a:fillRef idx="0"/>
          <a:effectRef idx="0"/>
          <a:fontRef idx="minor"/>
        </p:style>
        <p:txBody>
          <a:bodyPr lIns="36000" rIns="36000" tIns="36000" bIns="36000" anchor="ctr">
            <a:noAutofit/>
          </a:bodyPr>
          <a:p>
            <a:pPr algn="ctr">
              <a:lnSpc>
                <a:spcPct val="100000"/>
              </a:lnSpc>
              <a:buNone/>
              <a:tabLst>
                <a:tab algn="l" pos="0"/>
              </a:tabLst>
            </a:pPr>
            <a:r>
              <a:rPr b="1" lang="de-DE" sz="4000" spc="-1" strike="noStrike">
                <a:solidFill>
                  <a:srgbClr val="0056a2"/>
                </a:solidFill>
                <a:latin typeface="Fira Sans"/>
                <a:ea typeface="Fira Sans"/>
              </a:rPr>
              <a:t>Synopsis</a:t>
            </a:r>
            <a:endParaRPr b="0" lang="en-US" sz="4000" spc="-1" strike="noStrike">
              <a:latin typeface="Arial"/>
            </a:endParaRPr>
          </a:p>
        </p:txBody>
      </p:sp>
      <p:sp>
        <p:nvSpPr>
          <p:cNvPr id="60" name="Inhaltsplatzhalter 1"/>
          <p:cNvSpPr/>
          <p:nvPr/>
        </p:nvSpPr>
        <p:spPr>
          <a:xfrm>
            <a:off x="1208520" y="10570680"/>
            <a:ext cx="3211200" cy="55656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Introduction</a:t>
            </a:r>
            <a:endParaRPr b="0" lang="en-US" sz="4000" spc="-1" strike="noStrike">
              <a:latin typeface="Arial"/>
            </a:endParaRPr>
          </a:p>
        </p:txBody>
      </p:sp>
      <p:pic>
        <p:nvPicPr>
          <p:cNvPr id="61" name="Grafik 4" descr="Ein Bild, das drinnen, Toilette enthält.&#10;&#10;Automatisch generierte Beschreibung"/>
          <p:cNvPicPr/>
          <p:nvPr/>
        </p:nvPicPr>
        <p:blipFill>
          <a:blip r:embed="rId1"/>
          <a:stretch/>
        </p:blipFill>
        <p:spPr>
          <a:xfrm>
            <a:off x="7491240" y="14223600"/>
            <a:ext cx="6631560" cy="4465440"/>
          </a:xfrm>
          <a:prstGeom prst="rect">
            <a:avLst/>
          </a:prstGeom>
          <a:ln w="0">
            <a:solidFill>
              <a:srgbClr val="000000"/>
            </a:solidFill>
          </a:ln>
        </p:spPr>
      </p:pic>
      <p:sp>
        <p:nvSpPr>
          <p:cNvPr id="62" name="Rectangle 1"/>
          <p:cNvSpPr/>
          <p:nvPr/>
        </p:nvSpPr>
        <p:spPr>
          <a:xfrm>
            <a:off x="926640" y="19065600"/>
            <a:ext cx="29005200" cy="6160320"/>
          </a:xfrm>
          <a:prstGeom prst="rect">
            <a:avLst/>
          </a:prstGeom>
          <a:solidFill>
            <a:schemeClr val="tx1"/>
          </a:solidFill>
          <a:ln>
            <a:solidFill>
              <a:srgbClr val="00254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8200" spc="-1" strike="noStrike">
                <a:solidFill>
                  <a:srgbClr val="ffffff"/>
                </a:solidFill>
                <a:latin typeface="Franklin Gothic Book"/>
              </a:rPr>
              <a:t>                   </a:t>
            </a:r>
            <a:endParaRPr b="0" lang="en-US" sz="8200" spc="-1" strike="noStrike">
              <a:latin typeface="Arial"/>
            </a:endParaRPr>
          </a:p>
        </p:txBody>
      </p:sp>
      <p:pic>
        <p:nvPicPr>
          <p:cNvPr id="63" name="Picture 216" descr="A colorful lines on a black background&#10;&#10;Description automatically generated"/>
          <p:cNvPicPr/>
          <p:nvPr/>
        </p:nvPicPr>
        <p:blipFill>
          <a:blip r:embed="rId2"/>
          <a:srcRect l="14012" t="0" r="20992" b="917"/>
          <a:stretch/>
        </p:blipFill>
        <p:spPr>
          <a:xfrm>
            <a:off x="10878480" y="19508400"/>
            <a:ext cx="4669920" cy="4289400"/>
          </a:xfrm>
          <a:prstGeom prst="rect">
            <a:avLst/>
          </a:prstGeom>
          <a:ln w="0">
            <a:noFill/>
          </a:ln>
        </p:spPr>
      </p:pic>
      <p:sp>
        <p:nvSpPr>
          <p:cNvPr id="64" name="TextBox 231"/>
          <p:cNvSpPr/>
          <p:nvPr/>
        </p:nvSpPr>
        <p:spPr>
          <a:xfrm>
            <a:off x="6302160" y="23850000"/>
            <a:ext cx="4263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Canny Edge </a:t>
            </a:r>
            <a:br>
              <a:rPr sz="3200"/>
            </a:br>
            <a:r>
              <a:rPr b="1" lang="de-DE" sz="3200" spc="-1" strike="noStrike">
                <a:solidFill>
                  <a:srgbClr val="ffffff"/>
                </a:solidFill>
                <a:latin typeface="Fira Sans"/>
              </a:rPr>
              <a:t>Detection</a:t>
            </a:r>
            <a:endParaRPr b="0" lang="en-US" sz="3200" spc="-1" strike="noStrike">
              <a:latin typeface="Arial"/>
            </a:endParaRPr>
          </a:p>
        </p:txBody>
      </p:sp>
      <p:sp>
        <p:nvSpPr>
          <p:cNvPr id="65" name="Rectangle 237"/>
          <p:cNvSpPr/>
          <p:nvPr/>
        </p:nvSpPr>
        <p:spPr>
          <a:xfrm>
            <a:off x="13980960" y="25501680"/>
            <a:ext cx="15950880" cy="13957920"/>
          </a:xfrm>
          <a:prstGeom prst="rect">
            <a:avLst/>
          </a:prstGeom>
          <a:solidFill>
            <a:srgbClr val="d9edff"/>
          </a:solidFill>
          <a:ln>
            <a:solidFill>
              <a:srgbClr val="002547"/>
            </a:solidFill>
            <a:round/>
          </a:ln>
        </p:spPr>
        <p:style>
          <a:lnRef idx="2">
            <a:schemeClr val="accent1">
              <a:shade val="15000"/>
            </a:schemeClr>
          </a:lnRef>
          <a:fillRef idx="1">
            <a:schemeClr val="accent1"/>
          </a:fillRef>
          <a:effectRef idx="0">
            <a:schemeClr val="accent1"/>
          </a:effectRef>
          <a:fontRef idx="minor"/>
        </p:style>
      </p:sp>
      <p:pic>
        <p:nvPicPr>
          <p:cNvPr id="66" name="Picture 5" descr="A black and white image of a human body&#10;&#10;Description automatically generated"/>
          <p:cNvPicPr/>
          <p:nvPr/>
        </p:nvPicPr>
        <p:blipFill>
          <a:blip r:embed="rId3"/>
          <a:stretch/>
        </p:blipFill>
        <p:spPr>
          <a:xfrm>
            <a:off x="6025320" y="19570680"/>
            <a:ext cx="4215240" cy="3947760"/>
          </a:xfrm>
          <a:prstGeom prst="rect">
            <a:avLst/>
          </a:prstGeom>
          <a:ln w="0">
            <a:noFill/>
          </a:ln>
        </p:spPr>
      </p:pic>
      <p:pic>
        <p:nvPicPr>
          <p:cNvPr id="67" name="Picture 16" descr="A close-up of a bone&#10;&#10;Description automatically generated"/>
          <p:cNvPicPr/>
          <p:nvPr/>
        </p:nvPicPr>
        <p:blipFill>
          <a:blip r:embed="rId4"/>
          <a:stretch/>
        </p:blipFill>
        <p:spPr>
          <a:xfrm>
            <a:off x="1479600" y="19569960"/>
            <a:ext cx="2961720" cy="4102560"/>
          </a:xfrm>
          <a:prstGeom prst="rect">
            <a:avLst/>
          </a:prstGeom>
          <a:ln w="0">
            <a:noFill/>
          </a:ln>
        </p:spPr>
      </p:pic>
      <p:pic>
        <p:nvPicPr>
          <p:cNvPr id="68" name="Picture 9" descr="A black and blue image of a pair of feet&#10;&#10;Description automatically generated"/>
          <p:cNvPicPr/>
          <p:nvPr/>
        </p:nvPicPr>
        <p:blipFill>
          <a:blip r:embed="rId5"/>
          <a:stretch/>
        </p:blipFill>
        <p:spPr>
          <a:xfrm>
            <a:off x="16665480" y="19646640"/>
            <a:ext cx="2651400" cy="3745800"/>
          </a:xfrm>
          <a:prstGeom prst="rect">
            <a:avLst/>
          </a:prstGeom>
          <a:ln w="0">
            <a:noFill/>
          </a:ln>
        </p:spPr>
      </p:pic>
      <p:sp>
        <p:nvSpPr>
          <p:cNvPr id="69" name="Arrow: Right 38"/>
          <p:cNvSpPr/>
          <p:nvPr/>
        </p:nvSpPr>
        <p:spPr>
          <a:xfrm>
            <a:off x="4403160" y="2102436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70" name="TextBox 39"/>
          <p:cNvSpPr/>
          <p:nvPr/>
        </p:nvSpPr>
        <p:spPr>
          <a:xfrm>
            <a:off x="11498400" y="23862600"/>
            <a:ext cx="4416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Connected component labelling</a:t>
            </a:r>
            <a:endParaRPr b="0" lang="en-US" sz="3200" spc="-1" strike="noStrike">
              <a:latin typeface="Arial"/>
            </a:endParaRPr>
          </a:p>
        </p:txBody>
      </p:sp>
      <p:sp>
        <p:nvSpPr>
          <p:cNvPr id="71" name="TextBox 40"/>
          <p:cNvSpPr/>
          <p:nvPr/>
        </p:nvSpPr>
        <p:spPr>
          <a:xfrm>
            <a:off x="1627920" y="23846400"/>
            <a:ext cx="41025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Single frame of  </a:t>
            </a:r>
            <a:br>
              <a:rPr sz="3200"/>
            </a:br>
            <a:r>
              <a:rPr b="1" lang="de-DE" sz="3200" spc="-1" strike="noStrike">
                <a:solidFill>
                  <a:srgbClr val="ffffff"/>
                </a:solidFill>
                <a:latin typeface="Fira Sans"/>
              </a:rPr>
              <a:t>CINE data </a:t>
            </a:r>
            <a:endParaRPr b="0" lang="en-US" sz="3200" spc="-1" strike="noStrike">
              <a:latin typeface="Arial"/>
            </a:endParaRPr>
          </a:p>
        </p:txBody>
      </p:sp>
      <p:sp>
        <p:nvSpPr>
          <p:cNvPr id="72" name="TextBox 41"/>
          <p:cNvSpPr/>
          <p:nvPr/>
        </p:nvSpPr>
        <p:spPr>
          <a:xfrm>
            <a:off x="16504560" y="23797440"/>
            <a:ext cx="455364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Establishment of reference points</a:t>
            </a:r>
            <a:endParaRPr b="0" lang="en-US" sz="3200" spc="-1" strike="noStrike">
              <a:latin typeface="Arial"/>
            </a:endParaRPr>
          </a:p>
        </p:txBody>
      </p:sp>
      <p:sp>
        <p:nvSpPr>
          <p:cNvPr id="73" name="TextBox 42"/>
          <p:cNvSpPr/>
          <p:nvPr/>
        </p:nvSpPr>
        <p:spPr>
          <a:xfrm>
            <a:off x="23013000" y="23762880"/>
            <a:ext cx="51789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Application of transformation</a:t>
            </a:r>
            <a:endParaRPr b="0" lang="en-US" sz="3200" spc="-1" strike="noStrike">
              <a:latin typeface="Arial"/>
            </a:endParaRPr>
          </a:p>
        </p:txBody>
      </p:sp>
      <p:sp>
        <p:nvSpPr>
          <p:cNvPr id="74" name="Rectangle 672"/>
          <p:cNvSpPr/>
          <p:nvPr/>
        </p:nvSpPr>
        <p:spPr>
          <a:xfrm>
            <a:off x="977040" y="36762120"/>
            <a:ext cx="12915720" cy="52041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The tibia and femur were segmented twice: once using the semi-automatic pipeline described in the Methods section, and once manually. Using these segmented models, the angle between the tibia and femur was measured and compared across both methods, as shown in Fig. 2. The results clearly indicate that the semi-automatic segmentation outperformed the manual method, taking significantly less time and yielding more stable angle measurements. This is particularly important given the expectation of smooth leg motion. The automatic method better reflects this smooth motion, with fewer fluctuations in angular speed, whereas the manual method introduced greater variability. </a:t>
            </a:r>
            <a:endParaRPr b="0" lang="en-US" sz="3200" spc="-1" strike="noStrike">
              <a:latin typeface="Arial"/>
            </a:endParaRPr>
          </a:p>
        </p:txBody>
      </p:sp>
      <p:sp>
        <p:nvSpPr>
          <p:cNvPr id="75" name="TextBox 48"/>
          <p:cNvSpPr/>
          <p:nvPr/>
        </p:nvSpPr>
        <p:spPr>
          <a:xfrm>
            <a:off x="4359960" y="2038608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a:t>
            </a:r>
            <a:endParaRPr b="0" lang="en-US" sz="3200" spc="-1" strike="noStrike">
              <a:latin typeface="Arial"/>
            </a:endParaRPr>
          </a:p>
        </p:txBody>
      </p:sp>
      <p:pic>
        <p:nvPicPr>
          <p:cNvPr id="76" name="Picture 8" descr="A close-up of a radiograph&#10;&#10;Description automatically generated"/>
          <p:cNvPicPr/>
          <p:nvPr/>
        </p:nvPicPr>
        <p:blipFill>
          <a:blip r:embed="rId6"/>
          <a:stretch/>
        </p:blipFill>
        <p:spPr>
          <a:xfrm>
            <a:off x="21052800" y="19505520"/>
            <a:ext cx="8775000" cy="4013280"/>
          </a:xfrm>
          <a:prstGeom prst="rect">
            <a:avLst/>
          </a:prstGeom>
          <a:ln w="0">
            <a:noFill/>
          </a:ln>
        </p:spPr>
      </p:pic>
      <p:sp>
        <p:nvSpPr>
          <p:cNvPr id="77" name="Arrow: Right 38"/>
          <p:cNvSpPr/>
          <p:nvPr/>
        </p:nvSpPr>
        <p:spPr>
          <a:xfrm>
            <a:off x="9987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78" name="TextBox 48"/>
          <p:cNvSpPr/>
          <p:nvPr/>
        </p:nvSpPr>
        <p:spPr>
          <a:xfrm>
            <a:off x="9944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a:t>
            </a:r>
            <a:endParaRPr b="0" lang="en-US" sz="3200" spc="-1" strike="noStrike">
              <a:latin typeface="Arial"/>
            </a:endParaRPr>
          </a:p>
        </p:txBody>
      </p:sp>
      <p:sp>
        <p:nvSpPr>
          <p:cNvPr id="79" name="Arrow: Right 38"/>
          <p:cNvSpPr/>
          <p:nvPr/>
        </p:nvSpPr>
        <p:spPr>
          <a:xfrm>
            <a:off x="14583600" y="2102148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0" name="TextBox 48"/>
          <p:cNvSpPr/>
          <p:nvPr/>
        </p:nvSpPr>
        <p:spPr>
          <a:xfrm>
            <a:off x="14540400" y="203832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III</a:t>
            </a:r>
            <a:endParaRPr b="0" lang="en-US" sz="3200" spc="-1" strike="noStrike">
              <a:latin typeface="Arial"/>
            </a:endParaRPr>
          </a:p>
        </p:txBody>
      </p:sp>
      <p:sp>
        <p:nvSpPr>
          <p:cNvPr id="81" name="Arrow: Right 38"/>
          <p:cNvSpPr/>
          <p:nvPr/>
        </p:nvSpPr>
        <p:spPr>
          <a:xfrm>
            <a:off x="19662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2" name="TextBox 48"/>
          <p:cNvSpPr/>
          <p:nvPr/>
        </p:nvSpPr>
        <p:spPr>
          <a:xfrm>
            <a:off x="19619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IV</a:t>
            </a:r>
            <a:endParaRPr b="0" lang="en-US" sz="3200" spc="-1" strike="noStrike">
              <a:latin typeface="Arial"/>
            </a:endParaRPr>
          </a:p>
        </p:txBody>
      </p:sp>
      <p:pic>
        <p:nvPicPr>
          <p:cNvPr id="83" name="Picture 13" descr="A collage of x-ray images of a human knee&#10;&#10;Description automatically generated"/>
          <p:cNvPicPr/>
          <p:nvPr/>
        </p:nvPicPr>
        <p:blipFill>
          <a:blip r:embed="rId7"/>
          <a:stretch/>
        </p:blipFill>
        <p:spPr>
          <a:xfrm>
            <a:off x="14648760" y="7314480"/>
            <a:ext cx="15358320" cy="8735040"/>
          </a:xfrm>
          <a:prstGeom prst="rect">
            <a:avLst/>
          </a:prstGeom>
          <a:ln w="0">
            <a:noFill/>
          </a:ln>
        </p:spPr>
      </p:pic>
      <p:sp>
        <p:nvSpPr>
          <p:cNvPr id="84" name="Rectangle 45"/>
          <p:cNvSpPr/>
          <p:nvPr/>
        </p:nvSpPr>
        <p:spPr>
          <a:xfrm>
            <a:off x="14015880" y="39675960"/>
            <a:ext cx="15950880" cy="28926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nSpc>
                <a:spcPct val="100000"/>
              </a:lnSpc>
              <a:buNone/>
            </a:pPr>
            <a:r>
              <a:rPr b="0" lang="de-DE" sz="2800" spc="-1" strike="noStrike">
                <a:solidFill>
                  <a:srgbClr val="000000"/>
                </a:solidFill>
                <a:latin typeface="Fira Sans"/>
              </a:rPr>
              <a:t>1. Brisson NM, Krämer M, Reichenbach JR, Duda GN. A Device for Guide Knee Motion and Loading during Dynamic Magnetic Resonance Imaging: A Novel Device. Osteoarthritis and Cartilage 2021, Volume 29, S350 - S351</a:t>
            </a:r>
            <a:endParaRPr b="0" lang="en-US" sz="2800" spc="-1" strike="noStrike">
              <a:latin typeface="Arial"/>
            </a:endParaRPr>
          </a:p>
          <a:p>
            <a:pPr>
              <a:lnSpc>
                <a:spcPct val="100000"/>
              </a:lnSpc>
              <a:buNone/>
            </a:pPr>
            <a:r>
              <a:rPr b="0" lang="de-DE" sz="2800" spc="-1" strike="noStrike">
                <a:solidFill>
                  <a:srgbClr val="000000"/>
                </a:solidFill>
                <a:latin typeface="Fira Sans"/>
              </a:rPr>
              <a:t>2. Brisson NM, Krämer M, Krahl LA, Schill A, Duda GN, Reichenbach JR. A novel device for guided knee motion and loading during dynamic magnetic resonance imaging. Z Med Phys 2021, under revision (ZMEDPHYS-D-21-00086)</a:t>
            </a:r>
            <a:endParaRPr b="0" lang="en-US" sz="2800" spc="-1" strike="noStrike">
              <a:latin typeface="Arial"/>
            </a:endParaRPr>
          </a:p>
        </p:txBody>
      </p:sp>
      <p:sp>
        <p:nvSpPr>
          <p:cNvPr id="85" name="Inhaltsplatzhalter 1"/>
          <p:cNvSpPr/>
          <p:nvPr/>
        </p:nvSpPr>
        <p:spPr>
          <a:xfrm>
            <a:off x="14635800" y="39473280"/>
            <a:ext cx="2974320" cy="538200"/>
          </a:xfrm>
          <a:prstGeom prst="rect">
            <a:avLst/>
          </a:prstGeom>
          <a:solidFill>
            <a:schemeClr val="bg1"/>
          </a:solidFill>
          <a:ln w="0">
            <a:noFill/>
          </a:ln>
        </p:spPr>
        <p:style>
          <a:lnRef idx="0"/>
          <a:fillRef idx="0"/>
          <a:effectRef idx="0"/>
          <a:fontRef idx="minor"/>
        </p:style>
        <p:txBody>
          <a:bodyPr lIns="118800" rIns="118800" tIns="0" bIns="0" anchor="t">
            <a:noAutofit/>
          </a:bodyPr>
          <a:p>
            <a:pPr algn="just">
              <a:lnSpc>
                <a:spcPct val="100000"/>
              </a:lnSpc>
              <a:buNone/>
              <a:tabLst>
                <a:tab algn="l" pos="0"/>
              </a:tabLst>
            </a:pPr>
            <a:r>
              <a:rPr b="1" lang="de-DE" sz="4000" spc="-1" strike="noStrike">
                <a:solidFill>
                  <a:srgbClr val="0056a2"/>
                </a:solidFill>
                <a:latin typeface="Fira Sans"/>
              </a:rPr>
              <a:t>References</a:t>
            </a:r>
            <a:endParaRPr b="0" lang="en-US" sz="4000" spc="-1" strike="noStrike">
              <a:latin typeface="Arial"/>
            </a:endParaRPr>
          </a:p>
        </p:txBody>
      </p:sp>
      <p:sp>
        <p:nvSpPr>
          <p:cNvPr id="86" name="Rectangle 51"/>
          <p:cNvSpPr/>
          <p:nvPr/>
        </p:nvSpPr>
        <p:spPr>
          <a:xfrm>
            <a:off x="926640" y="25501680"/>
            <a:ext cx="12756600" cy="101793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Volunteers underwent scans of the left leg as they actively completed repetitive, open chain knee flexion-extension cycles to the beat of a metronome (6 cycles/min), using a special </a:t>
            </a:r>
            <a:r>
              <a:rPr b="0" lang="en-US" sz="3200" spc="-1" strike="noStrike">
                <a:solidFill>
                  <a:srgbClr val="000000"/>
                </a:solidFill>
                <a:latin typeface="Fira Sans"/>
              </a:rPr>
              <a:t>MRI safe device for guided knee motion</a:t>
            </a:r>
            <a:r>
              <a:rPr b="0" lang="en-US" sz="3200" spc="-1" strike="noStrike">
                <a:solidFill>
                  <a:srgbClr val="ff0000"/>
                </a:solidFill>
                <a:latin typeface="Fira Sans"/>
              </a:rPr>
              <a:t> </a:t>
            </a:r>
            <a:r>
              <a:rPr b="0" lang="en-US" sz="3200" spc="-1" strike="noStrike">
                <a:solidFill>
                  <a:srgbClr val="000000"/>
                </a:solidFill>
                <a:latin typeface="Fira Sans"/>
              </a:rPr>
              <a:t>[1,2]. MRI was captured using a 2D radial golden angle gradient echo FLASH sequence. Cine images were reconstructed, with each frame representing a 2° interval of knee motion using iterative non-Cartesian reconstruction techniques. The semi-automated segmentation process was executed in five main steps:</a:t>
            </a:r>
            <a:r>
              <a:rPr b="0" lang="en-US" sz="3200" spc="-1" strike="noStrike">
                <a:solidFill>
                  <a:srgbClr val="ff0000"/>
                </a:solidFill>
                <a:latin typeface="Fira Sans"/>
              </a:rPr>
              <a:t> </a:t>
            </a:r>
            <a:r>
              <a:rPr b="0" lang="en-US" sz="3200" spc="-1" strike="noStrike">
                <a:solidFill>
                  <a:srgbClr val="000000"/>
                </a:solidFill>
                <a:latin typeface="Fira Sans"/>
              </a:rPr>
              <a:t>(I) Canny edge detection on the first frame to identify edges of the tibia and femur; (II) connected-component labeling technique to select edges of the interior boundary of the cortical bone; (III) key reference points were established on the binary edge outputs, facilitating frame-to-frame transformations using greedy nearest neighbor sorting and cubic spline interpolation; (IV) transformation of the bone edges from one frame to the next were determined through cost function optimization that minimized the alignment error between subsequent frames. The transformation matrices were then applied to manual segmentations of the tibia and femur segments from the first frame.</a:t>
            </a:r>
            <a:endParaRPr b="0" lang="en-US" sz="3200" spc="-1" strike="noStrike">
              <a:latin typeface="Arial"/>
            </a:endParaRPr>
          </a:p>
        </p:txBody>
      </p:sp>
      <p:pic>
        <p:nvPicPr>
          <p:cNvPr id="87" name="Graphic 28" descr=""/>
          <p:cNvPicPr/>
          <p:nvPr/>
        </p:nvPicPr>
        <p:blipFill>
          <a:blip r:embed="rId8"/>
          <a:stretch/>
        </p:blipFill>
        <p:spPr>
          <a:xfrm>
            <a:off x="14214240" y="25913520"/>
            <a:ext cx="8590320" cy="5707800"/>
          </a:xfrm>
          <a:prstGeom prst="rect">
            <a:avLst/>
          </a:prstGeom>
          <a:ln w="0">
            <a:noFill/>
          </a:ln>
        </p:spPr>
      </p:pic>
      <p:pic>
        <p:nvPicPr>
          <p:cNvPr id="88" name="Graphic 29" descr=""/>
          <p:cNvPicPr/>
          <p:nvPr/>
        </p:nvPicPr>
        <p:blipFill>
          <a:blip r:embed="rId9"/>
          <a:stretch/>
        </p:blipFill>
        <p:spPr>
          <a:xfrm>
            <a:off x="14217480" y="32548320"/>
            <a:ext cx="8738640" cy="5985360"/>
          </a:xfrm>
          <a:prstGeom prst="rect">
            <a:avLst/>
          </a:prstGeom>
          <a:ln w="0">
            <a:noFill/>
          </a:ln>
        </p:spPr>
      </p:pic>
      <p:pic>
        <p:nvPicPr>
          <p:cNvPr id="89" name="Picture 30" descr="A graph with lines and dots&#10;&#10;Description automatically generated"/>
          <p:cNvPicPr/>
          <p:nvPr/>
        </p:nvPicPr>
        <p:blipFill>
          <a:blip r:embed="rId10"/>
          <a:stretch/>
        </p:blipFill>
        <p:spPr>
          <a:xfrm>
            <a:off x="22967280" y="25911360"/>
            <a:ext cx="6770160" cy="5707800"/>
          </a:xfrm>
          <a:prstGeom prst="rect">
            <a:avLst/>
          </a:prstGeom>
          <a:ln w="0">
            <a:noFill/>
          </a:ln>
        </p:spPr>
      </p:pic>
      <p:sp>
        <p:nvSpPr>
          <p:cNvPr id="90" name="TextBox 31"/>
          <p:cNvSpPr/>
          <p:nvPr/>
        </p:nvSpPr>
        <p:spPr>
          <a:xfrm>
            <a:off x="21211920" y="3155328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a) </a:t>
            </a:r>
            <a:endParaRPr b="0" lang="en-US" sz="3200" spc="-1" strike="noStrike">
              <a:latin typeface="Arial"/>
            </a:endParaRPr>
          </a:p>
        </p:txBody>
      </p:sp>
      <p:sp>
        <p:nvSpPr>
          <p:cNvPr id="91" name="TextBox 33"/>
          <p:cNvSpPr/>
          <p:nvPr/>
        </p:nvSpPr>
        <p:spPr>
          <a:xfrm>
            <a:off x="21310920" y="3852396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b) </a:t>
            </a:r>
            <a:endParaRPr b="0" lang="en-US" sz="3200" spc="-1" strike="noStrike">
              <a:latin typeface="Arial"/>
            </a:endParaRPr>
          </a:p>
        </p:txBody>
      </p:sp>
      <p:sp>
        <p:nvSpPr>
          <p:cNvPr id="92" name="TextBox 35"/>
          <p:cNvSpPr/>
          <p:nvPr/>
        </p:nvSpPr>
        <p:spPr>
          <a:xfrm>
            <a:off x="28170000" y="3165408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c) </a:t>
            </a:r>
            <a:endParaRPr b="0" lang="en-US" sz="3200" spc="-1" strike="noStrike">
              <a:latin typeface="Arial"/>
            </a:endParaRPr>
          </a:p>
        </p:txBody>
      </p:sp>
      <p:sp>
        <p:nvSpPr>
          <p:cNvPr id="93" name="Inhaltsplatzhalter 1"/>
          <p:cNvSpPr/>
          <p:nvPr/>
        </p:nvSpPr>
        <p:spPr>
          <a:xfrm>
            <a:off x="22978440" y="32435280"/>
            <a:ext cx="6911640" cy="6952320"/>
          </a:xfrm>
          <a:prstGeom prst="rect">
            <a:avLst/>
          </a:prstGeom>
          <a:noFill/>
          <a:ln w="0">
            <a:noFill/>
          </a:ln>
        </p:spPr>
        <p:style>
          <a:lnRef idx="0"/>
          <a:fillRef idx="0"/>
          <a:effectRef idx="0"/>
          <a:fontRef idx="minor"/>
        </p:style>
        <p:txBody>
          <a:bodyPr lIns="118800" rIns="118800" tIns="59400" bIns="59400" anchor="t">
            <a:noAutofit/>
          </a:bodyPr>
          <a:p>
            <a:pPr algn="just">
              <a:lnSpc>
                <a:spcPct val="100000"/>
              </a:lnSpc>
              <a:buNone/>
              <a:tabLst>
                <a:tab algn="l" pos="0"/>
              </a:tabLst>
            </a:pPr>
            <a:r>
              <a:rPr b="1" lang="en-US" sz="2800" spc="-1" strike="noStrike">
                <a:solidFill>
                  <a:srgbClr val="0056a2"/>
                </a:solidFill>
                <a:latin typeface="Fira Sans"/>
              </a:rPr>
              <a:t>Fig. 2: </a:t>
            </a:r>
            <a:r>
              <a:rPr b="0" lang="en-US" sz="2800" spc="-1" strike="noStrike">
                <a:solidFill>
                  <a:srgbClr val="000000"/>
                </a:solidFill>
                <a:latin typeface="Fira Sans"/>
              </a:rPr>
              <a:t>Angle measurements between the long axes of the tibia and femur segments across five datasets (a), derivative across time of the obtained angle (b) and average angle between the tibia and femur segments across all five datasets (c). Each subplot compares the "Manual" (orange) and "Auto" (blue) methods, showing the relationship between flexion percentage and angle. The shaded areas in (c) represent the standard deviation, with the manual method showing a higher variance, particularly at the high extension, highlighting the greater consistency and stability of the automatic method.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2"/>
      </a:dk2>
      <a:lt2>
        <a:srgbClr val="cdd7d9"/>
      </a:lt2>
      <a:accent1>
        <a:srgbClr val="0056a2"/>
      </a:accent1>
      <a:accent2>
        <a:srgbClr val="00aeeb"/>
      </a:accent2>
      <a:accent3>
        <a:srgbClr val="8dd449"/>
      </a:accent3>
      <a:accent4>
        <a:srgbClr val="ffc000"/>
      </a:accent4>
      <a:accent5>
        <a:srgbClr val="ff0000"/>
      </a:accent5>
      <a:accent6>
        <a:srgbClr val="7030a0"/>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15_Poster_Wissenschaft_hoch</Template>
  <TotalTime>2</TotalTime>
  <Application>LibreOffice/7.3.7.2$Linux_X86_64 LibreOffice_project/30$Build-2</Application>
  <AppVersion>15.0000</AppVersion>
  <Words>863</Words>
  <Paragraphs>44</Paragraphs>
  <Company>Universitätsklinikum Jena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2015-09-17T11:49:35Z</dcterms:created>
  <dc:creator>Emmerich, Michelle</dc:creator>
  <dc:description/>
  <dc:language>en-US</dc:language>
  <cp:lastModifiedBy/>
  <dcterms:modified xsi:type="dcterms:W3CDTF">2024-08-23T12:41:21Z</dcterms:modified>
  <cp:revision>540</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Custom</vt:lpwstr>
  </property>
  <property fmtid="{D5CDD505-2E9C-101B-9397-08002B2CF9AE}" pid="4" name="Slides">
    <vt:i4>1</vt:i4>
  </property>
</Properties>
</file>