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90" r:id="rId10"/>
    <p:sldId id="264"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9"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A9201E-513D-49A2-9EF0-C5A7D750AC15}"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217472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9201E-513D-49A2-9EF0-C5A7D750AC15}"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192940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9201E-513D-49A2-9EF0-C5A7D750AC15}"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112415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9201E-513D-49A2-9EF0-C5A7D750AC15}"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18366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9201E-513D-49A2-9EF0-C5A7D750AC15}"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365837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A9201E-513D-49A2-9EF0-C5A7D750AC15}"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392339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A9201E-513D-49A2-9EF0-C5A7D750AC15}"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207320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A9201E-513D-49A2-9EF0-C5A7D750AC15}" type="datetimeFigureOut">
              <a:rPr lang="en-US" smtClean="0"/>
              <a:t>8/22/2020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17155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9201E-513D-49A2-9EF0-C5A7D750AC15}" type="datetimeFigureOut">
              <a:rPr lang="en-US" smtClean="0"/>
              <a:t>8/22/2020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263083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9201E-513D-49A2-9EF0-C5A7D750AC15}"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102616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9201E-513D-49A2-9EF0-C5A7D750AC15}"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6790D-7FF9-416B-BE8D-7CB313BEB257}" type="slidenum">
              <a:rPr lang="en-US" smtClean="0"/>
              <a:t>‹#›</a:t>
            </a:fld>
            <a:endParaRPr lang="en-US"/>
          </a:p>
        </p:txBody>
      </p:sp>
    </p:spTree>
    <p:extLst>
      <p:ext uri="{BB962C8B-B14F-4D97-AF65-F5344CB8AC3E}">
        <p14:creationId xmlns:p14="http://schemas.microsoft.com/office/powerpoint/2010/main" val="281934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9201E-513D-49A2-9EF0-C5A7D750AC15}" type="datetimeFigureOut">
              <a:rPr lang="en-US" smtClean="0"/>
              <a:t>8/22/2020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6790D-7FF9-416B-BE8D-7CB313BEB257}" type="slidenum">
              <a:rPr lang="en-US" smtClean="0"/>
              <a:t>‹#›</a:t>
            </a:fld>
            <a:endParaRPr lang="en-US"/>
          </a:p>
        </p:txBody>
      </p:sp>
    </p:spTree>
    <p:extLst>
      <p:ext uri="{BB962C8B-B14F-4D97-AF65-F5344CB8AC3E}">
        <p14:creationId xmlns:p14="http://schemas.microsoft.com/office/powerpoint/2010/main" val="353947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Computer_architecture" TargetMode="External"/><Relationship Id="rId2" Type="http://schemas.openxmlformats.org/officeDocument/2006/relationships/hyperlink" Target="http://en.wikipedia.org/wiki/Java_virtual_machine"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Source_code" TargetMode="External"/><Relationship Id="rId3" Type="http://schemas.openxmlformats.org/officeDocument/2006/relationships/hyperlink" Target="http://en.wikipedia.org/wiki/Error_detection" TargetMode="External"/><Relationship Id="rId7" Type="http://schemas.openxmlformats.org/officeDocument/2006/relationships/hyperlink" Target="http://en.wikipedia.org/wiki/Optimization_(computer_science)" TargetMode="External"/><Relationship Id="rId2" Type="http://schemas.openxmlformats.org/officeDocument/2006/relationships/hyperlink" Target="http://en.wikipedia.org/wiki/Computer_programming" TargetMode="External"/><Relationship Id="rId1" Type="http://schemas.openxmlformats.org/officeDocument/2006/relationships/slideLayout" Target="../slideLayouts/slideLayout1.xml"/><Relationship Id="rId6" Type="http://schemas.openxmlformats.org/officeDocument/2006/relationships/hyperlink" Target="http://en.wikipedia.org/wiki/Encryption" TargetMode="External"/><Relationship Id="rId5" Type="http://schemas.openxmlformats.org/officeDocument/2006/relationships/hyperlink" Target="http://en.wikipedia.org/wiki/Data_compression" TargetMode="External"/><Relationship Id="rId4" Type="http://schemas.openxmlformats.org/officeDocument/2006/relationships/hyperlink" Target="http://en.wikipedia.org/wiki/Error_correction" TargetMode="External"/><Relationship Id="rId9" Type="http://schemas.openxmlformats.org/officeDocument/2006/relationships/hyperlink" Target="http://en.wikipedia.org/wiki/Bitwise_oper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lstStyle/>
          <a:p>
            <a:pPr algn="just"/>
            <a:r>
              <a:rPr lang="en-US" b="1" dirty="0"/>
              <a:t>Overview of ANSI C</a:t>
            </a:r>
          </a:p>
          <a:p>
            <a:pPr lvl="1" algn="just">
              <a:buFont typeface="Arial" pitchFamily="34" charset="0"/>
              <a:buChar char="•"/>
            </a:pPr>
            <a:r>
              <a:rPr lang="en-US" dirty="0"/>
              <a:t>Although C is a popular language , Software developed using C compilers of different vendors led to portability problems.</a:t>
            </a:r>
          </a:p>
          <a:p>
            <a:pPr lvl="1" algn="just">
              <a:buFont typeface="Arial" pitchFamily="34" charset="0"/>
              <a:buChar char="•"/>
            </a:pPr>
            <a:r>
              <a:rPr lang="en-US" dirty="0"/>
              <a:t>To achieve portability, American National Standard Institute(ANSI) released the ANSI C specification in 1989.</a:t>
            </a:r>
          </a:p>
          <a:p>
            <a:pPr lvl="1" algn="just">
              <a:buFont typeface="Arial" pitchFamily="34" charset="0"/>
              <a:buChar char="•"/>
            </a:pPr>
            <a:r>
              <a:rPr lang="en-US" dirty="0"/>
              <a:t>International Standard Organization(ISO) adapted </a:t>
            </a:r>
            <a:r>
              <a:rPr lang="en-US" dirty="0" smtClean="0"/>
              <a:t>this standard as </a:t>
            </a:r>
            <a:r>
              <a:rPr lang="en-US" dirty="0"/>
              <a:t>C99.</a:t>
            </a:r>
          </a:p>
          <a:p>
            <a:pPr lvl="1" algn="just"/>
            <a:endParaRPr lang="en-US" dirty="0"/>
          </a:p>
        </p:txBody>
      </p:sp>
    </p:spTree>
    <p:extLst>
      <p:ext uri="{BB962C8B-B14F-4D97-AF65-F5344CB8AC3E}">
        <p14:creationId xmlns:p14="http://schemas.microsoft.com/office/powerpoint/2010/main" val="1468084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Calculation of CRC</a:t>
            </a:r>
          </a:p>
          <a:p>
            <a:pPr lvl="2" algn="just">
              <a:buFont typeface="Arial" pitchFamily="34" charset="0"/>
              <a:buChar char="•"/>
            </a:pPr>
            <a:r>
              <a:rPr lang="en-US" dirty="0" smtClean="0">
                <a:solidFill>
                  <a:schemeClr val="tx1"/>
                </a:solidFill>
              </a:rPr>
              <a:t>Cyclic Redundancy Check(CRC) calculations are required in data communication software for error detecting.</a:t>
            </a:r>
          </a:p>
          <a:p>
            <a:pPr lvl="2" algn="just">
              <a:buFont typeface="Arial" pitchFamily="34" charset="0"/>
              <a:buChar char="•"/>
            </a:pPr>
            <a:r>
              <a:rPr lang="en-US" dirty="0" smtClean="0">
                <a:solidFill>
                  <a:schemeClr val="tx1"/>
                </a:solidFill>
              </a:rPr>
              <a:t>When we transmit a bit stream , an additional bits are added to provide error detection capability.</a:t>
            </a:r>
          </a:p>
          <a:p>
            <a:pPr lvl="2" algn="just">
              <a:buFont typeface="Arial" pitchFamily="34" charset="0"/>
              <a:buChar char="•"/>
            </a:pPr>
            <a:r>
              <a:rPr lang="en-US" dirty="0" smtClean="0">
                <a:solidFill>
                  <a:schemeClr val="tx1"/>
                </a:solidFill>
              </a:rPr>
              <a:t>The bit stream is divided with a polynomial and the result of the division is the CRC.</a:t>
            </a:r>
          </a:p>
          <a:p>
            <a:pPr lvl="2" algn="just">
              <a:buFont typeface="Arial" pitchFamily="34" charset="0"/>
              <a:buChar char="•"/>
            </a:pPr>
            <a:r>
              <a:rPr lang="en-US" dirty="0" smtClean="0">
                <a:solidFill>
                  <a:schemeClr val="tx1"/>
                </a:solidFill>
              </a:rPr>
              <a:t>So, when we transmit data CRC is appended to the original data and data is sent over medium.</a:t>
            </a:r>
          </a:p>
          <a:p>
            <a:pPr lvl="2" algn="just">
              <a:buFont typeface="Arial" pitchFamily="34" charset="0"/>
              <a:buChar char="•"/>
            </a:pPr>
            <a:r>
              <a:rPr lang="en-US" dirty="0" smtClean="0">
                <a:solidFill>
                  <a:schemeClr val="tx1"/>
                </a:solidFill>
              </a:rPr>
              <a:t>At receiver end, CRC is again calculated and calculated CRC is matched with the received CRC. </a:t>
            </a:r>
          </a:p>
          <a:p>
            <a:pPr lvl="2" algn="just">
              <a:buFont typeface="Arial" pitchFamily="34" charset="0"/>
              <a:buChar char="•"/>
            </a:pPr>
            <a:r>
              <a:rPr lang="en-US" dirty="0" smtClean="0">
                <a:solidFill>
                  <a:schemeClr val="tx1"/>
                </a:solidFill>
              </a:rPr>
              <a:t>If they matched the data is received correctly other wise retransmission of data is requested.</a:t>
            </a:r>
          </a:p>
        </p:txBody>
      </p:sp>
    </p:spTree>
    <p:extLst>
      <p:ext uri="{BB962C8B-B14F-4D97-AF65-F5344CB8AC3E}">
        <p14:creationId xmlns:p14="http://schemas.microsoft.com/office/powerpoint/2010/main" val="943135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Memory Management</a:t>
            </a:r>
          </a:p>
          <a:p>
            <a:pPr lvl="2" algn="just">
              <a:buFont typeface="Arial" pitchFamily="34" charset="0"/>
              <a:buChar char="•"/>
            </a:pPr>
            <a:r>
              <a:rPr lang="en-US" dirty="0" smtClean="0">
                <a:solidFill>
                  <a:schemeClr val="tx1"/>
                </a:solidFill>
              </a:rPr>
              <a:t>In embedded system software development , we need to allocate memory.</a:t>
            </a:r>
          </a:p>
          <a:p>
            <a:pPr lvl="2" algn="just">
              <a:buFont typeface="Arial" pitchFamily="34" charset="0"/>
              <a:buChar char="•"/>
            </a:pPr>
            <a:r>
              <a:rPr lang="en-US" dirty="0" smtClean="0">
                <a:solidFill>
                  <a:schemeClr val="tx1"/>
                </a:solidFill>
              </a:rPr>
              <a:t>The memory allocation programming is must if we are writing our own operating system kernel.</a:t>
            </a:r>
          </a:p>
          <a:p>
            <a:pPr lvl="2" algn="just">
              <a:buFont typeface="Arial" pitchFamily="34" charset="0"/>
              <a:buChar char="•"/>
            </a:pPr>
            <a:r>
              <a:rPr lang="en-US" dirty="0" smtClean="0">
                <a:solidFill>
                  <a:schemeClr val="tx1"/>
                </a:solidFill>
              </a:rPr>
              <a:t>The function calls </a:t>
            </a:r>
            <a:r>
              <a:rPr lang="en-US" b="1" dirty="0" err="1" smtClean="0">
                <a:solidFill>
                  <a:schemeClr val="tx1"/>
                </a:solidFill>
              </a:rPr>
              <a:t>malloc</a:t>
            </a:r>
            <a:r>
              <a:rPr lang="en-US" b="1" dirty="0" smtClean="0">
                <a:solidFill>
                  <a:schemeClr val="tx1"/>
                </a:solidFill>
              </a:rPr>
              <a:t>() </a:t>
            </a:r>
            <a:r>
              <a:rPr lang="en-US" dirty="0" smtClean="0">
                <a:solidFill>
                  <a:schemeClr val="tx1"/>
                </a:solidFill>
              </a:rPr>
              <a:t>and </a:t>
            </a:r>
            <a:r>
              <a:rPr lang="en-US" b="1" dirty="0" smtClean="0">
                <a:solidFill>
                  <a:schemeClr val="tx1"/>
                </a:solidFill>
              </a:rPr>
              <a:t>free() </a:t>
            </a:r>
            <a:r>
              <a:rPr lang="en-US" dirty="0" smtClean="0">
                <a:solidFill>
                  <a:schemeClr val="tx1"/>
                </a:solidFill>
              </a:rPr>
              <a:t>are used to allocate memory and free the memory.</a:t>
            </a:r>
          </a:p>
          <a:p>
            <a:pPr lvl="2"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334151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Timing of Programs</a:t>
            </a:r>
          </a:p>
          <a:p>
            <a:pPr lvl="2" algn="just">
              <a:buFont typeface="Arial" pitchFamily="34" charset="0"/>
              <a:buChar char="•"/>
            </a:pPr>
            <a:r>
              <a:rPr lang="en-US" dirty="0" smtClean="0">
                <a:solidFill>
                  <a:schemeClr val="tx1"/>
                </a:solidFill>
              </a:rPr>
              <a:t>It is important to measure the time taken to execute a portion of a program for embedded software development.</a:t>
            </a:r>
          </a:p>
          <a:p>
            <a:pPr lvl="2" algn="just">
              <a:buFont typeface="Arial" pitchFamily="34" charset="0"/>
              <a:buChar char="•"/>
            </a:pPr>
            <a:r>
              <a:rPr lang="en-US" dirty="0" smtClean="0">
                <a:solidFill>
                  <a:schemeClr val="tx1"/>
                </a:solidFill>
              </a:rPr>
              <a:t>It is useful to carry out simulation studies of algorithms to be implemented on the embedded system.</a:t>
            </a:r>
          </a:p>
          <a:p>
            <a:pPr lvl="2" algn="just">
              <a:buFont typeface="Arial" pitchFamily="34" charset="0"/>
              <a:buChar char="•"/>
            </a:pPr>
            <a:r>
              <a:rPr lang="en-US" dirty="0" smtClean="0">
                <a:solidFill>
                  <a:schemeClr val="tx1"/>
                </a:solidFill>
              </a:rPr>
              <a:t>The timing analysis gives the valuable information as to which portions of the code are taking longer time, so that these portion can be written in assembly language, if required, to improve the speed.</a:t>
            </a:r>
          </a:p>
          <a:p>
            <a:pPr lvl="2" algn="just">
              <a:buFont typeface="Arial" pitchFamily="34" charset="0"/>
              <a:buChar char="•"/>
            </a:pPr>
            <a:r>
              <a:rPr lang="en-US" dirty="0" smtClean="0">
                <a:solidFill>
                  <a:schemeClr val="tx1"/>
                </a:solidFill>
              </a:rPr>
              <a:t>In C language, the function time() and clock() are used are used to measure the time taken by the program segments.</a:t>
            </a:r>
          </a:p>
        </p:txBody>
      </p:sp>
    </p:spTree>
    <p:extLst>
      <p:ext uri="{BB962C8B-B14F-4D97-AF65-F5344CB8AC3E}">
        <p14:creationId xmlns:p14="http://schemas.microsoft.com/office/powerpoint/2010/main" val="1508767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Device Drivers</a:t>
            </a:r>
          </a:p>
          <a:p>
            <a:pPr lvl="2" algn="just">
              <a:buFont typeface="Arial" pitchFamily="34" charset="0"/>
              <a:buChar char="•"/>
            </a:pPr>
            <a:r>
              <a:rPr lang="en-US" dirty="0" smtClean="0">
                <a:solidFill>
                  <a:schemeClr val="tx1"/>
                </a:solidFill>
              </a:rPr>
              <a:t> Device driver are low level interfaces to control the system hardware.</a:t>
            </a:r>
          </a:p>
          <a:p>
            <a:pPr lvl="2" algn="just">
              <a:buFont typeface="Arial" pitchFamily="34" charset="0"/>
              <a:buChar char="•"/>
            </a:pPr>
            <a:r>
              <a:rPr lang="en-US" dirty="0" smtClean="0">
                <a:solidFill>
                  <a:schemeClr val="tx1"/>
                </a:solidFill>
              </a:rPr>
              <a:t>The system calls open, read, write, close, are used to access the device drivers.</a:t>
            </a:r>
          </a:p>
          <a:p>
            <a:pPr lvl="2" algn="just">
              <a:buFont typeface="Arial" pitchFamily="34" charset="0"/>
              <a:buChar char="•"/>
            </a:pPr>
            <a:r>
              <a:rPr lang="en-US" dirty="0" smtClean="0">
                <a:solidFill>
                  <a:schemeClr val="tx1"/>
                </a:solidFill>
              </a:rPr>
              <a:t>In Unix/ Linux, each device  is considered a file and each file will have file descriptor. The standard file descriptor are </a:t>
            </a:r>
          </a:p>
          <a:p>
            <a:pPr lvl="3" algn="just">
              <a:buFont typeface="Arial" pitchFamily="34" charset="0"/>
              <a:buChar char="•"/>
            </a:pPr>
            <a:r>
              <a:rPr lang="en-US" dirty="0" smtClean="0">
                <a:solidFill>
                  <a:schemeClr val="tx1"/>
                </a:solidFill>
              </a:rPr>
              <a:t>0 for </a:t>
            </a:r>
            <a:r>
              <a:rPr lang="en-US" dirty="0" err="1" smtClean="0">
                <a:solidFill>
                  <a:schemeClr val="tx1"/>
                </a:solidFill>
              </a:rPr>
              <a:t>stdin</a:t>
            </a:r>
            <a:r>
              <a:rPr lang="en-US" dirty="0" smtClean="0">
                <a:solidFill>
                  <a:schemeClr val="tx1"/>
                </a:solidFill>
              </a:rPr>
              <a:t> (the keyboard)</a:t>
            </a:r>
          </a:p>
          <a:p>
            <a:pPr lvl="3" algn="just">
              <a:buFont typeface="Arial" pitchFamily="34" charset="0"/>
              <a:buChar char="•"/>
            </a:pPr>
            <a:r>
              <a:rPr lang="en-US" dirty="0" smtClean="0">
                <a:solidFill>
                  <a:schemeClr val="tx1"/>
                </a:solidFill>
              </a:rPr>
              <a:t>1 for </a:t>
            </a:r>
            <a:r>
              <a:rPr lang="en-US" dirty="0" err="1" smtClean="0">
                <a:solidFill>
                  <a:schemeClr val="tx1"/>
                </a:solidFill>
              </a:rPr>
              <a:t>stdout</a:t>
            </a:r>
            <a:r>
              <a:rPr lang="en-US" dirty="0" smtClean="0">
                <a:solidFill>
                  <a:schemeClr val="tx1"/>
                </a:solidFill>
              </a:rPr>
              <a:t> (the monitor)</a:t>
            </a:r>
          </a:p>
          <a:p>
            <a:pPr lvl="3" algn="just">
              <a:buFont typeface="Arial" pitchFamily="34" charset="0"/>
              <a:buChar char="•"/>
            </a:pPr>
            <a:r>
              <a:rPr lang="en-US" dirty="0" smtClean="0">
                <a:solidFill>
                  <a:schemeClr val="tx1"/>
                </a:solidFill>
              </a:rPr>
              <a:t>2 for </a:t>
            </a:r>
            <a:r>
              <a:rPr lang="en-US" dirty="0" err="1" smtClean="0">
                <a:solidFill>
                  <a:schemeClr val="tx1"/>
                </a:solidFill>
              </a:rPr>
              <a:t>stderr</a:t>
            </a:r>
            <a:r>
              <a:rPr lang="en-US" dirty="0" smtClean="0">
                <a:solidFill>
                  <a:schemeClr val="tx1"/>
                </a:solidFill>
              </a:rPr>
              <a:t> (the monitor)</a:t>
            </a:r>
          </a:p>
        </p:txBody>
      </p:sp>
    </p:spTree>
    <p:extLst>
      <p:ext uri="{BB962C8B-B14F-4D97-AF65-F5344CB8AC3E}">
        <p14:creationId xmlns:p14="http://schemas.microsoft.com/office/powerpoint/2010/main" val="3710937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Device Drivers</a:t>
            </a:r>
          </a:p>
          <a:p>
            <a:pPr lvl="2" algn="just">
              <a:buFont typeface="Arial" pitchFamily="34" charset="0"/>
              <a:buChar char="•"/>
            </a:pPr>
            <a:r>
              <a:rPr lang="en-US" dirty="0" smtClean="0">
                <a:solidFill>
                  <a:schemeClr val="tx1"/>
                </a:solidFill>
              </a:rPr>
              <a:t> Device drivers categories</a:t>
            </a:r>
          </a:p>
          <a:p>
            <a:pPr lvl="3" algn="just">
              <a:buFont typeface="Arial" pitchFamily="34" charset="0"/>
              <a:buChar char="•"/>
            </a:pPr>
            <a:r>
              <a:rPr lang="en-US" dirty="0" smtClean="0">
                <a:solidFill>
                  <a:schemeClr val="tx1"/>
                </a:solidFill>
              </a:rPr>
              <a:t>Character device (Serial Port).</a:t>
            </a:r>
          </a:p>
          <a:p>
            <a:pPr lvl="3" algn="just">
              <a:buFont typeface="Arial" pitchFamily="34" charset="0"/>
              <a:buChar char="•"/>
            </a:pPr>
            <a:r>
              <a:rPr lang="en-US" dirty="0" smtClean="0">
                <a:solidFill>
                  <a:schemeClr val="tx1"/>
                </a:solidFill>
              </a:rPr>
              <a:t>Block device (Hard-disk).</a:t>
            </a:r>
          </a:p>
          <a:p>
            <a:pPr lvl="2" algn="just">
              <a:buFont typeface="Arial" pitchFamily="34" charset="0"/>
              <a:buChar char="•"/>
            </a:pPr>
            <a:r>
              <a:rPr lang="en-US" dirty="0" smtClean="0">
                <a:solidFill>
                  <a:schemeClr val="tx1"/>
                </a:solidFill>
              </a:rPr>
              <a:t>Device driver software is not portable. A separate device driver is required for each operating system. But things are changing recently which will result in portability of the device driver software.</a:t>
            </a:r>
          </a:p>
          <a:p>
            <a:pPr lvl="2" algn="just">
              <a:buFont typeface="Arial" pitchFamily="34" charset="0"/>
              <a:buChar char="•"/>
            </a:pPr>
            <a:r>
              <a:rPr lang="en-US" dirty="0" smtClean="0">
                <a:solidFill>
                  <a:schemeClr val="tx1"/>
                </a:solidFill>
              </a:rPr>
              <a:t> We need to know the system calls of each operating system to write the device driver.</a:t>
            </a:r>
          </a:p>
          <a:p>
            <a:pPr lvl="2" algn="just">
              <a:buFont typeface="Arial" pitchFamily="34" charset="0"/>
              <a:buChar char="•"/>
            </a:pPr>
            <a:r>
              <a:rPr lang="en-US" dirty="0" smtClean="0">
                <a:solidFill>
                  <a:schemeClr val="tx1"/>
                </a:solidFill>
              </a:rPr>
              <a:t>We need to write the details of the hardware for writing the device driver.</a:t>
            </a:r>
          </a:p>
        </p:txBody>
      </p:sp>
    </p:spTree>
    <p:extLst>
      <p:ext uri="{BB962C8B-B14F-4D97-AF65-F5344CB8AC3E}">
        <p14:creationId xmlns:p14="http://schemas.microsoft.com/office/powerpoint/2010/main" val="3044502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Device Drivers</a:t>
            </a:r>
          </a:p>
          <a:p>
            <a:pPr lvl="2" algn="just">
              <a:buFont typeface="Arial" pitchFamily="34" charset="0"/>
              <a:buChar char="•"/>
            </a:pPr>
            <a:r>
              <a:rPr lang="en-US" sz="2000" dirty="0"/>
              <a:t> Device driver wizard are available through which we can easily build the device drivers.</a:t>
            </a:r>
          </a:p>
          <a:p>
            <a:pPr lvl="2" algn="just">
              <a:buFont typeface="Arial" pitchFamily="34" charset="0"/>
              <a:buChar char="•"/>
            </a:pPr>
            <a:r>
              <a:rPr lang="en-US" sz="2000" dirty="0"/>
              <a:t>Most of the operating system vendors also provide the Device Driver Kits (DDKs) to facilitate easy development.</a:t>
            </a:r>
          </a:p>
          <a:p>
            <a:pPr lvl="2" algn="just">
              <a:buFont typeface="Arial" pitchFamily="34" charset="0"/>
              <a:buChar char="•"/>
            </a:pPr>
            <a:r>
              <a:rPr lang="en-US" sz="2000" dirty="0"/>
              <a:t>Some of the device driver wizards which help in fast device driver development are :</a:t>
            </a:r>
          </a:p>
          <a:p>
            <a:pPr lvl="3" algn="just">
              <a:buFont typeface="Arial" pitchFamily="34" charset="0"/>
              <a:buChar char="•"/>
            </a:pPr>
            <a:r>
              <a:rPr lang="en-US" dirty="0" smtClean="0">
                <a:solidFill>
                  <a:schemeClr val="tx1"/>
                </a:solidFill>
              </a:rPr>
              <a:t>QNX’s DDK for graphics, input, printer, networking cards , and USB.</a:t>
            </a:r>
          </a:p>
          <a:p>
            <a:pPr lvl="3" algn="just"/>
            <a:endParaRPr lang="en-US" dirty="0" smtClean="0">
              <a:solidFill>
                <a:schemeClr val="tx1"/>
              </a:solidFill>
            </a:endParaRPr>
          </a:p>
          <a:p>
            <a:pPr lvl="3"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3644778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sz="1800" dirty="0" smtClean="0">
                <a:solidFill>
                  <a:schemeClr val="tx1"/>
                </a:solidFill>
              </a:rPr>
              <a:t> Productivity Tools</a:t>
            </a:r>
          </a:p>
          <a:p>
            <a:pPr lvl="2" algn="just">
              <a:buFont typeface="Arial" pitchFamily="34" charset="0"/>
              <a:buChar char="•"/>
            </a:pPr>
            <a:r>
              <a:rPr lang="en-US" dirty="0" smtClean="0">
                <a:solidFill>
                  <a:schemeClr val="tx1"/>
                </a:solidFill>
              </a:rPr>
              <a:t>The productivity tools are very important for developing software systematically. Some of the important tools are listed below.</a:t>
            </a:r>
          </a:p>
          <a:p>
            <a:pPr lvl="3" algn="just">
              <a:buFont typeface="Arial" pitchFamily="34" charset="0"/>
              <a:buChar char="•"/>
            </a:pPr>
            <a:r>
              <a:rPr lang="en-US" sz="1800" b="1" dirty="0" err="1" smtClean="0">
                <a:solidFill>
                  <a:schemeClr val="tx1"/>
                </a:solidFill>
              </a:rPr>
              <a:t>Makefile</a:t>
            </a:r>
            <a:endParaRPr lang="en-US" sz="1800" b="1" dirty="0" smtClean="0">
              <a:solidFill>
                <a:schemeClr val="tx1"/>
              </a:solidFill>
            </a:endParaRPr>
          </a:p>
          <a:p>
            <a:pPr lvl="4" algn="just">
              <a:buFont typeface="Arial" pitchFamily="34" charset="0"/>
              <a:buChar char="•"/>
            </a:pPr>
            <a:r>
              <a:rPr lang="en-US" sz="1800" dirty="0" smtClean="0">
                <a:solidFill>
                  <a:schemeClr val="tx1"/>
                </a:solidFill>
              </a:rPr>
              <a:t>When different number of people are working on a project, each person will work on a module and then all the modules are combined in single software package.</a:t>
            </a:r>
          </a:p>
          <a:p>
            <a:pPr lvl="4" algn="just">
              <a:buFont typeface="Arial" pitchFamily="34" charset="0"/>
              <a:buChar char="•"/>
            </a:pPr>
            <a:r>
              <a:rPr lang="en-US" sz="1800" dirty="0" smtClean="0">
                <a:solidFill>
                  <a:schemeClr val="tx1"/>
                </a:solidFill>
              </a:rPr>
              <a:t>Even, if some person is working alone , he may like to write code by splitting into different files.</a:t>
            </a:r>
          </a:p>
          <a:p>
            <a:pPr lvl="4" algn="just">
              <a:buFont typeface="Arial" pitchFamily="34" charset="0"/>
              <a:buChar char="•"/>
            </a:pPr>
            <a:r>
              <a:rPr lang="en-US" sz="1800" dirty="0" err="1" smtClean="0">
                <a:solidFill>
                  <a:schemeClr val="tx1"/>
                </a:solidFill>
              </a:rPr>
              <a:t>Makefile</a:t>
            </a:r>
            <a:r>
              <a:rPr lang="en-US" sz="1800" dirty="0" smtClean="0">
                <a:solidFill>
                  <a:schemeClr val="tx1"/>
                </a:solidFill>
              </a:rPr>
              <a:t> is an excellent utility to combine different project files and create the executable files.</a:t>
            </a:r>
          </a:p>
          <a:p>
            <a:pPr lvl="4" algn="just">
              <a:buFont typeface="Arial" pitchFamily="34" charset="0"/>
              <a:buChar char="•"/>
            </a:pPr>
            <a:endParaRPr lang="en-US" sz="1800" dirty="0" smtClean="0">
              <a:solidFill>
                <a:schemeClr val="tx1"/>
              </a:solidFill>
            </a:endParaRPr>
          </a:p>
        </p:txBody>
      </p:sp>
    </p:spTree>
    <p:extLst>
      <p:ext uri="{BB962C8B-B14F-4D97-AF65-F5344CB8AC3E}">
        <p14:creationId xmlns:p14="http://schemas.microsoft.com/office/powerpoint/2010/main" val="3028512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a:t>
            </a:r>
            <a:r>
              <a:rPr lang="en-US" sz="1800" dirty="0" smtClean="0">
                <a:solidFill>
                  <a:schemeClr val="tx1"/>
                </a:solidFill>
              </a:rPr>
              <a:t>Productivity Tools</a:t>
            </a:r>
          </a:p>
          <a:p>
            <a:pPr lvl="2" algn="just">
              <a:buFont typeface="Arial" pitchFamily="34" charset="0"/>
              <a:buChar char="•"/>
            </a:pPr>
            <a:r>
              <a:rPr lang="en-US" dirty="0" smtClean="0">
                <a:solidFill>
                  <a:schemeClr val="tx1"/>
                </a:solidFill>
              </a:rPr>
              <a:t> Debugger</a:t>
            </a:r>
          </a:p>
          <a:p>
            <a:pPr lvl="3" algn="just">
              <a:buFont typeface="Arial" pitchFamily="34" charset="0"/>
              <a:buChar char="•"/>
            </a:pPr>
            <a:r>
              <a:rPr lang="en-US" sz="1800" dirty="0" smtClean="0">
                <a:solidFill>
                  <a:schemeClr val="tx1"/>
                </a:solidFill>
              </a:rPr>
              <a:t>It is a methodical process of finding and reducing the bugs (defects) in computer program. The utility ‘</a:t>
            </a:r>
            <a:r>
              <a:rPr lang="en-US" sz="1800" dirty="0" err="1" smtClean="0">
                <a:solidFill>
                  <a:schemeClr val="tx1"/>
                </a:solidFill>
              </a:rPr>
              <a:t>gdb</a:t>
            </a:r>
            <a:r>
              <a:rPr lang="en-US" sz="1800" dirty="0" smtClean="0">
                <a:solidFill>
                  <a:schemeClr val="tx1"/>
                </a:solidFill>
              </a:rPr>
              <a:t>’ is the mostly used debugger for embedded system.</a:t>
            </a:r>
          </a:p>
          <a:p>
            <a:pPr lvl="2" algn="just">
              <a:buFont typeface="Arial" pitchFamily="34" charset="0"/>
              <a:buChar char="•"/>
            </a:pPr>
            <a:r>
              <a:rPr lang="en-US" dirty="0" smtClean="0">
                <a:solidFill>
                  <a:schemeClr val="tx1"/>
                </a:solidFill>
              </a:rPr>
              <a:t>Profiler</a:t>
            </a:r>
          </a:p>
          <a:p>
            <a:pPr lvl="3" algn="just">
              <a:buFont typeface="Arial" pitchFamily="34" charset="0"/>
              <a:buChar char="•"/>
            </a:pPr>
            <a:r>
              <a:rPr lang="en-US" sz="1800" dirty="0" smtClean="0">
                <a:solidFill>
                  <a:schemeClr val="tx1"/>
                </a:solidFill>
              </a:rPr>
              <a:t>While developing embedded software on the host system, we need to check the amount of time it takes to execute some of the functions/modules.</a:t>
            </a:r>
          </a:p>
          <a:p>
            <a:pPr lvl="3" algn="just">
              <a:buFont typeface="Arial" pitchFamily="34" charset="0"/>
              <a:buChar char="•"/>
            </a:pPr>
            <a:r>
              <a:rPr lang="en-US" sz="1800" dirty="0" smtClean="0">
                <a:solidFill>
                  <a:schemeClr val="tx1"/>
                </a:solidFill>
              </a:rPr>
              <a:t>In Unix operating system, the profiler command ‘</a:t>
            </a:r>
            <a:r>
              <a:rPr lang="en-US" sz="1800" dirty="0" err="1" smtClean="0">
                <a:solidFill>
                  <a:schemeClr val="tx1"/>
                </a:solidFill>
              </a:rPr>
              <a:t>gproof</a:t>
            </a:r>
            <a:r>
              <a:rPr lang="en-US" sz="1800" dirty="0" smtClean="0">
                <a:solidFill>
                  <a:schemeClr val="tx1"/>
                </a:solidFill>
              </a:rPr>
              <a:t>’ is used to find the execution time taken by different function.</a:t>
            </a:r>
          </a:p>
          <a:p>
            <a:pPr lvl="3" algn="just">
              <a:buFont typeface="Arial" pitchFamily="34" charset="0"/>
              <a:buChar char="•"/>
            </a:pPr>
            <a:r>
              <a:rPr lang="en-US" sz="1800" dirty="0" smtClean="0">
                <a:solidFill>
                  <a:schemeClr val="tx1"/>
                </a:solidFill>
              </a:rPr>
              <a:t>The timing information will help to find the timing-consuming functions so that we can optimize the code or we can change some portion of code in assembly language for faster execution</a:t>
            </a:r>
            <a:r>
              <a:rPr lang="en-US" dirty="0" smtClean="0">
                <a:solidFill>
                  <a:schemeClr val="tx1"/>
                </a:solidFill>
              </a:rPr>
              <a:t>.</a:t>
            </a:r>
          </a:p>
        </p:txBody>
      </p:sp>
    </p:spTree>
    <p:extLst>
      <p:ext uri="{BB962C8B-B14F-4D97-AF65-F5344CB8AC3E}">
        <p14:creationId xmlns:p14="http://schemas.microsoft.com/office/powerpoint/2010/main" val="1327983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Productivity Tools</a:t>
            </a:r>
          </a:p>
          <a:p>
            <a:pPr lvl="2" algn="just">
              <a:buFont typeface="Arial" pitchFamily="34" charset="0"/>
              <a:buChar char="•"/>
            </a:pPr>
            <a:r>
              <a:rPr lang="en-US" b="1" dirty="0"/>
              <a:t>Indenting </a:t>
            </a:r>
          </a:p>
          <a:p>
            <a:pPr lvl="3" algn="just">
              <a:buFont typeface="Arial" pitchFamily="34" charset="0"/>
              <a:buChar char="•"/>
            </a:pPr>
            <a:r>
              <a:rPr lang="en-US" sz="1800" dirty="0"/>
              <a:t>When we write the lengthy programs, indenting the code increases the readability and hence maintainability of the code.</a:t>
            </a:r>
          </a:p>
          <a:p>
            <a:pPr lvl="3" algn="just">
              <a:buFont typeface="Arial" pitchFamily="34" charset="0"/>
              <a:buChar char="•"/>
            </a:pPr>
            <a:r>
              <a:rPr lang="en-US" sz="1800" dirty="0"/>
              <a:t>To indent in a C program we use ‘indent’ shell command.</a:t>
            </a:r>
          </a:p>
          <a:p>
            <a:pPr lvl="3" algn="just">
              <a:buFont typeface="Arial" pitchFamily="34" charset="0"/>
              <a:buChar char="•"/>
            </a:pPr>
            <a:r>
              <a:rPr lang="en-US" sz="1800" dirty="0"/>
              <a:t> Some of the indent option available are discussed below.</a:t>
            </a:r>
          </a:p>
          <a:p>
            <a:pPr lvl="4" algn="just">
              <a:buFont typeface="Arial" pitchFamily="34" charset="0"/>
              <a:buChar char="•"/>
            </a:pPr>
            <a:r>
              <a:rPr lang="en-US" sz="1800" dirty="0"/>
              <a:t> -bad (Blank lines after indentation).</a:t>
            </a:r>
          </a:p>
          <a:p>
            <a:pPr lvl="4" algn="just">
              <a:buFont typeface="Arial" pitchFamily="34" charset="0"/>
              <a:buChar char="•"/>
            </a:pPr>
            <a:r>
              <a:rPr lang="en-US" sz="1800" dirty="0"/>
              <a:t>- </a:t>
            </a:r>
            <a:r>
              <a:rPr lang="en-US" sz="1800" dirty="0" smtClean="0"/>
              <a:t>sob(</a:t>
            </a:r>
            <a:r>
              <a:rPr lang="en-US" sz="1800" dirty="0"/>
              <a:t>swallow optional </a:t>
            </a:r>
            <a:r>
              <a:rPr lang="en-US" sz="1800" dirty="0" smtClean="0"/>
              <a:t>blank) Remove </a:t>
            </a:r>
            <a:r>
              <a:rPr lang="en-US" sz="1800" dirty="0"/>
              <a:t>unnecessary blank lines in the source code).</a:t>
            </a:r>
          </a:p>
          <a:p>
            <a:pPr lvl="2" algn="just">
              <a:buFont typeface="Arial" pitchFamily="34" charset="0"/>
              <a:buChar char="•"/>
            </a:pPr>
            <a:r>
              <a:rPr lang="en-US" b="1" dirty="0"/>
              <a:t>Revision Control</a:t>
            </a:r>
          </a:p>
          <a:p>
            <a:pPr lvl="3" algn="just">
              <a:buFont typeface="Arial" pitchFamily="34" charset="0"/>
              <a:buChar char="•"/>
            </a:pPr>
            <a:r>
              <a:rPr lang="en-US" sz="1400" b="1" dirty="0"/>
              <a:t> </a:t>
            </a:r>
            <a:r>
              <a:rPr lang="en-US" sz="1400" dirty="0"/>
              <a:t> </a:t>
            </a:r>
            <a:r>
              <a:rPr lang="en-US" sz="1800" dirty="0"/>
              <a:t>Since Software Engineers develop different versions of a program, it is good practice to record new changes that have been made so that that the proper information is always present currently or for future references.</a:t>
            </a:r>
          </a:p>
          <a:p>
            <a:pPr lvl="3" algn="just">
              <a:buFont typeface="Arial" pitchFamily="34" charset="0"/>
              <a:buChar char="•"/>
            </a:pPr>
            <a:r>
              <a:rPr lang="en-US" sz="1800" dirty="0"/>
              <a:t>Source Code Control System (SCCS) and Revision Control System (RCS) are used extensively in Unix/ Linux. </a:t>
            </a:r>
            <a:endParaRPr lang="en-US" sz="1800" b="1" dirty="0"/>
          </a:p>
          <a:p>
            <a:pPr lvl="3"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2735600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Code Optimization</a:t>
            </a:r>
          </a:p>
          <a:p>
            <a:pPr lvl="2" algn="just">
              <a:buFont typeface="Arial" pitchFamily="34" charset="0"/>
              <a:buChar char="•"/>
            </a:pPr>
            <a:r>
              <a:rPr lang="en-US" sz="2200" dirty="0"/>
              <a:t> In embedded software development , the two important considerations are speed of execution and memory requirement for the software.</a:t>
            </a:r>
          </a:p>
          <a:p>
            <a:pPr lvl="2" algn="just">
              <a:buFont typeface="Arial" pitchFamily="34" charset="0"/>
              <a:buChar char="•"/>
            </a:pPr>
            <a:r>
              <a:rPr lang="en-US" sz="2200" dirty="0"/>
              <a:t>Writing code in assembly language increases speed of execution and also results in optimal code.</a:t>
            </a:r>
          </a:p>
          <a:p>
            <a:pPr lvl="2" algn="just">
              <a:buFont typeface="Arial" pitchFamily="34" charset="0"/>
              <a:buChar char="•"/>
            </a:pPr>
            <a:r>
              <a:rPr lang="en-US" sz="2200" dirty="0"/>
              <a:t>However maintaining the code written in assembly language is difficult , hence code are written high level language.</a:t>
            </a:r>
          </a:p>
          <a:p>
            <a:pPr lvl="2" algn="just">
              <a:buFont typeface="Arial" pitchFamily="34" charset="0"/>
              <a:buChar char="•"/>
            </a:pPr>
            <a:r>
              <a:rPr lang="en-US" sz="2200" dirty="0"/>
              <a:t>Some portion of the code which take longer execution time are written in assembly language.</a:t>
            </a:r>
          </a:p>
          <a:p>
            <a:pPr lvl="2" algn="just">
              <a:buFont typeface="Arial" pitchFamily="34" charset="0"/>
              <a:buChar char="•"/>
            </a:pPr>
            <a:r>
              <a:rPr lang="en-US" sz="2200" dirty="0"/>
              <a:t>Also while writing code in high level language, Code optimization can be done to make the execution faster.</a:t>
            </a:r>
          </a:p>
          <a:p>
            <a:pPr lvl="2" algn="just">
              <a:buFont typeface="Arial" pitchFamily="34" charset="0"/>
              <a:buChar char="•"/>
            </a:pPr>
            <a:endParaRPr lang="en-US" dirty="0" smtClean="0">
              <a:solidFill>
                <a:schemeClr val="tx1"/>
              </a:solidFill>
            </a:endParaRPr>
          </a:p>
          <a:p>
            <a:pPr lvl="2"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1141971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algn="just"/>
            <a:r>
              <a:rPr lang="en-US" sz="2000" b="1" dirty="0"/>
              <a:t>C99 Features</a:t>
            </a:r>
          </a:p>
          <a:p>
            <a:pPr lvl="1" algn="l">
              <a:buFont typeface="Arial" pitchFamily="34" charset="0"/>
              <a:buChar char="•"/>
            </a:pPr>
            <a:r>
              <a:rPr lang="en-US" dirty="0"/>
              <a:t>Function Prototyping</a:t>
            </a:r>
          </a:p>
          <a:p>
            <a:pPr lvl="1" algn="l">
              <a:buFont typeface="Arial" pitchFamily="34" charset="0"/>
              <a:buChar char="•"/>
            </a:pPr>
            <a:r>
              <a:rPr lang="en-US" dirty="0"/>
              <a:t>Parameter passing </a:t>
            </a:r>
          </a:p>
          <a:p>
            <a:pPr lvl="1" algn="l">
              <a:buFont typeface="Arial" pitchFamily="34" charset="0"/>
              <a:buChar char="•"/>
            </a:pPr>
            <a:r>
              <a:rPr lang="en-US" dirty="0"/>
              <a:t>Standard Include Files (assert, </a:t>
            </a:r>
            <a:r>
              <a:rPr lang="en-US" dirty="0" err="1"/>
              <a:t>ctype</a:t>
            </a:r>
            <a:r>
              <a:rPr lang="en-US" dirty="0"/>
              <a:t>, </a:t>
            </a:r>
            <a:r>
              <a:rPr lang="en-US" dirty="0" err="1"/>
              <a:t>errno</a:t>
            </a:r>
            <a:r>
              <a:rPr lang="en-US" dirty="0"/>
              <a:t>, float, limits, locale, math, </a:t>
            </a:r>
            <a:r>
              <a:rPr lang="en-US" dirty="0" err="1"/>
              <a:t>setjmp</a:t>
            </a:r>
            <a:r>
              <a:rPr lang="en-US" dirty="0"/>
              <a:t>, signal, </a:t>
            </a:r>
            <a:r>
              <a:rPr lang="en-US" dirty="0" err="1"/>
              <a:t>stdarg</a:t>
            </a:r>
            <a:r>
              <a:rPr lang="en-US" dirty="0"/>
              <a:t>, </a:t>
            </a:r>
            <a:r>
              <a:rPr lang="en-US" dirty="0" err="1"/>
              <a:t>stdef</a:t>
            </a:r>
            <a:r>
              <a:rPr lang="en-US" dirty="0"/>
              <a:t>, </a:t>
            </a:r>
            <a:r>
              <a:rPr lang="en-US" dirty="0" err="1"/>
              <a:t>stdio</a:t>
            </a:r>
            <a:r>
              <a:rPr lang="en-US" dirty="0"/>
              <a:t>, string, </a:t>
            </a:r>
            <a:r>
              <a:rPr lang="en-US" dirty="0" err="1"/>
              <a:t>stdlib</a:t>
            </a:r>
            <a:r>
              <a:rPr lang="en-US" dirty="0"/>
              <a:t> are the standard include files).</a:t>
            </a:r>
          </a:p>
          <a:p>
            <a:pPr algn="just">
              <a:buFont typeface="Arial" pitchFamily="34" charset="0"/>
              <a:buChar char="•"/>
            </a:pPr>
            <a:r>
              <a:rPr lang="en-US" sz="2000" dirty="0"/>
              <a:t>ISO developed extensions to C99 standard specifically for embedded software development. </a:t>
            </a:r>
          </a:p>
          <a:p>
            <a:pPr algn="just">
              <a:buFont typeface="Arial" pitchFamily="34" charset="0"/>
              <a:buChar char="•"/>
            </a:pPr>
            <a:r>
              <a:rPr lang="en-US" sz="2000" dirty="0"/>
              <a:t>Standard is called ‘Extensions for the Programming Language C to support embedded processors’.</a:t>
            </a:r>
          </a:p>
          <a:p>
            <a:pPr algn="just">
              <a:buFont typeface="Arial" pitchFamily="34" charset="0"/>
              <a:buChar char="•"/>
            </a:pPr>
            <a:r>
              <a:rPr lang="en-US" sz="2000" dirty="0"/>
              <a:t>The latest version of this standard is ISO/IEC 9899:1999.Majority of components available to the market conform to C99.</a:t>
            </a:r>
          </a:p>
        </p:txBody>
      </p:sp>
    </p:spTree>
    <p:extLst>
      <p:ext uri="{BB962C8B-B14F-4D97-AF65-F5344CB8AC3E}">
        <p14:creationId xmlns:p14="http://schemas.microsoft.com/office/powerpoint/2010/main" val="399968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Code Optimization Guidelines</a:t>
            </a:r>
          </a:p>
          <a:p>
            <a:pPr lvl="2" algn="just">
              <a:buFont typeface="Arial" pitchFamily="34" charset="0"/>
              <a:buChar char="•"/>
            </a:pPr>
            <a:r>
              <a:rPr lang="en-US" sz="2200" dirty="0"/>
              <a:t> Eliminate Dead Code.</a:t>
            </a:r>
          </a:p>
          <a:p>
            <a:pPr lvl="3" algn="just">
              <a:buFont typeface="Arial" pitchFamily="34" charset="0"/>
              <a:buChar char="•"/>
            </a:pPr>
            <a:r>
              <a:rPr lang="en-US" sz="1800" dirty="0"/>
              <a:t>Avoiding, declaration and Initialization of variable that will not be used at all.</a:t>
            </a:r>
          </a:p>
          <a:p>
            <a:pPr lvl="3" algn="just">
              <a:buFont typeface="Arial" pitchFamily="34" charset="0"/>
              <a:buChar char="•"/>
            </a:pPr>
            <a:r>
              <a:rPr lang="en-US" sz="1800" dirty="0"/>
              <a:t>Function that will not be called at all.</a:t>
            </a:r>
          </a:p>
          <a:p>
            <a:pPr lvl="3" algn="just">
              <a:buFont typeface="Arial" pitchFamily="34" charset="0"/>
              <a:buChar char="•"/>
            </a:pPr>
            <a:r>
              <a:rPr lang="en-US" sz="1800" dirty="0"/>
              <a:t>Profilers help in elimination of dead code.</a:t>
            </a:r>
          </a:p>
          <a:p>
            <a:pPr lvl="2" algn="just">
              <a:buFont typeface="Arial" pitchFamily="34" charset="0"/>
              <a:buChar char="•"/>
            </a:pPr>
            <a:r>
              <a:rPr lang="en-US" sz="2200" dirty="0"/>
              <a:t>Remove Unnecessary debugging code.</a:t>
            </a:r>
          </a:p>
          <a:p>
            <a:pPr lvl="3" algn="just">
              <a:buFont typeface="Arial" pitchFamily="34" charset="0"/>
              <a:buChar char="•"/>
            </a:pPr>
            <a:r>
              <a:rPr lang="en-US" sz="1800" dirty="0"/>
              <a:t>Lots of code  is written during development time for debugging process.</a:t>
            </a:r>
          </a:p>
          <a:p>
            <a:pPr lvl="3" algn="just">
              <a:buFont typeface="Arial" pitchFamily="34" charset="0"/>
              <a:buChar char="•"/>
            </a:pPr>
            <a:r>
              <a:rPr lang="en-US" sz="1800" dirty="0"/>
              <a:t>Unnecessary code should be removed from the final software.</a:t>
            </a:r>
          </a:p>
          <a:p>
            <a:pPr lvl="2" algn="just">
              <a:buFont typeface="Arial" pitchFamily="34" charset="0"/>
              <a:buChar char="•"/>
            </a:pPr>
            <a:r>
              <a:rPr lang="en-US" sz="2200" dirty="0"/>
              <a:t>Avoid Recursion.</a:t>
            </a:r>
          </a:p>
          <a:p>
            <a:pPr lvl="3" algn="just">
              <a:buFont typeface="Arial" pitchFamily="34" charset="0"/>
              <a:buChar char="•"/>
            </a:pPr>
            <a:r>
              <a:rPr lang="en-US" sz="1800" dirty="0"/>
              <a:t>Recursive function require a large stack ,resulting in higher memory requirements.</a:t>
            </a:r>
          </a:p>
          <a:p>
            <a:pPr lvl="3" algn="just">
              <a:buFont typeface="Arial" pitchFamily="34" charset="0"/>
              <a:buChar char="•"/>
            </a:pPr>
            <a:r>
              <a:rPr lang="en-US" sz="1800" dirty="0"/>
              <a:t>The best way to avoid recursion is to use lookup- table that contains pre calculated information.</a:t>
            </a:r>
          </a:p>
        </p:txBody>
      </p:sp>
    </p:spTree>
    <p:extLst>
      <p:ext uri="{BB962C8B-B14F-4D97-AF65-F5344CB8AC3E}">
        <p14:creationId xmlns:p14="http://schemas.microsoft.com/office/powerpoint/2010/main" val="3313908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Code Optimization Guidelines</a:t>
            </a:r>
          </a:p>
          <a:p>
            <a:pPr lvl="2" algn="just">
              <a:buFont typeface="Arial" pitchFamily="34" charset="0"/>
              <a:buChar char="•"/>
            </a:pPr>
            <a:r>
              <a:rPr lang="en-US" dirty="0"/>
              <a:t> Avoid floating-point operations.</a:t>
            </a:r>
          </a:p>
          <a:p>
            <a:pPr lvl="3" algn="just">
              <a:buFont typeface="Arial" pitchFamily="34" charset="0"/>
              <a:buChar char="•"/>
            </a:pPr>
            <a:r>
              <a:rPr lang="en-US" sz="1800" dirty="0"/>
              <a:t>If necessary, floating-point operations can be converted into fixed point operations. (For example, the value 1.23 can be represented as 1230 in a fixed-point data type with scaling factor of 1/1000, and the value 1,230,000 can be represented as 1230 with a scaling factor of 1000).</a:t>
            </a:r>
          </a:p>
          <a:p>
            <a:pPr lvl="2" algn="just">
              <a:buFont typeface="Arial" pitchFamily="34" charset="0"/>
              <a:buChar char="•"/>
            </a:pPr>
            <a:r>
              <a:rPr lang="en-US" dirty="0"/>
              <a:t>Use unsigned integers.</a:t>
            </a:r>
          </a:p>
          <a:p>
            <a:pPr lvl="3" algn="just">
              <a:buFont typeface="Arial" pitchFamily="34" charset="0"/>
              <a:buChar char="•"/>
            </a:pPr>
            <a:r>
              <a:rPr lang="en-US" sz="1800" dirty="0"/>
              <a:t>Use unsigned </a:t>
            </a:r>
            <a:r>
              <a:rPr lang="en-US" sz="1800" dirty="0" err="1"/>
              <a:t>int</a:t>
            </a:r>
            <a:r>
              <a:rPr lang="en-US" sz="1800" dirty="0"/>
              <a:t> instead of </a:t>
            </a:r>
            <a:r>
              <a:rPr lang="en-US" sz="1800" dirty="0" err="1"/>
              <a:t>int</a:t>
            </a:r>
            <a:r>
              <a:rPr lang="en-US" sz="1800" dirty="0"/>
              <a:t> if you know the value will never be negative. Some processors can handle unsigned integer arithmetic considerably faster than signed int.</a:t>
            </a:r>
          </a:p>
          <a:p>
            <a:pPr lvl="3" algn="just">
              <a:buFont typeface="Arial" pitchFamily="34" charset="0"/>
              <a:buChar char="•"/>
            </a:pPr>
            <a:endParaRPr lang="en-US" sz="1800" dirty="0"/>
          </a:p>
          <a:p>
            <a:pPr lvl="2" algn="just">
              <a:buFont typeface="Arial" pitchFamily="34" charset="0"/>
              <a:buChar char="•"/>
            </a:pPr>
            <a:endParaRPr lang="en-US" dirty="0"/>
          </a:p>
        </p:txBody>
      </p:sp>
    </p:spTree>
    <p:extLst>
      <p:ext uri="{BB962C8B-B14F-4D97-AF65-F5344CB8AC3E}">
        <p14:creationId xmlns:p14="http://schemas.microsoft.com/office/powerpoint/2010/main" val="2296829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smtClean="0">
                <a:solidFill>
                  <a:schemeClr val="tx1"/>
                </a:solidFill>
              </a:rPr>
              <a:t> Code Optimization Guidelines</a:t>
            </a:r>
            <a:endParaRPr lang="en-US" sz="1600" dirty="0"/>
          </a:p>
          <a:p>
            <a:pPr lvl="2" algn="just">
              <a:buFont typeface="Arial" pitchFamily="34" charset="0"/>
              <a:buChar char="•"/>
            </a:pPr>
            <a:r>
              <a:rPr lang="en-US" sz="2000" dirty="0"/>
              <a:t>Remove loop-invariant code.</a:t>
            </a:r>
          </a:p>
          <a:p>
            <a:pPr lvl="3" algn="just">
              <a:buFont typeface="Arial" pitchFamily="34" charset="0"/>
              <a:buChar char="•"/>
            </a:pPr>
            <a:r>
              <a:rPr lang="en-US" dirty="0"/>
              <a:t>The code that has no effect on the loop counter is called loop invariant code.</a:t>
            </a:r>
          </a:p>
          <a:p>
            <a:pPr lvl="4" algn="just"/>
            <a:r>
              <a:rPr lang="en-US" dirty="0"/>
              <a:t>In C program :</a:t>
            </a:r>
          </a:p>
          <a:p>
            <a:pPr lvl="4" algn="just"/>
            <a:r>
              <a:rPr lang="en-US" dirty="0"/>
              <a:t>	for (</a:t>
            </a:r>
            <a:r>
              <a:rPr lang="en-US" dirty="0" err="1"/>
              <a:t>i</a:t>
            </a:r>
            <a:r>
              <a:rPr lang="en-US" dirty="0"/>
              <a:t>=0;i&lt;10;i++)</a:t>
            </a:r>
          </a:p>
          <a:p>
            <a:pPr lvl="4" algn="just"/>
            <a:r>
              <a:rPr lang="en-US" dirty="0"/>
              <a:t>	{</a:t>
            </a:r>
          </a:p>
          <a:p>
            <a:pPr lvl="4" algn="just"/>
            <a:r>
              <a:rPr lang="en-US" dirty="0"/>
              <a:t>	     x=1.0/b; % Loop Invariant Code.</a:t>
            </a:r>
          </a:p>
          <a:p>
            <a:pPr lvl="4" algn="just"/>
            <a:r>
              <a:rPr lang="en-US" dirty="0"/>
              <a:t>	     y=x+1;</a:t>
            </a:r>
          </a:p>
          <a:p>
            <a:pPr lvl="4" algn="just"/>
            <a:r>
              <a:rPr lang="en-US" dirty="0"/>
              <a:t>	} </a:t>
            </a:r>
          </a:p>
          <a:p>
            <a:pPr lvl="2" algn="just">
              <a:buFont typeface="Arial" pitchFamily="34" charset="0"/>
              <a:buChar char="•"/>
            </a:pPr>
            <a:r>
              <a:rPr lang="en-US" sz="2000" dirty="0"/>
              <a:t>Use the correct optimization level of the compiler.</a:t>
            </a:r>
          </a:p>
          <a:p>
            <a:pPr lvl="3" algn="just">
              <a:buFont typeface="Arial" pitchFamily="34" charset="0"/>
              <a:buChar char="•"/>
            </a:pPr>
            <a:r>
              <a:rPr lang="en-US" dirty="0"/>
              <a:t>The compiler has an in-built optimizer. Generally the compiler provide different optimization level. The higher level will have higher optimization. Some bugs appear only on higher optimization level but on this optimization level, the compilation time </a:t>
            </a:r>
            <a:r>
              <a:rPr lang="en-US"/>
              <a:t>is more. </a:t>
            </a:r>
            <a:r>
              <a:rPr lang="en-US" dirty="0"/>
              <a:t>So, based on the need, the optimization level can be set.</a:t>
            </a:r>
          </a:p>
          <a:p>
            <a:pPr lvl="3" algn="just">
              <a:buFont typeface="Arial" pitchFamily="34" charset="0"/>
              <a:buChar char="•"/>
            </a:pPr>
            <a:endParaRPr lang="en-US" dirty="0"/>
          </a:p>
          <a:p>
            <a:pPr lvl="3" algn="just">
              <a:buFont typeface="Arial" pitchFamily="34" charset="0"/>
              <a:buChar char="•"/>
            </a:pPr>
            <a:endParaRPr lang="en-US" dirty="0"/>
          </a:p>
          <a:p>
            <a:pPr lvl="2" algn="just"/>
            <a:endParaRPr lang="en-US" dirty="0"/>
          </a:p>
        </p:txBody>
      </p:sp>
    </p:spTree>
    <p:extLst>
      <p:ext uri="{BB962C8B-B14F-4D97-AF65-F5344CB8AC3E}">
        <p14:creationId xmlns:p14="http://schemas.microsoft.com/office/powerpoint/2010/main" val="711221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dirty="0"/>
              <a:t> Although programming in assembly language will lead to increase in the speed of execution, but maintaining the code written in assembly language is difficult.</a:t>
            </a:r>
          </a:p>
          <a:p>
            <a:pPr lvl="1" algn="just">
              <a:buFont typeface="Arial" pitchFamily="34" charset="0"/>
              <a:buChar char="•"/>
            </a:pPr>
            <a:r>
              <a:rPr lang="en-US" dirty="0"/>
              <a:t> That’s why High Level Language are also preferred to write code for embedded system.</a:t>
            </a:r>
          </a:p>
          <a:p>
            <a:pPr lvl="1" algn="just">
              <a:buFont typeface="Arial" pitchFamily="34" charset="0"/>
              <a:buChar char="•"/>
            </a:pPr>
            <a:r>
              <a:rPr lang="en-US" dirty="0"/>
              <a:t>In high level language , we can also choose between structured programming language and object oriented programming language.</a:t>
            </a:r>
          </a:p>
          <a:p>
            <a:pPr lvl="1" algn="just">
              <a:buFont typeface="Arial" pitchFamily="34" charset="0"/>
              <a:buChar char="•"/>
            </a:pPr>
            <a:r>
              <a:rPr lang="en-US" dirty="0"/>
              <a:t>While writing with OOP programming language, the overhead of  language is slightly higher in terms of memory requirements. But, OOP language facilitate reuse. </a:t>
            </a:r>
          </a:p>
          <a:p>
            <a:pPr lvl="1" algn="just">
              <a:buFont typeface="Arial" pitchFamily="34" charset="0"/>
              <a:buChar char="•"/>
            </a:pPr>
            <a:r>
              <a:rPr lang="en-US" dirty="0"/>
              <a:t> However, due to reduced cost of memory device, OOP languages(C++ &amp; Java) are becoming very important languages for embedded software development.</a:t>
            </a:r>
          </a:p>
          <a:p>
            <a:pPr lvl="1" algn="just">
              <a:buFont typeface="Arial" pitchFamily="34" charset="0"/>
              <a:buChar char="•"/>
            </a:pPr>
            <a:r>
              <a:rPr lang="en-US" dirty="0"/>
              <a:t>In all, the choice of programming language for embedded system design depends upon the project and programmer skills.</a:t>
            </a:r>
          </a:p>
          <a:p>
            <a:pPr lvl="1" algn="just">
              <a:buFont typeface="Arial" pitchFamily="34" charset="0"/>
              <a:buChar char="•"/>
            </a:pPr>
            <a:endParaRPr lang="en-US" dirty="0"/>
          </a:p>
          <a:p>
            <a:pPr lvl="1" algn="just">
              <a:buFont typeface="Arial" pitchFamily="34" charset="0"/>
              <a:buChar char="•"/>
            </a:pPr>
            <a:endParaRPr lang="en-US" dirty="0"/>
          </a:p>
          <a:p>
            <a:pPr lvl="1" algn="just">
              <a:buFont typeface="Arial" pitchFamily="34" charset="0"/>
              <a:buChar char="•"/>
            </a:pPr>
            <a:endParaRPr lang="en-US" dirty="0"/>
          </a:p>
          <a:p>
            <a:pPr lvl="1" algn="just">
              <a:buFont typeface="Arial" pitchFamily="34" charset="0"/>
              <a:buChar char="•"/>
            </a:pPr>
            <a:endParaRPr lang="en-US" dirty="0"/>
          </a:p>
          <a:p>
            <a:pPr lvl="3" algn="just">
              <a:buFont typeface="Arial" pitchFamily="34" charset="0"/>
              <a:buChar char="•"/>
            </a:pPr>
            <a:endParaRPr lang="en-US" dirty="0" smtClean="0">
              <a:solidFill>
                <a:schemeClr val="tx1"/>
              </a:solidFill>
            </a:endParaRPr>
          </a:p>
          <a:p>
            <a:pPr lvl="3" algn="just">
              <a:buFont typeface="Arial" pitchFamily="34" charset="0"/>
              <a:buChar char="•"/>
            </a:pPr>
            <a:endParaRPr lang="en-US" b="1" dirty="0" smtClean="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280923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b="1" dirty="0"/>
              <a:t> </a:t>
            </a:r>
            <a:r>
              <a:rPr lang="en-US" sz="2400" b="1" dirty="0"/>
              <a:t>Java</a:t>
            </a:r>
          </a:p>
          <a:p>
            <a:pPr lvl="2" algn="just">
              <a:buFont typeface="Arial" pitchFamily="34" charset="0"/>
              <a:buChar char="•"/>
            </a:pPr>
            <a:r>
              <a:rPr lang="en-US" sz="2000" dirty="0"/>
              <a:t>It is platform independent, so we can run the application on any </a:t>
            </a:r>
            <a:r>
              <a:rPr lang="en-US" sz="2000" dirty="0">
                <a:hlinkClick r:id="rId2" tooltip="Java virtual machine"/>
              </a:rPr>
              <a:t>Java virtual machine</a:t>
            </a:r>
            <a:r>
              <a:rPr lang="en-US" sz="2000" dirty="0"/>
              <a:t> (JVM) regardless of </a:t>
            </a:r>
            <a:r>
              <a:rPr lang="en-US" sz="2000" u="sng" dirty="0">
                <a:hlinkClick r:id="rId3" tooltip="Computer architecture"/>
              </a:rPr>
              <a:t>computer architecture</a:t>
            </a:r>
            <a:r>
              <a:rPr lang="en-US" sz="2000" dirty="0"/>
              <a:t>.</a:t>
            </a:r>
          </a:p>
          <a:p>
            <a:pPr lvl="2" algn="just">
              <a:buFont typeface="Arial" pitchFamily="34" charset="0"/>
              <a:buChar char="•"/>
            </a:pPr>
            <a:r>
              <a:rPr lang="en-US" sz="2000" dirty="0"/>
              <a:t>Presently, Java is one of the most preferred language for the development of application in mobile device.</a:t>
            </a:r>
          </a:p>
          <a:p>
            <a:pPr lvl="2" algn="just">
              <a:buFont typeface="Arial" pitchFamily="34" charset="0"/>
              <a:buChar char="•"/>
            </a:pPr>
            <a:r>
              <a:rPr lang="en-US" sz="2000" dirty="0"/>
              <a:t>Java language is likely to play a prominent role even for embedded software development with the development of small footprint Java Virtual Machines.</a:t>
            </a:r>
          </a:p>
          <a:p>
            <a:pPr lvl="2" algn="just">
              <a:buFont typeface="Arial" pitchFamily="34" charset="0"/>
              <a:buChar char="•"/>
            </a:pPr>
            <a:r>
              <a:rPr lang="en-US" sz="2000" dirty="0"/>
              <a:t>The application developed in Java is converted into </a:t>
            </a:r>
            <a:r>
              <a:rPr lang="en-US" sz="2000" dirty="0" err="1"/>
              <a:t>bytecode</a:t>
            </a:r>
            <a:r>
              <a:rPr lang="en-US" sz="2000" dirty="0"/>
              <a:t> using a Java Compiler. The </a:t>
            </a:r>
            <a:r>
              <a:rPr lang="en-US" sz="2000" dirty="0" err="1"/>
              <a:t>bytecode</a:t>
            </a:r>
            <a:r>
              <a:rPr lang="en-US" sz="2000" dirty="0"/>
              <a:t> is independent of the platform. If Java Virtual Machine (JVM) is running on a machine, the JVM will interpret the </a:t>
            </a:r>
            <a:r>
              <a:rPr lang="en-US" sz="2000" dirty="0" err="1"/>
              <a:t>bytecode</a:t>
            </a:r>
            <a:r>
              <a:rPr lang="en-US" sz="2000" dirty="0"/>
              <a:t> and produce the output.</a:t>
            </a:r>
          </a:p>
          <a:p>
            <a:pPr lvl="2" algn="just">
              <a:buFont typeface="Arial" pitchFamily="34" charset="0"/>
              <a:buChar char="•"/>
            </a:pPr>
            <a:endParaRPr lang="en-US" sz="2000" dirty="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3432883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b="1" dirty="0"/>
              <a:t> </a:t>
            </a:r>
            <a:r>
              <a:rPr lang="en-US" dirty="0"/>
              <a:t>To facilitate development of applications for different market segments. Sun Microsystems released 3 edition of Java. </a:t>
            </a:r>
          </a:p>
          <a:p>
            <a:pPr lvl="2" algn="just">
              <a:buFont typeface="Arial" pitchFamily="34" charset="0"/>
              <a:buChar char="•"/>
            </a:pPr>
            <a:r>
              <a:rPr lang="en-US" sz="2000" dirty="0"/>
              <a:t>Java 2 Enterprise Edition (J2EE). (For Server Market)</a:t>
            </a:r>
          </a:p>
          <a:p>
            <a:pPr lvl="2" algn="just">
              <a:buFont typeface="Arial" pitchFamily="34" charset="0"/>
              <a:buChar char="•"/>
            </a:pPr>
            <a:r>
              <a:rPr lang="en-US" sz="2000" dirty="0"/>
              <a:t>Java 2 Standard Edition (J2SE). (For Desktop Market)</a:t>
            </a:r>
          </a:p>
          <a:p>
            <a:pPr lvl="2" algn="just">
              <a:buFont typeface="Arial" pitchFamily="34" charset="0"/>
              <a:buChar char="•"/>
            </a:pPr>
            <a:r>
              <a:rPr lang="en-US" sz="2000" dirty="0"/>
              <a:t>Java 2 Micro Edition (J2ME). (For consumer appliances and embedded devices market)</a:t>
            </a:r>
          </a:p>
          <a:p>
            <a:pPr lvl="1" algn="just">
              <a:buFont typeface="Arial" pitchFamily="34" charset="0"/>
              <a:buChar char="•"/>
            </a:pPr>
            <a:endParaRPr lang="en-US" dirty="0"/>
          </a:p>
          <a:p>
            <a:pPr lvl="2" algn="just">
              <a:buFont typeface="Arial" pitchFamily="34" charset="0"/>
              <a:buChar char="•"/>
            </a:pPr>
            <a:endParaRPr lang="en-US" sz="1600" dirty="0"/>
          </a:p>
          <a:p>
            <a:pPr lvl="2" algn="just"/>
            <a:endParaRPr lang="en-US" sz="1600" dirty="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337698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b="1" dirty="0"/>
              <a:t>Java 2 Micro Edition (J2ME).</a:t>
            </a:r>
          </a:p>
          <a:p>
            <a:pPr lvl="2" algn="just">
              <a:buFont typeface="Arial" pitchFamily="34" charset="0"/>
              <a:buChar char="•"/>
            </a:pPr>
            <a:r>
              <a:rPr lang="en-US" sz="2000" b="1" dirty="0"/>
              <a:t> </a:t>
            </a:r>
            <a:r>
              <a:rPr lang="en-US" sz="2000" dirty="0"/>
              <a:t>J2ME addresses two types of configurations based on the capabilities of the devices.</a:t>
            </a:r>
          </a:p>
          <a:p>
            <a:pPr lvl="3" algn="just">
              <a:buFont typeface="Arial" pitchFamily="34" charset="0"/>
              <a:buChar char="•"/>
            </a:pPr>
            <a:r>
              <a:rPr lang="en-US" dirty="0" smtClean="0">
                <a:solidFill>
                  <a:schemeClr val="tx1"/>
                </a:solidFill>
              </a:rPr>
              <a:t> Connected Device Configuration (CDC).</a:t>
            </a:r>
          </a:p>
          <a:p>
            <a:pPr lvl="4" algn="just">
              <a:buFont typeface="Arial" pitchFamily="34" charset="0"/>
              <a:buChar char="•"/>
            </a:pPr>
            <a:r>
              <a:rPr lang="en-US" dirty="0" smtClean="0">
                <a:solidFill>
                  <a:schemeClr val="tx1"/>
                </a:solidFill>
              </a:rPr>
              <a:t>These devices can be connected to high speed data networks.</a:t>
            </a:r>
          </a:p>
          <a:p>
            <a:pPr lvl="4" algn="just">
              <a:buFont typeface="Arial" pitchFamily="34" charset="0"/>
              <a:buChar char="•"/>
            </a:pPr>
            <a:r>
              <a:rPr lang="en-US" dirty="0" smtClean="0">
                <a:solidFill>
                  <a:schemeClr val="tx1"/>
                </a:solidFill>
              </a:rPr>
              <a:t>They run TCP/IP protocol stack and have high processing power and large memory in the range of 2 to 16 MB.</a:t>
            </a:r>
          </a:p>
          <a:p>
            <a:pPr lvl="4" algn="just">
              <a:buFont typeface="Arial" pitchFamily="34" charset="0"/>
              <a:buChar char="•"/>
            </a:pPr>
            <a:r>
              <a:rPr lang="en-US" dirty="0" smtClean="0">
                <a:solidFill>
                  <a:schemeClr val="tx1"/>
                </a:solidFill>
              </a:rPr>
              <a:t>Developing application for these devices is similar to developing applications for desktop computers.</a:t>
            </a:r>
          </a:p>
          <a:p>
            <a:pPr lvl="4" algn="just">
              <a:buFont typeface="Arial" pitchFamily="34" charset="0"/>
              <a:buChar char="•"/>
            </a:pPr>
            <a:r>
              <a:rPr lang="en-US" dirty="0" smtClean="0">
                <a:solidFill>
                  <a:schemeClr val="tx1"/>
                </a:solidFill>
              </a:rPr>
              <a:t>Example : Internet TV.</a:t>
            </a:r>
          </a:p>
          <a:p>
            <a:pPr lvl="4" algn="just"/>
            <a:endParaRPr lang="en-US" dirty="0"/>
          </a:p>
          <a:p>
            <a:pPr lvl="2" algn="just">
              <a:buFont typeface="Arial" pitchFamily="34" charset="0"/>
              <a:buChar char="•"/>
            </a:pPr>
            <a:endParaRPr lang="en-US" dirty="0" smtClean="0">
              <a:solidFill>
                <a:schemeClr val="tx1"/>
              </a:solidFill>
            </a:endParaRPr>
          </a:p>
          <a:p>
            <a:pPr lvl="2" algn="just">
              <a:buFont typeface="Arial" pitchFamily="34" charset="0"/>
              <a:buChar char="•"/>
            </a:pPr>
            <a:endParaRPr lang="en-US" sz="2000" dirty="0"/>
          </a:p>
          <a:p>
            <a:pPr lvl="2" algn="just"/>
            <a:endParaRPr lang="en-US" sz="1200" dirty="0"/>
          </a:p>
          <a:p>
            <a:pPr lvl="2" algn="just">
              <a:buFont typeface="Arial" pitchFamily="34" charset="0"/>
              <a:buChar char="•"/>
            </a:pPr>
            <a:endParaRPr lang="en-US" sz="1600" b="1" dirty="0"/>
          </a:p>
          <a:p>
            <a:pPr lvl="2" algn="just">
              <a:buFont typeface="Arial" pitchFamily="34" charset="0"/>
              <a:buChar char="•"/>
            </a:pPr>
            <a:endParaRPr lang="en-US" sz="1600" b="1" dirty="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3107374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sz="2400" dirty="0"/>
              <a:t>Connection, Limited Device Configuration (CLDC).</a:t>
            </a:r>
          </a:p>
          <a:p>
            <a:pPr lvl="2" algn="just">
              <a:buFont typeface="Arial" pitchFamily="34" charset="0"/>
              <a:buChar char="•"/>
            </a:pPr>
            <a:r>
              <a:rPr lang="en-US" sz="2000" dirty="0"/>
              <a:t> These devices are connected to low speed networks such as the wireless networks.</a:t>
            </a:r>
          </a:p>
          <a:p>
            <a:pPr lvl="2" algn="just">
              <a:buFont typeface="Arial" pitchFamily="34" charset="0"/>
              <a:buChar char="•"/>
            </a:pPr>
            <a:r>
              <a:rPr lang="en-US" sz="2000" dirty="0"/>
              <a:t>These device do not run TCP/IP protocol stack.</a:t>
            </a:r>
          </a:p>
          <a:p>
            <a:pPr lvl="2" algn="just">
              <a:buFont typeface="Arial" pitchFamily="34" charset="0"/>
              <a:buChar char="•"/>
            </a:pPr>
            <a:r>
              <a:rPr lang="en-US" sz="2000" dirty="0"/>
              <a:t>They have low processing power and have small memory capacity of the order of 128 KB and 512 KB.</a:t>
            </a:r>
          </a:p>
          <a:p>
            <a:pPr lvl="2" algn="just">
              <a:buFont typeface="Arial" pitchFamily="34" charset="0"/>
              <a:buChar char="•"/>
            </a:pPr>
            <a:r>
              <a:rPr lang="en-US" sz="2000" dirty="0"/>
              <a:t>To facilitate development of applications that can run on these devices, CLDC devices contain Kilobytes Virtual Machine (KVM) which requires very little memory – 40 to 80 KB of memory.</a:t>
            </a:r>
          </a:p>
          <a:p>
            <a:pPr lvl="2" algn="just">
              <a:buFont typeface="Arial" pitchFamily="34" charset="0"/>
              <a:buChar char="•"/>
            </a:pPr>
            <a:r>
              <a:rPr lang="en-US" sz="2000" dirty="0"/>
              <a:t>To run Java applications on CLDC devices, the total memory requirement is about 128 KB for KVM, the class libraries and the application.</a:t>
            </a:r>
          </a:p>
          <a:p>
            <a:pPr lvl="2" algn="just">
              <a:buFont typeface="Arial" pitchFamily="34" charset="0"/>
              <a:buChar char="•"/>
            </a:pPr>
            <a:r>
              <a:rPr lang="en-US" sz="2000" dirty="0"/>
              <a:t>For large applications, the memory requirement is about 256 KB, out of which 40 to 80 KB is for KVM and the rest is for class libraries and application.</a:t>
            </a:r>
          </a:p>
          <a:p>
            <a:pPr lvl="2" algn="just">
              <a:buFont typeface="Arial" pitchFamily="34" charset="0"/>
              <a:buChar char="•"/>
            </a:pPr>
            <a:endParaRPr lang="en-US" dirty="0" smtClean="0">
              <a:solidFill>
                <a:schemeClr val="tx1"/>
              </a:solidFill>
            </a:endParaRPr>
          </a:p>
          <a:p>
            <a:pPr lvl="2" algn="just">
              <a:buFont typeface="Arial" pitchFamily="34" charset="0"/>
              <a:buChar char="•"/>
            </a:pPr>
            <a:endParaRPr lang="en-US" sz="2000" dirty="0"/>
          </a:p>
          <a:p>
            <a:pPr lvl="2" algn="just"/>
            <a:endParaRPr lang="en-US" sz="1200" dirty="0"/>
          </a:p>
          <a:p>
            <a:pPr lvl="2" algn="just">
              <a:buFont typeface="Arial" pitchFamily="34" charset="0"/>
              <a:buChar char="•"/>
            </a:pPr>
            <a:endParaRPr lang="en-US" sz="1600" b="1" dirty="0"/>
          </a:p>
          <a:p>
            <a:pPr lvl="2" algn="just">
              <a:buFont typeface="Arial" pitchFamily="34" charset="0"/>
              <a:buChar char="•"/>
            </a:pPr>
            <a:endParaRPr lang="en-US" sz="1600" b="1" dirty="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822388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sz="2400" dirty="0"/>
              <a:t>Connection, Limited Device Configuration (CLDC).</a:t>
            </a:r>
          </a:p>
          <a:p>
            <a:pPr lvl="2" algn="just">
              <a:buFont typeface="Arial" pitchFamily="34" charset="0"/>
              <a:buChar char="•"/>
            </a:pPr>
            <a:r>
              <a:rPr lang="en-US" dirty="0" smtClean="0">
                <a:solidFill>
                  <a:schemeClr val="tx1"/>
                </a:solidFill>
              </a:rPr>
              <a:t> </a:t>
            </a:r>
            <a:r>
              <a:rPr lang="en-US" sz="2000" dirty="0" err="1"/>
              <a:t>ClDC</a:t>
            </a:r>
            <a:r>
              <a:rPr lang="en-US" sz="2000" dirty="0"/>
              <a:t> devices have 16-bit or 32-bit processors and 160 to 512 KB of memory.</a:t>
            </a:r>
          </a:p>
          <a:p>
            <a:pPr lvl="2" algn="just">
              <a:buFont typeface="Arial" pitchFamily="34" charset="0"/>
              <a:buChar char="•"/>
            </a:pPr>
            <a:r>
              <a:rPr lang="en-US" sz="2000" dirty="0"/>
              <a:t>128 KB of non-volatile memory is required for KVM and CLDC libraries.</a:t>
            </a:r>
          </a:p>
          <a:p>
            <a:pPr lvl="2" algn="just">
              <a:buFont typeface="Arial" pitchFamily="34" charset="0"/>
              <a:buChar char="•"/>
            </a:pPr>
            <a:r>
              <a:rPr lang="en-US" sz="2000" dirty="0"/>
              <a:t>32 KB of volatile memory is required for runtime and object memory.</a:t>
            </a:r>
          </a:p>
          <a:p>
            <a:pPr lvl="2" algn="just">
              <a:buFont typeface="Arial" pitchFamily="34" charset="0"/>
              <a:buChar char="•"/>
            </a:pPr>
            <a:r>
              <a:rPr lang="en-US" sz="2000" dirty="0"/>
              <a:t>For CLDC appliances, Mobile Information Device Profile (MIDP) has been defined to develop interoperable applications.</a:t>
            </a:r>
          </a:p>
          <a:p>
            <a:pPr lvl="2" algn="just"/>
            <a:endParaRPr lang="en-US" sz="2000" dirty="0"/>
          </a:p>
          <a:p>
            <a:pPr lvl="2" algn="just">
              <a:buFont typeface="Arial" pitchFamily="34" charset="0"/>
              <a:buChar char="•"/>
            </a:pPr>
            <a:endParaRPr lang="en-US" dirty="0" smtClean="0">
              <a:solidFill>
                <a:schemeClr val="tx1"/>
              </a:solidFill>
            </a:endParaRPr>
          </a:p>
          <a:p>
            <a:pPr lvl="2" algn="just">
              <a:buFont typeface="Arial" pitchFamily="34" charset="0"/>
              <a:buChar char="•"/>
            </a:pPr>
            <a:endParaRPr lang="en-US" sz="2000" dirty="0"/>
          </a:p>
          <a:p>
            <a:pPr lvl="2" algn="just"/>
            <a:endParaRPr lang="en-US" sz="1200" dirty="0"/>
          </a:p>
          <a:p>
            <a:pPr lvl="2" algn="just">
              <a:buFont typeface="Arial" pitchFamily="34" charset="0"/>
              <a:buChar char="•"/>
            </a:pPr>
            <a:endParaRPr lang="en-US" sz="1600" b="1" dirty="0"/>
          </a:p>
          <a:p>
            <a:pPr lvl="2" algn="just">
              <a:buFont typeface="Arial" pitchFamily="34" charset="0"/>
              <a:buChar char="•"/>
            </a:pPr>
            <a:endParaRPr lang="en-US" sz="1600" b="1" dirty="0"/>
          </a:p>
          <a:p>
            <a:pPr lvl="3" algn="just">
              <a:buFont typeface="Arial" pitchFamily="34" charset="0"/>
              <a:buChar char="•"/>
            </a:pPr>
            <a:endParaRPr lang="en-US" b="1" dirty="0" smtClean="0"/>
          </a:p>
          <a:p>
            <a:pPr lvl="3" algn="just"/>
            <a:endParaRPr lang="en-US" dirty="0" smtClean="0">
              <a:solidFill>
                <a:schemeClr val="tx1"/>
              </a:solidFill>
            </a:endParaRPr>
          </a:p>
        </p:txBody>
      </p:sp>
    </p:spTree>
    <p:extLst>
      <p:ext uri="{BB962C8B-B14F-4D97-AF65-F5344CB8AC3E}">
        <p14:creationId xmlns:p14="http://schemas.microsoft.com/office/powerpoint/2010/main" val="2325166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sz="2400" dirty="0"/>
              <a:t>Connection, Limited Device Configuration (CLDC).</a:t>
            </a:r>
          </a:p>
          <a:p>
            <a:pPr lvl="2" algn="just">
              <a:buFont typeface="Arial" pitchFamily="34" charset="0"/>
              <a:buChar char="•"/>
            </a:pPr>
            <a:r>
              <a:rPr lang="en-US" dirty="0" smtClean="0">
                <a:solidFill>
                  <a:schemeClr val="tx1"/>
                </a:solidFill>
              </a:rPr>
              <a:t> The architecture of a Java-enabled CLDC device running MIDP is shown in below figure.</a:t>
            </a:r>
            <a:endParaRPr lang="en-US" sz="2000" dirty="0"/>
          </a:p>
          <a:p>
            <a:pPr lvl="2" algn="just"/>
            <a:endParaRPr lang="en-US" sz="1200" dirty="0"/>
          </a:p>
          <a:p>
            <a:pPr lvl="2" algn="just">
              <a:buFont typeface="Arial" pitchFamily="34" charset="0"/>
              <a:buChar char="•"/>
            </a:pPr>
            <a:endParaRPr lang="en-US" sz="1600" b="1" dirty="0"/>
          </a:p>
          <a:p>
            <a:pPr lvl="2" algn="just">
              <a:buFont typeface="Arial" pitchFamily="34" charset="0"/>
              <a:buChar char="•"/>
            </a:pPr>
            <a:endParaRPr lang="en-US" sz="1600" b="1" dirty="0"/>
          </a:p>
          <a:p>
            <a:pPr lvl="3" algn="just">
              <a:buFont typeface="Arial" pitchFamily="34" charset="0"/>
              <a:buChar char="•"/>
            </a:pPr>
            <a:endParaRPr lang="en-US" b="1" dirty="0" smtClean="0"/>
          </a:p>
          <a:p>
            <a:pPr lvl="3" algn="just"/>
            <a:endParaRPr lang="en-US" dirty="0" smtClean="0">
              <a:solidFill>
                <a:schemeClr val="tx1"/>
              </a:solidFill>
            </a:endParaRPr>
          </a:p>
        </p:txBody>
      </p:sp>
      <p:pic>
        <p:nvPicPr>
          <p:cNvPr id="4" name="Picture 3"/>
          <p:cNvPicPr>
            <a:picLocks noChangeAspect="1"/>
          </p:cNvPicPr>
          <p:nvPr/>
        </p:nvPicPr>
        <p:blipFill>
          <a:blip r:embed="rId2"/>
          <a:stretch>
            <a:fillRect/>
          </a:stretch>
        </p:blipFill>
        <p:spPr>
          <a:xfrm>
            <a:off x="3262351" y="2743200"/>
            <a:ext cx="6714162" cy="3392348"/>
          </a:xfrm>
          <a:prstGeom prst="rect">
            <a:avLst/>
          </a:prstGeom>
        </p:spPr>
      </p:pic>
    </p:spTree>
    <p:extLst>
      <p:ext uri="{BB962C8B-B14F-4D97-AF65-F5344CB8AC3E}">
        <p14:creationId xmlns:p14="http://schemas.microsoft.com/office/powerpoint/2010/main" val="3839969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algn="just"/>
            <a:r>
              <a:rPr lang="en-US" sz="2000" b="1" dirty="0"/>
              <a:t>The 3 important aspects pertaining to the extension are listed below.</a:t>
            </a:r>
          </a:p>
          <a:p>
            <a:pPr lvl="1" algn="just">
              <a:buFont typeface="Arial" pitchFamily="34" charset="0"/>
              <a:buChar char="•"/>
            </a:pPr>
            <a:r>
              <a:rPr lang="en-US" sz="2400" b="1" dirty="0"/>
              <a:t> New Data Types</a:t>
            </a:r>
          </a:p>
          <a:p>
            <a:pPr lvl="2" algn="just">
              <a:buFont typeface="Arial" pitchFamily="34" charset="0"/>
              <a:buChar char="•"/>
            </a:pPr>
            <a:r>
              <a:rPr lang="en-US" sz="2000" dirty="0"/>
              <a:t>  Most of the embedded software involves only fixed point arithmetic. </a:t>
            </a:r>
          </a:p>
          <a:p>
            <a:pPr lvl="2" algn="just">
              <a:buFont typeface="Arial" pitchFamily="34" charset="0"/>
              <a:buChar char="•"/>
            </a:pPr>
            <a:r>
              <a:rPr lang="en-US" sz="2000" dirty="0"/>
              <a:t>  New Data type are “</a:t>
            </a:r>
            <a:r>
              <a:rPr lang="en-US" sz="2000" dirty="0" err="1"/>
              <a:t>fract</a:t>
            </a:r>
            <a:r>
              <a:rPr lang="en-US" sz="2000" dirty="0"/>
              <a:t>” and “</a:t>
            </a:r>
            <a:r>
              <a:rPr lang="en-US" sz="2000" dirty="0" err="1"/>
              <a:t>accum</a:t>
            </a:r>
            <a:r>
              <a:rPr lang="en-US" sz="2000" dirty="0"/>
              <a:t>” .</a:t>
            </a:r>
          </a:p>
          <a:p>
            <a:pPr lvl="3" algn="just">
              <a:buFont typeface="Arial" pitchFamily="34" charset="0"/>
              <a:buChar char="•"/>
            </a:pPr>
            <a:r>
              <a:rPr lang="en-US" dirty="0" smtClean="0">
                <a:solidFill>
                  <a:schemeClr val="tx1"/>
                </a:solidFill>
              </a:rPr>
              <a:t>“</a:t>
            </a:r>
            <a:r>
              <a:rPr lang="en-US" dirty="0" err="1" smtClean="0">
                <a:solidFill>
                  <a:schemeClr val="tx1"/>
                </a:solidFill>
              </a:rPr>
              <a:t>fract</a:t>
            </a:r>
            <a:r>
              <a:rPr lang="en-US" dirty="0" smtClean="0">
                <a:solidFill>
                  <a:schemeClr val="tx1"/>
                </a:solidFill>
              </a:rPr>
              <a:t>” can take the values between -1.0 and +1.0  &amp; “</a:t>
            </a:r>
            <a:r>
              <a:rPr lang="en-US" dirty="0" err="1" smtClean="0">
                <a:solidFill>
                  <a:schemeClr val="tx1"/>
                </a:solidFill>
              </a:rPr>
              <a:t>accum</a:t>
            </a:r>
            <a:r>
              <a:rPr lang="en-US" dirty="0" smtClean="0">
                <a:solidFill>
                  <a:schemeClr val="tx1"/>
                </a:solidFill>
              </a:rPr>
              <a:t>” will have both integer and fraction part.</a:t>
            </a:r>
          </a:p>
          <a:p>
            <a:pPr lvl="2" algn="just">
              <a:buFont typeface="Arial" pitchFamily="34" charset="0"/>
              <a:buChar char="•"/>
            </a:pPr>
            <a:r>
              <a:rPr lang="en-US" sz="2000" dirty="0"/>
              <a:t> &lt;</a:t>
            </a:r>
            <a:r>
              <a:rPr lang="en-US" sz="2000" dirty="0" err="1"/>
              <a:t>stdfix.h</a:t>
            </a:r>
            <a:r>
              <a:rPr lang="en-US" sz="2000" dirty="0"/>
              <a:t>&gt; defines the macros that specify the precision of the fixed point types and declares functions that support fixed point arithmetic.</a:t>
            </a:r>
          </a:p>
          <a:p>
            <a:pPr lvl="2" algn="just">
              <a:buFont typeface="Arial" pitchFamily="34" charset="0"/>
              <a:buChar char="•"/>
            </a:pPr>
            <a:r>
              <a:rPr lang="en-US" sz="2000" dirty="0"/>
              <a:t>  data types also support </a:t>
            </a:r>
            <a:r>
              <a:rPr lang="en-US" sz="2000" dirty="0" err="1"/>
              <a:t>boolean</a:t>
            </a:r>
            <a:r>
              <a:rPr lang="en-US" sz="2000" dirty="0"/>
              <a:t> data type and complex numbers.</a:t>
            </a:r>
          </a:p>
          <a:p>
            <a:pPr lvl="2" algn="just"/>
            <a:endParaRPr lang="en-US" sz="2000" b="1" dirty="0"/>
          </a:p>
        </p:txBody>
      </p:sp>
    </p:spTree>
    <p:extLst>
      <p:ext uri="{BB962C8B-B14F-4D97-AF65-F5344CB8AC3E}">
        <p14:creationId xmlns:p14="http://schemas.microsoft.com/office/powerpoint/2010/main" val="558781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sz="2400" dirty="0"/>
              <a:t>Connection, Limited Device Configuration (CLDC</a:t>
            </a:r>
            <a:r>
              <a:rPr lang="en-US" sz="2400" dirty="0" smtClean="0"/>
              <a:t>).</a:t>
            </a:r>
          </a:p>
          <a:p>
            <a:pPr lvl="1" algn="just">
              <a:buFont typeface="Arial" pitchFamily="34" charset="0"/>
              <a:buChar char="•"/>
            </a:pPr>
            <a:endParaRPr lang="en-US" sz="2400" dirty="0"/>
          </a:p>
          <a:p>
            <a:pPr lvl="2" algn="just">
              <a:buFont typeface="Arial" pitchFamily="34" charset="0"/>
              <a:buChar char="•"/>
            </a:pPr>
            <a:endParaRPr lang="en-US" sz="1600" b="1" dirty="0"/>
          </a:p>
          <a:p>
            <a:pPr lvl="3" algn="just">
              <a:buFont typeface="Arial" pitchFamily="34" charset="0"/>
              <a:buChar char="•"/>
            </a:pPr>
            <a:endParaRPr lang="en-US" b="1" dirty="0" smtClean="0"/>
          </a:p>
          <a:p>
            <a:pPr lvl="3" algn="just"/>
            <a:endParaRPr lang="en-US" dirty="0" smtClean="0">
              <a:solidFill>
                <a:schemeClr val="tx1"/>
              </a:solidFill>
            </a:endParaRPr>
          </a:p>
        </p:txBody>
      </p:sp>
      <p:pic>
        <p:nvPicPr>
          <p:cNvPr id="5" name="Picture 4"/>
          <p:cNvPicPr>
            <a:picLocks noChangeAspect="1"/>
          </p:cNvPicPr>
          <p:nvPr/>
        </p:nvPicPr>
        <p:blipFill>
          <a:blip r:embed="rId2"/>
          <a:stretch>
            <a:fillRect/>
          </a:stretch>
        </p:blipFill>
        <p:spPr>
          <a:xfrm>
            <a:off x="3751128" y="2708899"/>
            <a:ext cx="4471380" cy="3023344"/>
          </a:xfrm>
          <a:prstGeom prst="rect">
            <a:avLst/>
          </a:prstGeom>
        </p:spPr>
      </p:pic>
    </p:spTree>
    <p:extLst>
      <p:ext uri="{BB962C8B-B14F-4D97-AF65-F5344CB8AC3E}">
        <p14:creationId xmlns:p14="http://schemas.microsoft.com/office/powerpoint/2010/main" val="37643654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buFont typeface="Arial" pitchFamily="34" charset="0"/>
              <a:buChar char="•"/>
            </a:pPr>
            <a:r>
              <a:rPr lang="en-US" sz="2400" dirty="0" err="1"/>
              <a:t>MIDlets</a:t>
            </a:r>
            <a:r>
              <a:rPr lang="en-US" sz="2400" dirty="0"/>
              <a:t> development process</a:t>
            </a:r>
          </a:p>
          <a:p>
            <a:pPr lvl="2" algn="just">
              <a:buFont typeface="Arial" pitchFamily="34" charset="0"/>
              <a:buChar char="•"/>
            </a:pPr>
            <a:r>
              <a:rPr lang="en-US" sz="2000" dirty="0"/>
              <a:t>The Java source files are compiled into .class files, which are pre-verified and converted into packages to form </a:t>
            </a:r>
            <a:r>
              <a:rPr lang="en-US" sz="2000" dirty="0" err="1"/>
              <a:t>MIDlet</a:t>
            </a:r>
            <a:r>
              <a:rPr lang="en-US" sz="2000" dirty="0"/>
              <a:t> suites.</a:t>
            </a:r>
          </a:p>
          <a:p>
            <a:pPr lvl="2" algn="just">
              <a:buFont typeface="Arial" pitchFamily="34" charset="0"/>
              <a:buChar char="•"/>
            </a:pPr>
            <a:r>
              <a:rPr lang="en-US" sz="2000" dirty="0"/>
              <a:t>The </a:t>
            </a:r>
            <a:r>
              <a:rPr lang="en-US" sz="2000" dirty="0" err="1"/>
              <a:t>MIDlet</a:t>
            </a:r>
            <a:r>
              <a:rPr lang="en-US" sz="2000" dirty="0"/>
              <a:t> suite is run on the emulator to test it’s functionality and is subsequently ported to actual mobile device.</a:t>
            </a:r>
          </a:p>
          <a:p>
            <a:pPr lvl="2" algn="just">
              <a:buFont typeface="Arial" pitchFamily="34" charset="0"/>
              <a:buChar char="•"/>
            </a:pPr>
            <a:r>
              <a:rPr lang="en-US" sz="2000" dirty="0"/>
              <a:t> When a mobile device accesses the application on the internet security is an issue.</a:t>
            </a:r>
          </a:p>
          <a:p>
            <a:pPr lvl="2" algn="just">
              <a:buFont typeface="Arial" pitchFamily="34" charset="0"/>
              <a:buChar char="•"/>
            </a:pPr>
            <a:r>
              <a:rPr lang="en-US" sz="2000" dirty="0"/>
              <a:t> A set of K Security classes and KSSL classes are available for KVM with which the developer can develop secure applications.</a:t>
            </a:r>
          </a:p>
          <a:p>
            <a:pPr lvl="2" algn="just">
              <a:buFont typeface="Arial" pitchFamily="34" charset="0"/>
              <a:buChar char="•"/>
            </a:pPr>
            <a:endParaRPr lang="en-US" sz="2000" dirty="0"/>
          </a:p>
          <a:p>
            <a:pPr lvl="1" algn="just">
              <a:buFont typeface="Arial" pitchFamily="34" charset="0"/>
              <a:buChar char="•"/>
            </a:pPr>
            <a:endParaRPr lang="en-US" sz="2400" dirty="0"/>
          </a:p>
          <a:p>
            <a:pPr lvl="2" algn="just">
              <a:buFont typeface="Arial" pitchFamily="34" charset="0"/>
              <a:buChar char="•"/>
            </a:pPr>
            <a:endParaRPr lang="en-US" dirty="0" smtClean="0">
              <a:solidFill>
                <a:schemeClr val="tx1"/>
              </a:solidFill>
            </a:endParaRPr>
          </a:p>
          <a:p>
            <a:pPr lvl="2" algn="just">
              <a:buFont typeface="Arial" pitchFamily="34" charset="0"/>
              <a:buChar char="•"/>
            </a:pPr>
            <a:endParaRPr lang="en-US" dirty="0" smtClean="0">
              <a:solidFill>
                <a:schemeClr val="tx1"/>
              </a:solidFill>
            </a:endParaRPr>
          </a:p>
          <a:p>
            <a:pPr lvl="2" algn="just">
              <a:buFont typeface="Arial" pitchFamily="34" charset="0"/>
              <a:buChar char="•"/>
            </a:pPr>
            <a:endParaRPr lang="en-US" sz="800" dirty="0"/>
          </a:p>
          <a:p>
            <a:pPr lvl="2" algn="just">
              <a:buFont typeface="Arial" pitchFamily="34" charset="0"/>
              <a:buChar char="•"/>
            </a:pPr>
            <a:endParaRPr lang="en-US" sz="1600" b="1" dirty="0"/>
          </a:p>
          <a:p>
            <a:pPr lvl="2" algn="just">
              <a:buFont typeface="Arial" pitchFamily="34" charset="0"/>
              <a:buChar char="•"/>
            </a:pPr>
            <a:endParaRPr lang="en-US" sz="1600" b="1" dirty="0"/>
          </a:p>
          <a:p>
            <a:pPr lvl="3" algn="just">
              <a:buFont typeface="Arial" pitchFamily="34" charset="0"/>
              <a:buChar char="•"/>
            </a:pPr>
            <a:endParaRPr lang="en-US" b="1" dirty="0" smtClean="0"/>
          </a:p>
          <a:p>
            <a:pPr lvl="3" algn="just"/>
            <a:endParaRPr lang="en-US" dirty="0" smtClean="0">
              <a:solidFill>
                <a:schemeClr val="tx1"/>
              </a:solidFill>
            </a:endParaRPr>
          </a:p>
        </p:txBody>
      </p:sp>
    </p:spTree>
    <p:extLst>
      <p:ext uri="{BB962C8B-B14F-4D97-AF65-F5344CB8AC3E}">
        <p14:creationId xmlns:p14="http://schemas.microsoft.com/office/powerpoint/2010/main" val="1631330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algn="just">
              <a:buFont typeface="Arial" pitchFamily="34" charset="0"/>
              <a:buChar char="•"/>
            </a:pPr>
            <a:r>
              <a:rPr lang="en-US" b="1" dirty="0"/>
              <a:t>Address Space definition</a:t>
            </a:r>
          </a:p>
          <a:p>
            <a:pPr lvl="1" algn="just">
              <a:buFont typeface="Arial" pitchFamily="34" charset="0"/>
              <a:buChar char="•"/>
            </a:pPr>
            <a:r>
              <a:rPr lang="en-US" sz="1800" dirty="0"/>
              <a:t> Embedded Systems will have different memory chips(RAM, ROM, Flash), function calls are provided to handle multiple address spaces.</a:t>
            </a:r>
          </a:p>
          <a:p>
            <a:pPr lvl="1" algn="just">
              <a:buFont typeface="Arial" pitchFamily="34" charset="0"/>
              <a:buChar char="•"/>
            </a:pPr>
            <a:r>
              <a:rPr lang="en-US" sz="1800" dirty="0"/>
              <a:t>OS and Compilers will hide these differences through these function calls.</a:t>
            </a:r>
          </a:p>
          <a:p>
            <a:pPr lvl="1" algn="just">
              <a:buFont typeface="Arial" pitchFamily="34" charset="0"/>
              <a:buChar char="•"/>
            </a:pPr>
            <a:r>
              <a:rPr lang="en-US" sz="1800" dirty="0"/>
              <a:t>Function calls provide a uniform mechanism for defining an address space as well as variables within a specified address space.</a:t>
            </a:r>
          </a:p>
          <a:p>
            <a:pPr algn="just">
              <a:buFont typeface="Arial" pitchFamily="34" charset="0"/>
              <a:buChar char="•"/>
            </a:pPr>
            <a:r>
              <a:rPr lang="en-US" sz="2000" b="1" dirty="0"/>
              <a:t>I/O hardware addressing</a:t>
            </a:r>
          </a:p>
          <a:p>
            <a:pPr lvl="1" algn="just">
              <a:buFont typeface="Arial" pitchFamily="34" charset="0"/>
              <a:buChar char="•"/>
            </a:pPr>
            <a:r>
              <a:rPr lang="en-US" sz="1800" dirty="0"/>
              <a:t>Generally , the software to address I/O devices is not portable.</a:t>
            </a:r>
          </a:p>
          <a:p>
            <a:pPr lvl="1" algn="just">
              <a:buFont typeface="Arial" pitchFamily="34" charset="0"/>
              <a:buChar char="•"/>
            </a:pPr>
            <a:r>
              <a:rPr lang="en-US" sz="1800" dirty="0"/>
              <a:t>File &lt;</a:t>
            </a:r>
            <a:r>
              <a:rPr lang="en-US" sz="1800" dirty="0" err="1"/>
              <a:t>iohw.h</a:t>
            </a:r>
            <a:r>
              <a:rPr lang="en-US" sz="1800" dirty="0"/>
              <a:t>&gt; contains the access functions to promote portability of I/O hardware driver source code across different platforms.</a:t>
            </a:r>
          </a:p>
          <a:p>
            <a:pPr lvl="1" algn="just">
              <a:buFont typeface="Arial" pitchFamily="34" charset="0"/>
              <a:buChar char="•"/>
            </a:pPr>
            <a:r>
              <a:rPr lang="en-US" sz="1800" dirty="0"/>
              <a:t>‘</a:t>
            </a:r>
            <a:r>
              <a:rPr lang="en-US" sz="1800" dirty="0" err="1"/>
              <a:t>iohw</a:t>
            </a:r>
            <a:r>
              <a:rPr lang="en-US" sz="1800" dirty="0"/>
              <a:t>’  access functions create platform independent interfaces between I/O driver source code and underlying access method used when addressing the I/O registers in a given platform. </a:t>
            </a:r>
          </a:p>
          <a:p>
            <a:pPr lvl="1" algn="just">
              <a:buFont typeface="Arial" pitchFamily="34" charset="0"/>
              <a:buChar char="•"/>
            </a:pPr>
            <a:endParaRPr lang="en-US" sz="1600" b="1" dirty="0"/>
          </a:p>
          <a:p>
            <a:pPr lvl="1" algn="just">
              <a:buFont typeface="Arial" pitchFamily="34" charset="0"/>
              <a:buChar char="•"/>
            </a:pPr>
            <a:endParaRPr lang="en-US" sz="1200" b="1" dirty="0"/>
          </a:p>
          <a:p>
            <a:pPr lvl="2" algn="just"/>
            <a:endParaRPr lang="en-US" sz="2000" b="1" dirty="0"/>
          </a:p>
        </p:txBody>
      </p:sp>
    </p:spTree>
    <p:extLst>
      <p:ext uri="{BB962C8B-B14F-4D97-AF65-F5344CB8AC3E}">
        <p14:creationId xmlns:p14="http://schemas.microsoft.com/office/powerpoint/2010/main" val="856782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lstStyle/>
          <a:p>
            <a:pPr lvl="1" algn="just">
              <a:buFont typeface="Arial" pitchFamily="34" charset="0"/>
              <a:buChar char="•"/>
            </a:pPr>
            <a:r>
              <a:rPr lang="en-US" dirty="0" smtClean="0">
                <a:solidFill>
                  <a:schemeClr val="tx1"/>
                </a:solidFill>
              </a:rPr>
              <a:t> Bit Manipulation using C</a:t>
            </a:r>
          </a:p>
          <a:p>
            <a:pPr lvl="2" algn="just">
              <a:buFont typeface="Arial" pitchFamily="34" charset="0"/>
              <a:buChar char="•"/>
            </a:pPr>
            <a:r>
              <a:rPr lang="en-US" dirty="0" smtClean="0">
                <a:solidFill>
                  <a:schemeClr val="tx1"/>
                </a:solidFill>
                <a:hlinkClick r:id="rId2" tooltip="Computer programming"/>
              </a:rPr>
              <a:t>Programming</a:t>
            </a:r>
            <a:r>
              <a:rPr lang="en-US" dirty="0" smtClean="0">
                <a:solidFill>
                  <a:schemeClr val="tx1"/>
                </a:solidFill>
              </a:rPr>
              <a:t> tasks that require bit manipulation include low-level device control, </a:t>
            </a:r>
            <a:r>
              <a:rPr lang="en-US" dirty="0" smtClean="0">
                <a:solidFill>
                  <a:schemeClr val="tx1"/>
                </a:solidFill>
                <a:hlinkClick r:id="rId3" tooltip="Error detection"/>
              </a:rPr>
              <a:t>error detection</a:t>
            </a:r>
            <a:r>
              <a:rPr lang="en-US" dirty="0" smtClean="0">
                <a:solidFill>
                  <a:schemeClr val="tx1"/>
                </a:solidFill>
              </a:rPr>
              <a:t> and </a:t>
            </a:r>
            <a:r>
              <a:rPr lang="en-US" dirty="0" smtClean="0">
                <a:solidFill>
                  <a:schemeClr val="tx1"/>
                </a:solidFill>
                <a:hlinkClick r:id="rId4" tooltip="Error correction"/>
              </a:rPr>
              <a:t>correction</a:t>
            </a:r>
            <a:r>
              <a:rPr lang="en-US" dirty="0" smtClean="0">
                <a:solidFill>
                  <a:schemeClr val="tx1"/>
                </a:solidFill>
              </a:rPr>
              <a:t> algorithms, </a:t>
            </a:r>
            <a:r>
              <a:rPr lang="en-US" dirty="0" smtClean="0">
                <a:solidFill>
                  <a:schemeClr val="tx1"/>
                </a:solidFill>
                <a:hlinkClick r:id="rId5" tooltip="Data compression"/>
              </a:rPr>
              <a:t>data compression</a:t>
            </a:r>
            <a:r>
              <a:rPr lang="en-US" dirty="0" smtClean="0">
                <a:solidFill>
                  <a:schemeClr val="tx1"/>
                </a:solidFill>
              </a:rPr>
              <a:t>, </a:t>
            </a:r>
            <a:r>
              <a:rPr lang="en-US" dirty="0" smtClean="0">
                <a:solidFill>
                  <a:schemeClr val="tx1"/>
                </a:solidFill>
                <a:hlinkClick r:id="rId6" tooltip="Encryption"/>
              </a:rPr>
              <a:t>encryption</a:t>
            </a:r>
            <a:r>
              <a:rPr lang="en-US" dirty="0" smtClean="0">
                <a:solidFill>
                  <a:schemeClr val="tx1"/>
                </a:solidFill>
              </a:rPr>
              <a:t> algorithms, and </a:t>
            </a:r>
            <a:r>
              <a:rPr lang="en-US" dirty="0" smtClean="0">
                <a:solidFill>
                  <a:schemeClr val="tx1"/>
                </a:solidFill>
                <a:hlinkClick r:id="rId7" tooltip="Optimization (computer science)"/>
              </a:rPr>
              <a:t>optimization</a:t>
            </a:r>
            <a:r>
              <a:rPr lang="en-US" dirty="0" smtClean="0">
                <a:solidFill>
                  <a:schemeClr val="tx1"/>
                </a:solidFill>
              </a:rPr>
              <a:t>. </a:t>
            </a:r>
          </a:p>
          <a:p>
            <a:pPr lvl="2" algn="just">
              <a:buFont typeface="Arial" pitchFamily="34" charset="0"/>
              <a:buChar char="•"/>
            </a:pPr>
            <a:r>
              <a:rPr lang="en-US" dirty="0" smtClean="0">
                <a:hlinkClick r:id="rId8" tooltip="Source code"/>
              </a:rPr>
              <a:t>Source code</a:t>
            </a:r>
            <a:r>
              <a:rPr lang="en-US" dirty="0" smtClean="0"/>
              <a:t> that does bit manipulation makes use of the </a:t>
            </a:r>
            <a:r>
              <a:rPr lang="en-US" dirty="0" smtClean="0">
                <a:hlinkClick r:id="rId9" tooltip="Bitwise operation"/>
              </a:rPr>
              <a:t>bitwise operations</a:t>
            </a:r>
            <a:r>
              <a:rPr lang="en-US" dirty="0" smtClean="0"/>
              <a:t>: AND, OR, XOR, NOT, and </a:t>
            </a:r>
            <a:r>
              <a:rPr lang="en-US" dirty="0" smtClean="0">
                <a:hlinkClick r:id="rId9" tooltip="Bitwise operation"/>
              </a:rPr>
              <a:t>bit shifts</a:t>
            </a:r>
            <a:r>
              <a:rPr lang="en-US" dirty="0" smtClean="0"/>
              <a:t>.</a:t>
            </a:r>
            <a:endParaRPr lang="en-US" dirty="0" smtClean="0">
              <a:solidFill>
                <a:schemeClr val="tx1"/>
              </a:solidFill>
            </a:endParaRPr>
          </a:p>
        </p:txBody>
      </p:sp>
    </p:spTree>
    <p:extLst>
      <p:ext uri="{BB962C8B-B14F-4D97-AF65-F5344CB8AC3E}">
        <p14:creationId xmlns:p14="http://schemas.microsoft.com/office/powerpoint/2010/main" val="3062833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lstStyle/>
          <a:p>
            <a:pPr lvl="1" algn="just">
              <a:buFont typeface="Arial" pitchFamily="34" charset="0"/>
              <a:buChar char="•"/>
            </a:pPr>
            <a:r>
              <a:rPr lang="en-US" dirty="0" smtClean="0">
                <a:solidFill>
                  <a:schemeClr val="tx1"/>
                </a:solidFill>
              </a:rPr>
              <a:t> Bit Manipulation using C</a:t>
            </a:r>
          </a:p>
          <a:p>
            <a:pPr lvl="2" algn="just">
              <a:buFont typeface="Arial" pitchFamily="34" charset="0"/>
              <a:buChar char="•"/>
            </a:pPr>
            <a:r>
              <a:rPr lang="en-US" dirty="0" smtClean="0">
                <a:solidFill>
                  <a:schemeClr val="tx1"/>
                </a:solidFill>
              </a:rPr>
              <a:t>Bitwise Operator</a:t>
            </a:r>
          </a:p>
          <a:p>
            <a:pPr lvl="3" algn="just">
              <a:buFont typeface="Arial" pitchFamily="34" charset="0"/>
              <a:buChar char="•"/>
            </a:pPr>
            <a:r>
              <a:rPr lang="en-US" dirty="0" smtClean="0">
                <a:solidFill>
                  <a:schemeClr val="tx1"/>
                </a:solidFill>
              </a:rPr>
              <a:t>AND (&amp;)</a:t>
            </a:r>
          </a:p>
          <a:p>
            <a:pPr lvl="3" algn="just">
              <a:buFont typeface="Arial" pitchFamily="34" charset="0"/>
              <a:buChar char="•"/>
            </a:pPr>
            <a:endParaRPr lang="en-US" dirty="0" smtClean="0">
              <a:solidFill>
                <a:schemeClr val="tx1"/>
              </a:solidFill>
            </a:endParaRPr>
          </a:p>
          <a:p>
            <a:pPr lvl="3" algn="just">
              <a:buFont typeface="Arial" pitchFamily="34" charset="0"/>
              <a:buChar char="•"/>
            </a:pPr>
            <a:endParaRPr lang="en-US" dirty="0" smtClean="0">
              <a:solidFill>
                <a:schemeClr val="tx1"/>
              </a:solidFill>
            </a:endParaRPr>
          </a:p>
          <a:p>
            <a:pPr lvl="3" algn="just">
              <a:buFont typeface="Arial" pitchFamily="34" charset="0"/>
              <a:buChar char="•"/>
            </a:pPr>
            <a:endParaRPr lang="en-US" dirty="0" smtClean="0">
              <a:solidFill>
                <a:schemeClr val="tx1"/>
              </a:solidFill>
            </a:endParaRPr>
          </a:p>
          <a:p>
            <a:pPr lvl="3" algn="just">
              <a:buFont typeface="Arial" pitchFamily="34" charset="0"/>
              <a:buChar char="•"/>
            </a:pPr>
            <a:endParaRPr lang="en-US" b="1" dirty="0" smtClean="0"/>
          </a:p>
          <a:p>
            <a:pPr lvl="3" algn="just">
              <a:buFont typeface="Arial" pitchFamily="34" charset="0"/>
              <a:buChar char="•"/>
            </a:pPr>
            <a:r>
              <a:rPr lang="en-US" b="1" dirty="0" smtClean="0"/>
              <a:t>OR (|)</a:t>
            </a:r>
          </a:p>
          <a:p>
            <a:pPr lvl="3" algn="just">
              <a:buFont typeface="Arial" pitchFamily="34" charset="0"/>
              <a:buChar char="•"/>
            </a:pPr>
            <a:endParaRPr lang="en-US" b="1" dirty="0" smtClean="0"/>
          </a:p>
          <a:p>
            <a:pPr lvl="3" algn="just">
              <a:buFont typeface="Arial" pitchFamily="34" charset="0"/>
              <a:buChar char="•"/>
            </a:pPr>
            <a:endParaRPr lang="en-US" b="1" dirty="0" smtClean="0"/>
          </a:p>
          <a:p>
            <a:pPr lvl="3" algn="just"/>
            <a:endParaRPr lang="en-US" b="1" dirty="0" smtClean="0"/>
          </a:p>
          <a:p>
            <a:pPr lvl="4" algn="just">
              <a:buFont typeface="Arial" pitchFamily="34" charset="0"/>
              <a:buChar char="•"/>
            </a:pPr>
            <a:endParaRPr lang="en-US" b="1" dirty="0" smtClean="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a:p>
            <a:pPr lvl="3" algn="just">
              <a:buFont typeface="Arial" pitchFamily="34" charset="0"/>
              <a:buChar char="•"/>
            </a:pPr>
            <a:endParaRPr lang="en-US" dirty="0" smtClean="0">
              <a:solidFill>
                <a:schemeClr val="tx1"/>
              </a:solidFill>
            </a:endParaRPr>
          </a:p>
        </p:txBody>
      </p:sp>
      <p:pic>
        <p:nvPicPr>
          <p:cNvPr id="1027" name="Picture 3"/>
          <p:cNvPicPr>
            <a:picLocks noChangeAspect="1" noChangeArrowheads="1"/>
          </p:cNvPicPr>
          <p:nvPr/>
        </p:nvPicPr>
        <p:blipFill>
          <a:blip r:embed="rId2"/>
          <a:srcRect/>
          <a:stretch>
            <a:fillRect/>
          </a:stretch>
        </p:blipFill>
        <p:spPr bwMode="auto">
          <a:xfrm>
            <a:off x="5081588" y="2392907"/>
            <a:ext cx="1866900" cy="14859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191001" y="4319090"/>
            <a:ext cx="1781175" cy="1504950"/>
          </a:xfrm>
          <a:prstGeom prst="rect">
            <a:avLst/>
          </a:prstGeom>
          <a:noFill/>
          <a:ln w="9525">
            <a:noFill/>
            <a:miter lim="800000"/>
            <a:headEnd/>
            <a:tailEnd/>
          </a:ln>
          <a:effectLst/>
        </p:spPr>
      </p:pic>
    </p:spTree>
    <p:extLst>
      <p:ext uri="{BB962C8B-B14F-4D97-AF65-F5344CB8AC3E}">
        <p14:creationId xmlns:p14="http://schemas.microsoft.com/office/powerpoint/2010/main" val="3838088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lstStyle/>
          <a:p>
            <a:pPr lvl="1" algn="just">
              <a:buFont typeface="Arial" pitchFamily="34" charset="0"/>
              <a:buChar char="•"/>
            </a:pPr>
            <a:r>
              <a:rPr lang="en-US" dirty="0" smtClean="0">
                <a:solidFill>
                  <a:schemeClr val="tx1"/>
                </a:solidFill>
              </a:rPr>
              <a:t> Bit Manipulation using C</a:t>
            </a:r>
          </a:p>
          <a:p>
            <a:pPr lvl="2" algn="just">
              <a:buFont typeface="Arial" pitchFamily="34" charset="0"/>
              <a:buChar char="•"/>
            </a:pPr>
            <a:r>
              <a:rPr lang="en-US" dirty="0" smtClean="0">
                <a:solidFill>
                  <a:schemeClr val="tx1"/>
                </a:solidFill>
              </a:rPr>
              <a:t>Bitwise Operator</a:t>
            </a:r>
          </a:p>
          <a:p>
            <a:pPr lvl="3" algn="just">
              <a:buFont typeface="Arial" pitchFamily="34" charset="0"/>
              <a:buChar char="•"/>
            </a:pPr>
            <a:r>
              <a:rPr lang="en-US" dirty="0" smtClean="0">
                <a:solidFill>
                  <a:schemeClr val="tx1"/>
                </a:solidFill>
              </a:rPr>
              <a:t>XOR (^)</a:t>
            </a:r>
          </a:p>
          <a:p>
            <a:pPr lvl="3" algn="just">
              <a:buFont typeface="Arial" pitchFamily="34" charset="0"/>
              <a:buChar char="•"/>
            </a:pPr>
            <a:endParaRPr lang="en-US" dirty="0" smtClean="0">
              <a:solidFill>
                <a:schemeClr val="tx1"/>
              </a:solidFill>
            </a:endParaRPr>
          </a:p>
          <a:p>
            <a:pPr lvl="4" algn="just">
              <a:buFont typeface="Arial" pitchFamily="34" charset="0"/>
              <a:buChar char="•"/>
            </a:pPr>
            <a:endParaRPr lang="en-US" b="1" dirty="0" smtClean="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a:p>
            <a:pPr lvl="3" algn="just">
              <a:buFont typeface="Arial" pitchFamily="34" charset="0"/>
              <a:buChar char="•"/>
            </a:pPr>
            <a:r>
              <a:rPr lang="en-US" dirty="0" smtClean="0">
                <a:solidFill>
                  <a:schemeClr val="tx1"/>
                </a:solidFill>
              </a:rPr>
              <a:t>NOT (</a:t>
            </a:r>
            <a:r>
              <a:rPr lang="en-US" b="1" dirty="0" smtClean="0"/>
              <a:t>~)</a:t>
            </a:r>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3733800" y="3048001"/>
            <a:ext cx="1866900" cy="14573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886200" y="5105401"/>
            <a:ext cx="1847850" cy="904875"/>
          </a:xfrm>
          <a:prstGeom prst="rect">
            <a:avLst/>
          </a:prstGeom>
          <a:noFill/>
          <a:ln w="9525">
            <a:noFill/>
            <a:miter lim="800000"/>
            <a:headEnd/>
            <a:tailEnd/>
          </a:ln>
          <a:effectLst/>
        </p:spPr>
      </p:pic>
    </p:spTree>
    <p:extLst>
      <p:ext uri="{BB962C8B-B14F-4D97-AF65-F5344CB8AC3E}">
        <p14:creationId xmlns:p14="http://schemas.microsoft.com/office/powerpoint/2010/main" val="3235479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lstStyle/>
          <a:p>
            <a:pPr lvl="1" algn="just">
              <a:buFont typeface="Arial" pitchFamily="34" charset="0"/>
              <a:buChar char="•"/>
            </a:pPr>
            <a:r>
              <a:rPr lang="en-US" dirty="0" smtClean="0">
                <a:solidFill>
                  <a:schemeClr val="tx1"/>
                </a:solidFill>
              </a:rPr>
              <a:t> Bit Manipulation using C</a:t>
            </a:r>
          </a:p>
          <a:p>
            <a:pPr lvl="2" algn="just">
              <a:buFont typeface="Arial" pitchFamily="34" charset="0"/>
              <a:buChar char="•"/>
            </a:pPr>
            <a:r>
              <a:rPr lang="en-US" dirty="0" smtClean="0">
                <a:solidFill>
                  <a:schemeClr val="tx1"/>
                </a:solidFill>
              </a:rPr>
              <a:t>Bitwise Operator</a:t>
            </a:r>
          </a:p>
          <a:p>
            <a:pPr lvl="3" algn="just">
              <a:buFont typeface="Arial" pitchFamily="34" charset="0"/>
              <a:buChar char="•"/>
            </a:pPr>
            <a:r>
              <a:rPr lang="en-US" dirty="0" smtClean="0">
                <a:solidFill>
                  <a:schemeClr val="tx1"/>
                </a:solidFill>
              </a:rPr>
              <a:t>Left Shift (&lt;&lt;</a:t>
            </a:r>
            <a:r>
              <a:rPr lang="en-US" dirty="0" smtClean="0"/>
              <a:t>)</a:t>
            </a:r>
            <a:endParaRPr lang="en-US" dirty="0" smtClean="0">
              <a:solidFill>
                <a:schemeClr val="tx1"/>
              </a:solidFill>
            </a:endParaRPr>
          </a:p>
          <a:p>
            <a:pPr lvl="4" algn="just">
              <a:buFont typeface="Arial" pitchFamily="34" charset="0"/>
              <a:buChar char="•"/>
            </a:pPr>
            <a:r>
              <a:rPr lang="en-US" dirty="0" smtClean="0">
                <a:solidFill>
                  <a:schemeClr val="tx1"/>
                </a:solidFill>
              </a:rPr>
              <a:t>If variable “a” contains the bit pattern 11100101, then a&lt;&lt;1 will be 11001010.</a:t>
            </a:r>
          </a:p>
          <a:p>
            <a:pPr lvl="3" algn="just">
              <a:buFont typeface="Arial" pitchFamily="34" charset="0"/>
              <a:buChar char="•"/>
            </a:pPr>
            <a:r>
              <a:rPr lang="en-US" dirty="0" smtClean="0">
                <a:solidFill>
                  <a:schemeClr val="tx1"/>
                </a:solidFill>
              </a:rPr>
              <a:t>Right Shift (&gt;&gt;)</a:t>
            </a:r>
          </a:p>
          <a:p>
            <a:pPr lvl="4" algn="just">
              <a:buFont typeface="Arial" pitchFamily="34" charset="0"/>
              <a:buChar char="•"/>
            </a:pPr>
            <a:r>
              <a:rPr lang="en-US" dirty="0" smtClean="0">
                <a:solidFill>
                  <a:schemeClr val="tx1"/>
                </a:solidFill>
              </a:rPr>
              <a:t>If variable “a” contains the bit pattern 11100101, then a&gt;&gt;1 will be 01110010.</a:t>
            </a:r>
          </a:p>
          <a:p>
            <a:pPr lvl="4" algn="just"/>
            <a:endParaRPr lang="en-US" dirty="0" smtClean="0">
              <a:solidFill>
                <a:schemeClr val="tx1"/>
              </a:solidFill>
            </a:endParaRPr>
          </a:p>
          <a:p>
            <a:pPr lvl="3" algn="just">
              <a:buFont typeface="Arial" pitchFamily="34" charset="0"/>
              <a:buChar char="•"/>
            </a:pPr>
            <a:r>
              <a:rPr lang="en-US" dirty="0" smtClean="0"/>
              <a:t> </a:t>
            </a:r>
            <a:r>
              <a:rPr lang="en-US" dirty="0" smtClean="0">
                <a:solidFill>
                  <a:schemeClr val="tx1"/>
                </a:solidFill>
              </a:rPr>
              <a:t>For both shifter, Blank spaces generated are filled up by zeroes.</a:t>
            </a:r>
          </a:p>
          <a:p>
            <a:pPr lvl="3" algn="just"/>
            <a:r>
              <a:rPr lang="en-US" dirty="0"/>
              <a:t>	</a:t>
            </a:r>
            <a:r>
              <a:rPr lang="en-US" dirty="0" smtClean="0"/>
              <a:t>		</a:t>
            </a:r>
          </a:p>
          <a:p>
            <a:pPr marL="742950" lvl="1" indent="-285750" algn="just">
              <a:buFont typeface="Arial" panose="020B0604020202020204" pitchFamily="34" charset="0"/>
              <a:buChar char="•"/>
            </a:pPr>
            <a:r>
              <a:rPr lang="en-US" dirty="0" smtClean="0">
                <a:solidFill>
                  <a:schemeClr val="tx1"/>
                </a:solidFill>
              </a:rPr>
              <a:t>Some more operator discussed in program</a:t>
            </a:r>
          </a:p>
          <a:p>
            <a:pPr lvl="1" algn="just"/>
            <a:r>
              <a:rPr lang="en-US" dirty="0" smtClean="0"/>
              <a:t>     (Setting, Clearing, Toggle)</a:t>
            </a:r>
            <a:endParaRPr lang="en-US" dirty="0" smtClean="0">
              <a:solidFill>
                <a:schemeClr val="tx1"/>
              </a:solidFill>
            </a:endParaRPr>
          </a:p>
          <a:p>
            <a:pPr lvl="4" algn="just"/>
            <a:endParaRPr lang="en-US" b="1" dirty="0" smtClean="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a:p>
            <a:pPr lvl="3" algn="just">
              <a:buFont typeface="Arial" pitchFamily="34" charset="0"/>
              <a:buChar char="•"/>
            </a:pPr>
            <a:endParaRPr lang="en-US" b="1" dirty="0" smtClean="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892822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8961"/>
            <a:ext cx="8001000" cy="1143000"/>
          </a:xfrm>
          <a:ln w="9525">
            <a:solidFill>
              <a:schemeClr val="tx1"/>
            </a:solidFill>
          </a:ln>
        </p:spPr>
        <p:txBody>
          <a:bodyPr>
            <a:normAutofit fontScale="90000"/>
          </a:bodyPr>
          <a:lstStyle/>
          <a:p>
            <a:pPr lvl="1" algn="ctr" rtl="0">
              <a:spcBef>
                <a:spcPct val="0"/>
              </a:spcBef>
            </a:pPr>
            <a:r>
              <a:rPr lang="en-US" sz="4400" b="1" dirty="0">
                <a:latin typeface="Calibri" pitchFamily="34" charset="0"/>
                <a:cs typeface="Calibri" pitchFamily="34" charset="0"/>
              </a:rPr>
              <a:t>Programming for Embedded System</a:t>
            </a:r>
            <a:r>
              <a:rPr lang="en-US" dirty="0"/>
              <a:t/>
            </a:r>
            <a:br>
              <a:rPr lang="en-US" dirty="0"/>
            </a:br>
            <a:endParaRPr lang="en-US" dirty="0"/>
          </a:p>
        </p:txBody>
      </p:sp>
      <p:sp>
        <p:nvSpPr>
          <p:cNvPr id="3" name="Subtitle 2"/>
          <p:cNvSpPr>
            <a:spLocks noGrp="1"/>
          </p:cNvSpPr>
          <p:nvPr>
            <p:ph type="subTitle" idx="1"/>
          </p:nvPr>
        </p:nvSpPr>
        <p:spPr>
          <a:xfrm>
            <a:off x="464024" y="1752600"/>
            <a:ext cx="10527542" cy="4648200"/>
          </a:xfrm>
          <a:ln w="6350">
            <a:solidFill>
              <a:schemeClr val="tx1"/>
            </a:solidFill>
          </a:ln>
        </p:spPr>
        <p:txBody>
          <a:bodyPr/>
          <a:lstStyle/>
          <a:p>
            <a:pPr lvl="1" algn="just">
              <a:buFont typeface="Arial" pitchFamily="34" charset="0"/>
              <a:buChar char="•"/>
            </a:pPr>
            <a:r>
              <a:rPr lang="en-US" dirty="0" smtClean="0">
                <a:solidFill>
                  <a:schemeClr val="tx1"/>
                </a:solidFill>
              </a:rPr>
              <a:t> Bit Manipulation using C</a:t>
            </a:r>
          </a:p>
          <a:p>
            <a:pPr marL="742950" lvl="1" indent="-285750" algn="just">
              <a:buFont typeface="Arial" panose="020B0604020202020204" pitchFamily="34" charset="0"/>
              <a:buChar char="•"/>
            </a:pPr>
            <a:r>
              <a:rPr lang="en-US" dirty="0"/>
              <a:t>Some more operator discussed in program</a:t>
            </a:r>
          </a:p>
          <a:p>
            <a:pPr marL="1257300" lvl="2" indent="-342900" algn="just">
              <a:buFont typeface="Arial" panose="020B0604020202020204" pitchFamily="34" charset="0"/>
              <a:buChar char="•"/>
            </a:pPr>
            <a:r>
              <a:rPr lang="en-US" dirty="0"/>
              <a:t>     </a:t>
            </a:r>
            <a:r>
              <a:rPr lang="en-US" dirty="0" smtClean="0"/>
              <a:t>Setting: Use bitwise OR operator to set a bit</a:t>
            </a:r>
          </a:p>
          <a:p>
            <a:pPr marL="2171700" lvl="4" indent="-342900" algn="just">
              <a:buFont typeface="Arial" panose="020B0604020202020204" pitchFamily="34" charset="0"/>
              <a:buChar char="•"/>
            </a:pPr>
            <a:r>
              <a:rPr lang="en-US" dirty="0" smtClean="0">
                <a:latin typeface="Consolas" panose="020B0609020204030204" pitchFamily="49" charset="0"/>
                <a:cs typeface="Consolas" panose="020B0609020204030204" pitchFamily="49" charset="0"/>
              </a:rPr>
              <a:t>n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(1 </a:t>
            </a:r>
            <a:r>
              <a:rPr lang="en-US" dirty="0">
                <a:latin typeface="Consolas" panose="020B0609020204030204" pitchFamily="49" charset="0"/>
                <a:cs typeface="Consolas" panose="020B0609020204030204" pitchFamily="49" charset="0"/>
              </a:rPr>
              <a:t>&lt;&lt; </a:t>
            </a:r>
            <a:r>
              <a:rPr lang="en-US" dirty="0" smtClean="0">
                <a:latin typeface="Consolas" panose="020B0609020204030204" pitchFamily="49" charset="0"/>
                <a:cs typeface="Consolas" panose="020B0609020204030204" pitchFamily="49" charset="0"/>
              </a:rPr>
              <a:t>K) </a:t>
            </a:r>
            <a:r>
              <a:rPr lang="en-US" dirty="0">
                <a:latin typeface="Consolas" panose="020B0609020204030204" pitchFamily="49" charset="0"/>
                <a:cs typeface="Consolas" panose="020B0609020204030204" pitchFamily="49" charset="0"/>
              </a:rPr>
              <a:t>where K is the bit that is to be set</a:t>
            </a:r>
            <a:r>
              <a:rPr lang="en-US" dirty="0"/>
              <a:t> </a:t>
            </a:r>
            <a:endParaRPr lang="en-US" sz="3000" dirty="0">
              <a:latin typeface="Arial" panose="020B0604020202020204" pitchFamily="34" charset="0"/>
            </a:endParaRPr>
          </a:p>
          <a:p>
            <a:pPr lvl="4" algn="just"/>
            <a:endParaRPr lang="en-US" dirty="0" smtClean="0"/>
          </a:p>
          <a:p>
            <a:pPr marL="1257300" lvl="2" indent="-342900" algn="just">
              <a:buFont typeface="Arial" panose="020B0604020202020204" pitchFamily="34" charset="0"/>
              <a:buChar char="•"/>
            </a:pPr>
            <a:r>
              <a:rPr lang="en-US" dirty="0"/>
              <a:t> </a:t>
            </a:r>
            <a:r>
              <a:rPr lang="en-US" dirty="0" smtClean="0"/>
              <a:t>    Clearing: Use bitwise AND operator to clear a bit</a:t>
            </a:r>
          </a:p>
          <a:p>
            <a:pPr marL="2171700" lvl="4" indent="-342900" algn="just">
              <a:buFont typeface="Arial" panose="020B0604020202020204" pitchFamily="34" charset="0"/>
              <a:buChar char="•"/>
            </a:pPr>
            <a:r>
              <a:rPr lang="en-US" dirty="0">
                <a:latin typeface="Consolas" panose="020B0609020204030204" pitchFamily="49" charset="0"/>
                <a:cs typeface="Consolas" panose="020B0609020204030204" pitchFamily="49" charset="0"/>
              </a:rPr>
              <a:t>n &amp;= ~(1 &lt;&lt; k) where k is the bit that is to be cleared</a:t>
            </a:r>
            <a:r>
              <a:rPr lang="en-US" dirty="0"/>
              <a:t> </a:t>
            </a:r>
            <a:endParaRPr lang="en-US" sz="2800" dirty="0">
              <a:latin typeface="Arial" panose="020B0604020202020204" pitchFamily="34" charset="0"/>
            </a:endParaRPr>
          </a:p>
          <a:p>
            <a:pPr lvl="4" algn="just"/>
            <a:endParaRPr lang="en-US" dirty="0" smtClean="0"/>
          </a:p>
          <a:p>
            <a:pPr marL="1257300" lvl="2" indent="-342900" algn="just">
              <a:buFont typeface="Arial" panose="020B0604020202020204" pitchFamily="34" charset="0"/>
              <a:buChar char="•"/>
            </a:pPr>
            <a:r>
              <a:rPr lang="en-US" dirty="0" smtClean="0"/>
              <a:t>     Toggle: Use bitwise EX-OR operator to toggle a bit</a:t>
            </a:r>
          </a:p>
          <a:p>
            <a:pPr marL="2171700" lvl="4" indent="-342900" algn="just">
              <a:buFont typeface="Arial" panose="020B0604020202020204" pitchFamily="34" charset="0"/>
              <a:buChar char="•"/>
            </a:pPr>
            <a:r>
              <a:rPr lang="en-US" dirty="0">
                <a:latin typeface="Consolas" panose="020B0609020204030204" pitchFamily="49" charset="0"/>
                <a:cs typeface="Consolas" panose="020B0609020204030204" pitchFamily="49" charset="0"/>
              </a:rPr>
              <a:t>n ^= </a:t>
            </a:r>
            <a:r>
              <a:rPr lang="en-US" dirty="0" smtClean="0">
                <a:latin typeface="Consolas" panose="020B0609020204030204" pitchFamily="49" charset="0"/>
                <a:cs typeface="Consolas" panose="020B0609020204030204" pitchFamily="49" charset="0"/>
              </a:rPr>
              <a:t>(1 </a:t>
            </a:r>
            <a:r>
              <a:rPr lang="en-US" dirty="0">
                <a:latin typeface="Consolas" panose="020B0609020204030204" pitchFamily="49" charset="0"/>
                <a:cs typeface="Consolas" panose="020B0609020204030204" pitchFamily="49" charset="0"/>
              </a:rPr>
              <a:t>&lt;&lt; </a:t>
            </a:r>
            <a:r>
              <a:rPr lang="en-US" dirty="0" smtClean="0">
                <a:latin typeface="Consolas" panose="020B0609020204030204" pitchFamily="49" charset="0"/>
                <a:cs typeface="Consolas" panose="020B0609020204030204" pitchFamily="49" charset="0"/>
              </a:rPr>
              <a:t>k) </a:t>
            </a:r>
            <a:r>
              <a:rPr lang="en-US" dirty="0">
                <a:latin typeface="Consolas" panose="020B0609020204030204" pitchFamily="49" charset="0"/>
                <a:cs typeface="Consolas" panose="020B0609020204030204" pitchFamily="49" charset="0"/>
              </a:rPr>
              <a:t>where k is the bit that is to be cleared</a:t>
            </a:r>
            <a:r>
              <a:rPr lang="en-US" dirty="0"/>
              <a:t> </a:t>
            </a:r>
            <a:endParaRPr lang="en-US" sz="2800" dirty="0">
              <a:latin typeface="Arial" panose="020B0604020202020204" pitchFamily="34" charset="0"/>
            </a:endParaRPr>
          </a:p>
          <a:p>
            <a:pPr lvl="4" algn="just"/>
            <a:endParaRPr lang="en-US" dirty="0" smtClean="0"/>
          </a:p>
          <a:p>
            <a:pPr marL="1257300" lvl="2" indent="-342900" algn="just">
              <a:buFont typeface="Arial" panose="020B0604020202020204" pitchFamily="34" charset="0"/>
              <a:buChar char="•"/>
            </a:pPr>
            <a:r>
              <a:rPr lang="en-US" dirty="0" smtClean="0"/>
              <a:t>Examples in program</a:t>
            </a:r>
            <a:endParaRPr lang="en-US" dirty="0"/>
          </a:p>
          <a:p>
            <a:pPr marL="2571750" lvl="5" indent="-285750" algn="just">
              <a:buFont typeface="Arial" panose="020B0604020202020204" pitchFamily="34" charset="0"/>
              <a:buChar char="•"/>
            </a:pPr>
            <a:endParaRPr lang="en-US" b="1" dirty="0"/>
          </a:p>
          <a:p>
            <a:pPr lvl="4" algn="just">
              <a:buFont typeface="Arial" pitchFamily="34" charset="0"/>
              <a:buChar char="•"/>
            </a:pPr>
            <a:endParaRPr lang="en-US" dirty="0" smtClean="0">
              <a:solidFill>
                <a:schemeClr val="tx1"/>
              </a:solidFill>
            </a:endParaRPr>
          </a:p>
          <a:p>
            <a:pPr lvl="4" algn="just">
              <a:buFont typeface="Arial" pitchFamily="34" charset="0"/>
              <a:buChar char="•"/>
            </a:pPr>
            <a:endParaRPr lang="en-US" b="1" dirty="0" smtClean="0"/>
          </a:p>
          <a:p>
            <a:pPr lvl="3" algn="just">
              <a:buFont typeface="Arial" pitchFamily="34" charset="0"/>
              <a:buChar char="•"/>
            </a:pPr>
            <a:endParaRPr lang="en-US" b="1" dirty="0" smtClean="0"/>
          </a:p>
          <a:p>
            <a:pPr lvl="3" algn="just">
              <a:buFont typeface="Arial" pitchFamily="34" charset="0"/>
              <a:buChar char="•"/>
            </a:pPr>
            <a:endParaRPr lang="en-US" dirty="0" smtClean="0">
              <a:solidFill>
                <a:schemeClr val="tx1"/>
              </a:solidFill>
            </a:endParaRPr>
          </a:p>
        </p:txBody>
      </p:sp>
    </p:spTree>
    <p:extLst>
      <p:ext uri="{BB962C8B-B14F-4D97-AF65-F5344CB8AC3E}">
        <p14:creationId xmlns:p14="http://schemas.microsoft.com/office/powerpoint/2010/main" val="833899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2613</Words>
  <Application>Microsoft Office PowerPoint</Application>
  <PresentationFormat>Widescreen</PresentationFormat>
  <Paragraphs>285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Programming for Embedded System</vt:lpstr>
      <vt:lpstr>Programming for Embedded System</vt:lpstr>
      <vt:lpstr>Programming for Embedded System</vt:lpstr>
      <vt:lpstr>Programming for Embedded System</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lpstr>Programming for Embedded System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Embedded System</dc:title>
  <dc:creator>sat</dc:creator>
  <cp:lastModifiedBy>sat</cp:lastModifiedBy>
  <cp:revision>15</cp:revision>
  <dcterms:created xsi:type="dcterms:W3CDTF">2020-08-21T02:38:10Z</dcterms:created>
  <dcterms:modified xsi:type="dcterms:W3CDTF">2020-08-22T10:51:25Z</dcterms:modified>
</cp:coreProperties>
</file>