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jpeg"/><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Infrared</a:t>
            </a:r>
            <a:endParaRPr lang="en-US" dirty="0"/>
          </a:p>
        </p:txBody>
      </p:sp>
      <p:sp>
        <p:nvSpPr>
          <p:cNvPr id="3" name="Content Placeholder 2"/>
          <p:cNvSpPr>
            <a:spLocks noGrp="1"/>
          </p:cNvSpPr>
          <p:nvPr>
            <p:ph idx="1"/>
          </p:nvPr>
        </p:nvSpPr>
        <p:spPr/>
        <p:txBody>
          <a:bodyPr>
            <a:normAutofit/>
          </a:bodyPr>
          <a:lstStyle/>
          <a:p>
            <a:r>
              <a:rPr lang="en-US" sz="2200" dirty="0" smtClean="0"/>
              <a:t>Infrared interfaces are used in remote control units of TV, VCR, air-conditioner, etc.</a:t>
            </a:r>
          </a:p>
          <a:p>
            <a:r>
              <a:rPr lang="en-US" sz="2200" dirty="0" smtClean="0"/>
              <a:t>These interfaces are all based on proprietary protocols.  </a:t>
            </a:r>
          </a:p>
          <a:p>
            <a:r>
              <a:rPr lang="en-US" sz="2200" dirty="0" smtClean="0"/>
              <a:t>Infrared interfaces are now commonplace for a number of devices such as palmtops, cell phones, digital cameras, printers, keyboards, mice, LCD projectors, ATMs, smart cards etc. </a:t>
            </a:r>
          </a:p>
          <a:p>
            <a:r>
              <a:rPr lang="en-US" sz="2200" dirty="0" smtClean="0"/>
              <a:t>Infrared interface provides a low-cost, short range, point-to-point communication between two devices.</a:t>
            </a:r>
          </a:p>
          <a:p>
            <a:r>
              <a:rPr lang="en-US" sz="2200" dirty="0" smtClean="0"/>
              <a:t>The only drawback with infrared is that it operates in line of sight communication mode and it cannot penetrate through walls. </a:t>
            </a: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Ethernet interface is now ubiquitous. </a:t>
            </a:r>
          </a:p>
          <a:p>
            <a:r>
              <a:rPr lang="en-US" dirty="0" smtClean="0"/>
              <a:t>It is available on every desktop and laptop. </a:t>
            </a:r>
          </a:p>
          <a:p>
            <a:r>
              <a:rPr lang="en-US" dirty="0" smtClean="0"/>
              <a:t>Availability of low-cost Ethernet chips and the associated protocol stack, providing an Ethernet interface is very easy and useful to the embedded system. </a:t>
            </a:r>
          </a:p>
          <a:p>
            <a:r>
              <a:rPr lang="en-US" dirty="0" smtClean="0"/>
              <a:t>Through the Ethernet interface, the embedded system can be connected to the LAN. </a:t>
            </a:r>
          </a:p>
          <a:p>
            <a:r>
              <a:rPr lang="en-US" dirty="0" smtClean="0"/>
              <a:t>The data collected by an embedded system can be transferred to a database on the LAN.</a:t>
            </a:r>
          </a:p>
          <a:p>
            <a:r>
              <a:rPr lang="en-US" dirty="0" smtClean="0"/>
              <a:t>The Ethernet interface provides the physical layer and data link layer functionality. </a:t>
            </a:r>
          </a:p>
          <a:p>
            <a:r>
              <a:rPr lang="en-US" dirty="0" smtClean="0"/>
              <a:t>Above the data link layer, the TCP/IP protocol stack and the application layer protocols will run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a:t>
            </a:r>
            <a:endParaRPr lang="en-US" dirty="0"/>
          </a:p>
        </p:txBody>
      </p:sp>
      <p:pic>
        <p:nvPicPr>
          <p:cNvPr id="5" name="Content Placeholder 4" descr="ethernet.jpg"/>
          <p:cNvPicPr>
            <a:picLocks noGrp="1" noChangeAspect="1"/>
          </p:cNvPicPr>
          <p:nvPr>
            <p:ph idx="1"/>
          </p:nvPr>
        </p:nvPicPr>
        <p:blipFill>
          <a:blip r:embed="rId2"/>
          <a:stretch>
            <a:fillRect/>
          </a:stretch>
        </p:blipFill>
        <p:spPr>
          <a:xfrm>
            <a:off x="2127250" y="1926431"/>
            <a:ext cx="4889500" cy="3873500"/>
          </a:xfrm>
        </p:spPr>
      </p:pic>
      <p:sp>
        <p:nvSpPr>
          <p:cNvPr id="6" name="TextBox 5"/>
          <p:cNvSpPr txBox="1"/>
          <p:nvPr/>
        </p:nvSpPr>
        <p:spPr>
          <a:xfrm>
            <a:off x="2286000" y="5909846"/>
            <a:ext cx="3671198" cy="338554"/>
          </a:xfrm>
          <a:prstGeom prst="rect">
            <a:avLst/>
          </a:prstGeom>
          <a:noFill/>
        </p:spPr>
        <p:txBody>
          <a:bodyPr wrap="none" rtlCol="0">
            <a:spAutoFit/>
          </a:bodyPr>
          <a:lstStyle/>
          <a:p>
            <a:r>
              <a:rPr lang="en-US" sz="1600" b="1" dirty="0" smtClean="0"/>
              <a:t>Fig 9. Ethernet LAN Protocol Architecture</a:t>
            </a:r>
            <a:endParaRPr lang="en-US" sz="16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a:t>
            </a:r>
            <a:endParaRPr lang="en-US" dirty="0"/>
          </a:p>
        </p:txBody>
      </p:sp>
      <p:sp>
        <p:nvSpPr>
          <p:cNvPr id="3" name="Content Placeholder 2"/>
          <p:cNvSpPr>
            <a:spLocks noGrp="1"/>
          </p:cNvSpPr>
          <p:nvPr>
            <p:ph idx="1"/>
          </p:nvPr>
        </p:nvSpPr>
        <p:spPr/>
        <p:txBody>
          <a:bodyPr>
            <a:normAutofit/>
          </a:bodyPr>
          <a:lstStyle/>
          <a:p>
            <a:r>
              <a:rPr lang="en-US" sz="2200" b="1" dirty="0" smtClean="0"/>
              <a:t>Physical layer: </a:t>
            </a:r>
            <a:r>
              <a:rPr lang="en-US" sz="2200" dirty="0" smtClean="0"/>
              <a:t>The Ethernet physical layer specifies a RJ 45 jack using which the device is connected to the Local Area Network. Unshielded twisted pair or coaxial cable can be used as the medium. In each pair, one wire carries signal voltage between 0 to +2.5 volts and the second wire carries signals with voltage between —2.5 volts and 0 volts, and hence the signal difference is 5 volts. Speeds of 10 Mbps and 100 Mbps are supported.</a:t>
            </a:r>
          </a:p>
          <a:p>
            <a:endParaRPr lang="en-US" sz="2200" dirty="0"/>
          </a:p>
        </p:txBody>
      </p:sp>
      <p:graphicFrame>
        <p:nvGraphicFramePr>
          <p:cNvPr id="30721" name="Object 1"/>
          <p:cNvGraphicFramePr>
            <a:graphicFrameLocks noChangeAspect="1"/>
          </p:cNvGraphicFramePr>
          <p:nvPr/>
        </p:nvGraphicFramePr>
        <p:xfrm>
          <a:off x="1238440" y="4191000"/>
          <a:ext cx="6221223" cy="2133600"/>
        </p:xfrm>
        <a:graphic>
          <a:graphicData uri="http://schemas.openxmlformats.org/presentationml/2006/ole">
            <mc:AlternateContent xmlns:mc="http://schemas.openxmlformats.org/markup-compatibility/2006">
              <mc:Choice xmlns:v="urn:schemas-microsoft-com:vml" Requires="v">
                <p:oleObj spid="_x0000_s7180" name="Document" r:id="rId3" imgW="5622249" imgH="2398649" progId="Word.Document.12">
                  <p:embed/>
                </p:oleObj>
              </mc:Choice>
              <mc:Fallback>
                <p:oleObj name="Document" r:id="rId3" imgW="5622249" imgH="2398649"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440" y="4191000"/>
                        <a:ext cx="6221223"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a:t>
            </a:r>
            <a:endParaRPr lang="en-US" dirty="0"/>
          </a:p>
        </p:txBody>
      </p:sp>
      <p:sp>
        <p:nvSpPr>
          <p:cNvPr id="3" name="Content Placeholder 2"/>
          <p:cNvSpPr>
            <a:spLocks noGrp="1"/>
          </p:cNvSpPr>
          <p:nvPr>
            <p:ph idx="1"/>
          </p:nvPr>
        </p:nvSpPr>
        <p:spPr/>
        <p:txBody>
          <a:bodyPr>
            <a:normAutofit fontScale="92500" lnSpcReduction="10000"/>
          </a:bodyPr>
          <a:lstStyle/>
          <a:p>
            <a:r>
              <a:rPr lang="en-US" sz="2200" b="1" dirty="0" smtClean="0"/>
              <a:t>Data link layer: </a:t>
            </a:r>
            <a:r>
              <a:rPr lang="en-US" sz="2200" dirty="0" smtClean="0"/>
              <a:t>The data link layer is divided into Medium Access Control (MAC) layer and Logical Link Control (LLC) layer. The MAC layer uses the Carrier Sense Multiple Access/Collision Detection (CSMA/CD) protocol to access the shared medium. The LLC layer specifies the protocol for logical connection establishment, flow control, error control and acknowledgements. Each Ethernet interface will have a unique Ethernet address of 48 bits. </a:t>
            </a:r>
          </a:p>
          <a:p>
            <a:pPr>
              <a:buNone/>
            </a:pPr>
            <a:r>
              <a:rPr lang="en-US" sz="2200" dirty="0" smtClean="0"/>
              <a:t>	To make the embedded system network-enabled, the upper layer protocols viz., TCP/IP stack has to run above the Ethernet. The TCP/IP stack has to be embedded along with the Operating System and application software in the firmware. If the embedded system has to send mails, Simple Mail Transfer Protocol (SMTP) has to run. To support file transfer application, File Transfer Protocol (FTP) software has to be ported. If the embedded system has to work as a web server, the HTTP server software has to run on the system.</a:t>
            </a:r>
            <a:endParaRPr lang="en-US" sz="2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802.11</a:t>
            </a:r>
            <a:endParaRPr lang="en-US" dirty="0"/>
          </a:p>
        </p:txBody>
      </p:sp>
      <p:sp>
        <p:nvSpPr>
          <p:cNvPr id="3" name="Content Placeholder 2"/>
          <p:cNvSpPr>
            <a:spLocks noGrp="1"/>
          </p:cNvSpPr>
          <p:nvPr>
            <p:ph idx="1"/>
          </p:nvPr>
        </p:nvSpPr>
        <p:spPr/>
        <p:txBody>
          <a:bodyPr>
            <a:noAutofit/>
          </a:bodyPr>
          <a:lstStyle/>
          <a:p>
            <a:r>
              <a:rPr lang="en-US" sz="2200" dirty="0" smtClean="0"/>
              <a:t>IEEE 802.11 family of standards is for Wireless Local Area Networks and Personal Area Networks.</a:t>
            </a:r>
          </a:p>
          <a:p>
            <a:r>
              <a:rPr lang="en-US" sz="2200" dirty="0" smtClean="0"/>
              <a:t> These Standards cover the physical and MAC layers of Wireless LANs. </a:t>
            </a:r>
          </a:p>
          <a:p>
            <a:r>
              <a:rPr lang="en-US" sz="2200" dirty="0" smtClean="0"/>
              <a:t>The LLC layer is same as for the Ethernet LAN. </a:t>
            </a:r>
          </a:p>
          <a:p>
            <a:r>
              <a:rPr lang="en-US" sz="2200" dirty="0" smtClean="0"/>
              <a:t>Each Wireless LAN node an antenna to radiate waves.</a:t>
            </a:r>
          </a:p>
          <a:p>
            <a:r>
              <a:rPr lang="en-US" sz="2200" dirty="0" smtClean="0"/>
              <a:t>All the nodes-running the same MAC protocol and competing to access the same medium will form a Basic Service Set (BSS). </a:t>
            </a:r>
          </a:p>
          <a:p>
            <a:r>
              <a:rPr lang="en-US" sz="2200" dirty="0" smtClean="0"/>
              <a:t>This BSS can interface to a backbone LAN through Access Point (AP).</a:t>
            </a:r>
          </a:p>
          <a:p>
            <a:r>
              <a:rPr lang="en-US" sz="2200" dirty="0" smtClean="0"/>
              <a:t> The backbone LAN can be a wired LAN such as Ethernet LAN. </a:t>
            </a:r>
          </a:p>
          <a:p>
            <a:r>
              <a:rPr lang="en-US" sz="2200" dirty="0" smtClean="0"/>
              <a:t>Two or more BSSs can be interconnected through the backbone LAN.  Access Points are also referred as "Hotspots".</a:t>
            </a:r>
            <a:endParaRPr lang="en-US" sz="2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802.11</a:t>
            </a:r>
            <a:endParaRPr lang="en-US" dirty="0"/>
          </a:p>
        </p:txBody>
      </p:sp>
      <p:pic>
        <p:nvPicPr>
          <p:cNvPr id="4" name="Content Placeholder 3" descr="802_11.jpg"/>
          <p:cNvPicPr>
            <a:picLocks noGrp="1" noChangeAspect="1"/>
          </p:cNvPicPr>
          <p:nvPr>
            <p:ph idx="1"/>
          </p:nvPr>
        </p:nvPicPr>
        <p:blipFill>
          <a:blip r:embed="rId2"/>
          <a:stretch>
            <a:fillRect/>
          </a:stretch>
        </p:blipFill>
        <p:spPr>
          <a:xfrm>
            <a:off x="499492" y="1600200"/>
            <a:ext cx="8187308" cy="4294981"/>
          </a:xfrm>
        </p:spPr>
      </p:pic>
      <p:sp>
        <p:nvSpPr>
          <p:cNvPr id="5" name="TextBox 4"/>
          <p:cNvSpPr txBox="1"/>
          <p:nvPr/>
        </p:nvSpPr>
        <p:spPr>
          <a:xfrm>
            <a:off x="3124200" y="6096000"/>
            <a:ext cx="2921890" cy="338554"/>
          </a:xfrm>
          <a:prstGeom prst="rect">
            <a:avLst/>
          </a:prstGeom>
          <a:noFill/>
        </p:spPr>
        <p:txBody>
          <a:bodyPr wrap="none" rtlCol="0">
            <a:spAutoFit/>
          </a:bodyPr>
          <a:lstStyle/>
          <a:p>
            <a:r>
              <a:rPr lang="en-US" sz="1600" b="1" dirty="0" smtClean="0"/>
              <a:t>Fig 10. IEEE 802.11 Wireless LAN</a:t>
            </a:r>
            <a:endParaRPr lang="en-US" sz="16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802.11</a:t>
            </a:r>
            <a:endParaRPr lang="en-US" dirty="0"/>
          </a:p>
        </p:txBody>
      </p:sp>
      <p:sp>
        <p:nvSpPr>
          <p:cNvPr id="3" name="Content Placeholder 2"/>
          <p:cNvSpPr>
            <a:spLocks noGrp="1"/>
          </p:cNvSpPr>
          <p:nvPr>
            <p:ph idx="1"/>
          </p:nvPr>
        </p:nvSpPr>
        <p:spPr/>
        <p:txBody>
          <a:bodyPr>
            <a:normAutofit/>
          </a:bodyPr>
          <a:lstStyle/>
          <a:p>
            <a:r>
              <a:rPr lang="en-US" sz="2200" dirty="0" smtClean="0"/>
              <a:t>The physical medium specifications for 802.11 WLANs are:</a:t>
            </a:r>
          </a:p>
          <a:p>
            <a:pPr lvl="1"/>
            <a:r>
              <a:rPr lang="en-US" sz="2200" dirty="0" smtClean="0"/>
              <a:t>Diffused Infrared with operating wavelength between 850 and 950 nm. The data rate supported using this medium is 1 Mbps to 2 Mbps.</a:t>
            </a:r>
          </a:p>
          <a:p>
            <a:pPr lvl="1"/>
            <a:r>
              <a:rPr lang="en-US" sz="2200" dirty="0" smtClean="0"/>
              <a:t>Direct Sequence Spread Spectrum operating in 2.4 GHz ISM band. Up to 7 channels each with a data rate of 1 Mbps or 2 Mbps can be used.</a:t>
            </a:r>
          </a:p>
          <a:p>
            <a:pPr lvl="1"/>
            <a:r>
              <a:rPr lang="en-US" sz="2200" dirty="0" smtClean="0"/>
              <a:t>Frequency hopping spread spectrum operating in 2.4 GHz ISM band with 1 Mbps data rate to </a:t>
            </a:r>
            <a:r>
              <a:rPr lang="en-US" sz="2200" smtClean="0"/>
              <a:t>2 Mbps.</a:t>
            </a:r>
            <a:endParaRPr lang="en-US" sz="2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802.11</a:t>
            </a:r>
            <a:endParaRPr lang="en-US" dirty="0"/>
          </a:p>
        </p:txBody>
      </p:sp>
      <p:sp>
        <p:nvSpPr>
          <p:cNvPr id="3" name="Content Placeholder 2"/>
          <p:cNvSpPr>
            <a:spLocks noGrp="1"/>
          </p:cNvSpPr>
          <p:nvPr>
            <p:ph idx="1"/>
          </p:nvPr>
        </p:nvSpPr>
        <p:spPr/>
        <p:txBody>
          <a:bodyPr>
            <a:normAutofit/>
          </a:bodyPr>
          <a:lstStyle/>
          <a:p>
            <a:r>
              <a:rPr lang="en-US" sz="2400" dirty="0" smtClean="0"/>
              <a:t>ISM band (2400 - 2483.5 MHz) is a 'free' band and hence no government approvals are required to operate radio systems in this band. </a:t>
            </a:r>
          </a:p>
          <a:p>
            <a:r>
              <a:rPr lang="en-US" sz="2400" dirty="0" smtClean="0"/>
              <a:t>802.11b standard supports data rates up to 22 Mbps at 2.4 GHz, with a range of 100 meters. </a:t>
            </a:r>
          </a:p>
          <a:p>
            <a:r>
              <a:rPr lang="en-US" sz="2400" dirty="0" smtClean="0"/>
              <a:t>802.11a, operates in the 5 GHz frequency band and can support data rates up to 54 Mbps, with a range of 100 meters. </a:t>
            </a:r>
          </a:p>
          <a:p>
            <a:r>
              <a:rPr lang="en-US" sz="2400" dirty="0" smtClean="0"/>
              <a:t>802.11g supports 54 Mbps data rates in the 2.4 GHz band.</a:t>
            </a:r>
          </a:p>
          <a:p>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802.11</a:t>
            </a:r>
            <a:endParaRPr lang="en-US" dirty="0"/>
          </a:p>
        </p:txBody>
      </p:sp>
      <p:pic>
        <p:nvPicPr>
          <p:cNvPr id="4" name="Content Placeholder 3" descr="csma.jpg"/>
          <p:cNvPicPr>
            <a:picLocks noGrp="1" noChangeAspect="1"/>
          </p:cNvPicPr>
          <p:nvPr>
            <p:ph idx="1"/>
          </p:nvPr>
        </p:nvPicPr>
        <p:blipFill>
          <a:blip r:embed="rId2"/>
          <a:stretch>
            <a:fillRect/>
          </a:stretch>
        </p:blipFill>
        <p:spPr>
          <a:xfrm>
            <a:off x="762000" y="1752600"/>
            <a:ext cx="7670800" cy="2298700"/>
          </a:xfrm>
        </p:spPr>
      </p:pic>
      <p:sp>
        <p:nvSpPr>
          <p:cNvPr id="5" name="TextBox 4"/>
          <p:cNvSpPr txBox="1"/>
          <p:nvPr/>
        </p:nvSpPr>
        <p:spPr>
          <a:xfrm>
            <a:off x="3336528" y="4233446"/>
            <a:ext cx="2378472" cy="338554"/>
          </a:xfrm>
          <a:prstGeom prst="rect">
            <a:avLst/>
          </a:prstGeom>
          <a:noFill/>
        </p:spPr>
        <p:txBody>
          <a:bodyPr wrap="none" rtlCol="0">
            <a:spAutoFit/>
          </a:bodyPr>
          <a:lstStyle/>
          <a:p>
            <a:r>
              <a:rPr lang="en-US" sz="1600" b="1" dirty="0" smtClean="0"/>
              <a:t>Fig 11. CSMA/CA Protocol</a:t>
            </a:r>
            <a:endParaRPr lang="en-US" sz="16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802.11</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a:spcBef>
                <a:spcPts val="28"/>
              </a:spcBef>
            </a:pPr>
            <a:r>
              <a:rPr lang="en-US" sz="2000" dirty="0" smtClean="0"/>
              <a:t>The MAC protocol used in 802.11 is called CSMA/CA (Carrier Sense Multiple Access with Collision Avoidance).</a:t>
            </a:r>
          </a:p>
          <a:p>
            <a:pPr>
              <a:spcBef>
                <a:spcPts val="28"/>
              </a:spcBef>
            </a:pPr>
            <a:r>
              <a:rPr lang="en-US" sz="2000" dirty="0" smtClean="0"/>
              <a:t>Before transmitting, a node senses the radio medium and if the channel is free for a period longer than a pre-defined value DIFS, the node transmits immediately. </a:t>
            </a:r>
          </a:p>
          <a:p>
            <a:pPr>
              <a:spcBef>
                <a:spcPts val="28"/>
              </a:spcBef>
            </a:pPr>
            <a:r>
              <a:rPr lang="en-US" sz="2000" dirty="0" smtClean="0"/>
              <a:t>If the channel is busy, the node keeps sensing the channel and if it is free for a period of DIFS, the node waits for some more period called random back-off interval and then transmits its frame. </a:t>
            </a:r>
          </a:p>
          <a:p>
            <a:pPr>
              <a:spcBef>
                <a:spcPts val="28"/>
              </a:spcBef>
            </a:pPr>
            <a:r>
              <a:rPr lang="en-US" sz="2000" dirty="0" smtClean="0"/>
              <a:t>When the destination receives the frame, it has to send an acknowledgement (ACK). </a:t>
            </a:r>
          </a:p>
          <a:p>
            <a:pPr>
              <a:spcBef>
                <a:spcPts val="28"/>
              </a:spcBef>
            </a:pPr>
            <a:r>
              <a:rPr lang="en-US" sz="2000" dirty="0" smtClean="0"/>
              <a:t>To send the ACK, the destination will sense the medium and if it is free for a pre-defined short time SIFS, the ACK is sent. </a:t>
            </a:r>
          </a:p>
          <a:p>
            <a:pPr>
              <a:spcBef>
                <a:spcPts val="28"/>
              </a:spcBef>
            </a:pPr>
            <a:r>
              <a:rPr lang="en-US" sz="2000" dirty="0" smtClean="0"/>
              <a:t>If the ACK does not reach the station, the frame has to be retransmitted using the above procedure.</a:t>
            </a:r>
          </a:p>
          <a:p>
            <a:pPr>
              <a:spcBef>
                <a:spcPts val="28"/>
              </a:spcBef>
            </a:pPr>
            <a:r>
              <a:rPr lang="en-US" sz="2000" dirty="0" smtClean="0"/>
              <a:t>A maximum of 7 retransmissions are allowed after which the frame is discarded. This procedure is known as CSMA/CA.</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Infrared</a:t>
            </a:r>
            <a:endParaRPr lang="en-US" dirty="0"/>
          </a:p>
        </p:txBody>
      </p:sp>
      <p:sp>
        <p:nvSpPr>
          <p:cNvPr id="3" name="Content Placeholder 2"/>
          <p:cNvSpPr>
            <a:spLocks noGrp="1"/>
          </p:cNvSpPr>
          <p:nvPr>
            <p:ph idx="1"/>
          </p:nvPr>
        </p:nvSpPr>
        <p:spPr/>
        <p:txBody>
          <a:bodyPr>
            <a:normAutofit fontScale="92500"/>
          </a:bodyPr>
          <a:lstStyle/>
          <a:p>
            <a:endParaRPr lang="en-US" sz="2400" dirty="0" smtClean="0"/>
          </a:p>
          <a:p>
            <a:endParaRPr lang="en-US" sz="2400" dirty="0" smtClean="0"/>
          </a:p>
          <a:p>
            <a:endParaRPr lang="en-US" sz="2400" dirty="0" smtClean="0"/>
          </a:p>
          <a:p>
            <a:endParaRPr lang="en-US" sz="2200" dirty="0" smtClean="0"/>
          </a:p>
          <a:p>
            <a:r>
              <a:rPr lang="en-US" sz="2200" dirty="0" smtClean="0"/>
              <a:t>IrDA module shows the device with infrared transceiver. </a:t>
            </a:r>
          </a:p>
          <a:p>
            <a:r>
              <a:rPr lang="en-US" sz="2200" dirty="0" smtClean="0"/>
              <a:t>The transmitter is LED and receiver is a Photodiode.</a:t>
            </a:r>
          </a:p>
          <a:p>
            <a:r>
              <a:rPr lang="en-US" sz="2200" dirty="0" smtClean="0"/>
              <a:t>For low data rates the processor of the embedded system itself can be used whereas for high data rates, a different processor may be needed.</a:t>
            </a:r>
          </a:p>
          <a:p>
            <a:r>
              <a:rPr lang="en-US" sz="2200" dirty="0" smtClean="0"/>
              <a:t>The data to be sent on the infrared link is packetized and encoded as per the IrDA protocols and sent over the air to the other device. </a:t>
            </a:r>
          </a:p>
          <a:p>
            <a:r>
              <a:rPr lang="en-US" sz="2200" dirty="0" smtClean="0"/>
              <a:t>The receiving device will detect the signal, decode and depacketize the data</a:t>
            </a:r>
          </a:p>
          <a:p>
            <a:endParaRPr lang="en-US" sz="2200" dirty="0" smtClean="0"/>
          </a:p>
          <a:p>
            <a:endParaRPr lang="en-US" sz="2400" dirty="0"/>
          </a:p>
        </p:txBody>
      </p:sp>
      <p:grpSp>
        <p:nvGrpSpPr>
          <p:cNvPr id="5" name="Group 15"/>
          <p:cNvGrpSpPr/>
          <p:nvPr/>
        </p:nvGrpSpPr>
        <p:grpSpPr>
          <a:xfrm>
            <a:off x="685800" y="1828800"/>
            <a:ext cx="7696200" cy="609600"/>
            <a:chOff x="685800" y="1828800"/>
            <a:chExt cx="7696200" cy="609600"/>
          </a:xfrm>
        </p:grpSpPr>
        <p:sp>
          <p:nvSpPr>
            <p:cNvPr id="4" name="Rectangle 3"/>
            <p:cNvSpPr/>
            <p:nvPr/>
          </p:nvSpPr>
          <p:spPr>
            <a:xfrm>
              <a:off x="685800" y="1828800"/>
              <a:ext cx="1143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Processor</a:t>
              </a:r>
              <a:endParaRPr lang="en-US" dirty="0">
                <a:solidFill>
                  <a:schemeClr val="tx1"/>
                </a:solidFill>
              </a:endParaRPr>
            </a:p>
          </p:txBody>
        </p:sp>
        <p:sp>
          <p:nvSpPr>
            <p:cNvPr id="8" name="Rectangle 7"/>
            <p:cNvSpPr/>
            <p:nvPr/>
          </p:nvSpPr>
          <p:spPr>
            <a:xfrm>
              <a:off x="2209800" y="1828800"/>
              <a:ext cx="1752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UART/</a:t>
              </a:r>
              <a:r>
                <a:rPr lang="en-US" dirty="0" err="1" smtClean="0">
                  <a:solidFill>
                    <a:schemeClr val="tx1"/>
                  </a:solidFill>
                </a:rPr>
                <a:t>Packetizer</a:t>
              </a:r>
              <a:endParaRPr lang="en-US" dirty="0">
                <a:solidFill>
                  <a:schemeClr val="tx1"/>
                </a:solidFill>
              </a:endParaRPr>
            </a:p>
          </p:txBody>
        </p:sp>
        <p:sp>
          <p:nvSpPr>
            <p:cNvPr id="9" name="Rectangle 8"/>
            <p:cNvSpPr/>
            <p:nvPr/>
          </p:nvSpPr>
          <p:spPr>
            <a:xfrm>
              <a:off x="4343400" y="18288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Encoder/Decoder</a:t>
              </a:r>
              <a:endParaRPr lang="en-US" dirty="0">
                <a:solidFill>
                  <a:schemeClr val="tx1"/>
                </a:solidFill>
              </a:endParaRPr>
            </a:p>
          </p:txBody>
        </p:sp>
        <p:sp>
          <p:nvSpPr>
            <p:cNvPr id="10" name="Rectangle 9"/>
            <p:cNvSpPr/>
            <p:nvPr/>
          </p:nvSpPr>
          <p:spPr>
            <a:xfrm>
              <a:off x="6553200" y="1828800"/>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Transceiver</a:t>
              </a:r>
            </a:p>
            <a:p>
              <a:pPr algn="ctr"/>
              <a:r>
                <a:rPr lang="en-US" dirty="0" smtClean="0">
                  <a:solidFill>
                    <a:schemeClr val="tx1"/>
                  </a:solidFill>
                </a:rPr>
                <a:t>LED, Photodiode</a:t>
              </a:r>
              <a:endParaRPr lang="en-US" dirty="0">
                <a:solidFill>
                  <a:schemeClr val="tx1"/>
                </a:solidFill>
              </a:endParaRPr>
            </a:p>
          </p:txBody>
        </p:sp>
        <p:cxnSp>
          <p:nvCxnSpPr>
            <p:cNvPr id="12" name="Straight Connector 11"/>
            <p:cNvCxnSpPr/>
            <p:nvPr/>
          </p:nvCxnSpPr>
          <p:spPr>
            <a:xfrm>
              <a:off x="1828800" y="2112810"/>
              <a:ext cx="3810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79130" y="2098965"/>
              <a:ext cx="3810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976255" y="2105890"/>
              <a:ext cx="381000" cy="1588"/>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3048000" y="2590800"/>
            <a:ext cx="1766830" cy="338554"/>
          </a:xfrm>
          <a:prstGeom prst="rect">
            <a:avLst/>
          </a:prstGeom>
          <a:noFill/>
        </p:spPr>
        <p:txBody>
          <a:bodyPr wrap="none" rtlCol="0">
            <a:spAutoFit/>
          </a:bodyPr>
          <a:lstStyle/>
          <a:p>
            <a:r>
              <a:rPr lang="en-US" sz="1600" b="1" dirty="0" smtClean="0"/>
              <a:t>Fig 5. IrDA Module</a:t>
            </a:r>
            <a:endParaRPr lang="en-US" sz="1600" b="1" dirty="0"/>
          </a:p>
        </p:txBody>
      </p:sp>
      <p:cxnSp>
        <p:nvCxnSpPr>
          <p:cNvPr id="18" name="Straight Connector 17"/>
          <p:cNvCxnSpPr/>
          <p:nvPr/>
        </p:nvCxnSpPr>
        <p:spPr>
          <a:xfrm>
            <a:off x="8375070" y="2098965"/>
            <a:ext cx="381000" cy="1588"/>
          </a:xfrm>
          <a:prstGeom prst="line">
            <a:avLst/>
          </a:prstGeom>
          <a:ln w="25400">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802.11</a:t>
            </a:r>
            <a:endParaRPr lang="en-US" dirty="0"/>
          </a:p>
        </p:txBody>
      </p:sp>
      <p:pic>
        <p:nvPicPr>
          <p:cNvPr id="4" name="Content Placeholder 3" descr="wirelesslan.jpg"/>
          <p:cNvPicPr>
            <a:picLocks noGrp="1" noChangeAspect="1"/>
          </p:cNvPicPr>
          <p:nvPr>
            <p:ph idx="1"/>
          </p:nvPr>
        </p:nvPicPr>
        <p:blipFill>
          <a:blip r:embed="rId2"/>
          <a:stretch>
            <a:fillRect/>
          </a:stretch>
        </p:blipFill>
        <p:spPr>
          <a:xfrm>
            <a:off x="457200" y="1905001"/>
            <a:ext cx="8229600" cy="3770148"/>
          </a:xfrm>
        </p:spPr>
      </p:pic>
      <p:sp>
        <p:nvSpPr>
          <p:cNvPr id="5" name="TextBox 4"/>
          <p:cNvSpPr txBox="1"/>
          <p:nvPr/>
        </p:nvSpPr>
        <p:spPr>
          <a:xfrm>
            <a:off x="2362200" y="5867400"/>
            <a:ext cx="4911473" cy="338554"/>
          </a:xfrm>
          <a:prstGeom prst="rect">
            <a:avLst/>
          </a:prstGeom>
          <a:noFill/>
        </p:spPr>
        <p:txBody>
          <a:bodyPr wrap="none" rtlCol="0">
            <a:spAutoFit/>
          </a:bodyPr>
          <a:lstStyle/>
          <a:p>
            <a:r>
              <a:rPr lang="en-US" sz="1600" b="1" dirty="0" smtClean="0"/>
              <a:t>Fig 12. Communication between nodes in Wireless LAN</a:t>
            </a:r>
            <a:endParaRPr lang="en-US" sz="16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802.11</a:t>
            </a:r>
            <a:endParaRPr lang="en-US" dirty="0"/>
          </a:p>
        </p:txBody>
      </p:sp>
      <p:sp>
        <p:nvSpPr>
          <p:cNvPr id="3" name="Content Placeholder 2"/>
          <p:cNvSpPr>
            <a:spLocks noGrp="1"/>
          </p:cNvSpPr>
          <p:nvPr>
            <p:ph idx="1"/>
          </p:nvPr>
        </p:nvSpPr>
        <p:spPr/>
        <p:txBody>
          <a:bodyPr>
            <a:normAutofit lnSpcReduction="10000"/>
          </a:bodyPr>
          <a:lstStyle/>
          <a:p>
            <a:r>
              <a:rPr lang="en-US" sz="2200" dirty="0" smtClean="0"/>
              <a:t>An important feature of IEEE 802.11 wireless LAN is that two or more nodes can communicate directly also without the need for a centralized control. </a:t>
            </a:r>
          </a:p>
          <a:p>
            <a:r>
              <a:rPr lang="en-US" sz="2200" dirty="0" smtClean="0"/>
              <a:t>In Fig. 12(a), the configuration uses the Access Point as described earlier. </a:t>
            </a:r>
          </a:p>
          <a:p>
            <a:r>
              <a:rPr lang="en-US" sz="2200" dirty="0" smtClean="0"/>
              <a:t>In Fig. 12(b), direct communication between two devices is shown. </a:t>
            </a:r>
          </a:p>
          <a:p>
            <a:r>
              <a:rPr lang="en-US" sz="2200" dirty="0" smtClean="0"/>
              <a:t>When two or more devices form a network without the need for centralized control, they are called ad hoc networks. </a:t>
            </a:r>
          </a:p>
          <a:p>
            <a:r>
              <a:rPr lang="en-US" sz="2200" dirty="0" smtClean="0"/>
              <a:t>Embedded systems are now being provided with wireless LAN connectivity to exchange data. </a:t>
            </a:r>
          </a:p>
          <a:p>
            <a:r>
              <a:rPr lang="en-US" sz="2200" dirty="0" smtClean="0"/>
              <a:t>The main attraction of wireless connectivity is that it can be used in environments where running a cable is difficult such as in shop floors of manufacturing units.</a:t>
            </a:r>
            <a:endParaRPr lang="en-US" sz="2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a:bodyPr>
          <a:lstStyle/>
          <a:p>
            <a:r>
              <a:rPr lang="en-US" sz="2400" dirty="0" smtClean="0"/>
              <a:t>Devices such as desktop, laptop, printer, modem, mobile phone, etc are interconnected through wires for using a service (e.g. a print service) or for sharing information (e.g. transferring a file from desktop to laptop).</a:t>
            </a:r>
          </a:p>
          <a:p>
            <a:r>
              <a:rPr lang="en-US" sz="2400" dirty="0" smtClean="0"/>
              <a:t>These devices form a Personal Area Network (PAN).   </a:t>
            </a:r>
          </a:p>
          <a:p>
            <a:r>
              <a:rPr lang="en-US" sz="2400" dirty="0" smtClean="0"/>
              <a:t>When we bring two devices close to each other, these two can automatically form a network and exchange data.</a:t>
            </a:r>
          </a:p>
          <a:p>
            <a:r>
              <a:rPr lang="en-US" sz="2400" dirty="0" smtClean="0"/>
              <a:t>The networks, formed spontaneously by coming closer of two or more devices, are termed as ad-hoc networks.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a:bodyPr>
          <a:lstStyle/>
          <a:p>
            <a:r>
              <a:rPr lang="en-US" sz="2400" dirty="0" smtClean="0"/>
              <a:t>In an ad-hoc network, the topology may change dynamically with time, and the number of nodes in the network may also change with time.</a:t>
            </a:r>
          </a:p>
          <a:p>
            <a:r>
              <a:rPr lang="en-US" sz="2400" dirty="0" smtClean="0"/>
              <a:t>If these devices are made to communicate through radio links and also if one device discover other devices, such networks can be administered easily.</a:t>
            </a:r>
          </a:p>
          <a:p>
            <a:r>
              <a:rPr lang="en-US" sz="2400" dirty="0" smtClean="0"/>
              <a:t>A number of technologies have been proposed for PANs. Notable among them are Bluetooth, IrDA and IEEE 802.11. </a:t>
            </a:r>
          </a:p>
          <a:p>
            <a:r>
              <a:rPr lang="en-US" sz="2400" dirty="0" smtClean="0"/>
              <a:t>Bluetooth </a:t>
            </a:r>
            <a:r>
              <a:rPr lang="en-US" sz="2400" dirty="0" smtClean="0"/>
              <a:t>holds a great promise because it can provide wireless connectivity to embedded systems at a very low cost.</a:t>
            </a:r>
          </a:p>
          <a:p>
            <a:pPr marL="0" indent="0">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salient features of Bluetooth technology are:</a:t>
            </a:r>
          </a:p>
          <a:p>
            <a:pPr lvl="1"/>
            <a:r>
              <a:rPr lang="en-US" dirty="0" smtClean="0"/>
              <a:t>It is a low-cost technology—its cost will soon be as low as a cable connection. Since most of the Bluetooth-enabled devices have to operate through a battery, the power consumption is also very low.</a:t>
            </a:r>
          </a:p>
          <a:p>
            <a:pPr lvl="1"/>
            <a:r>
              <a:rPr lang="en-US" dirty="0" smtClean="0"/>
              <a:t>It is based on radio transmission in the ISM band. ISM band is not controlled by any government authority and hence no special approval is required to use Bluetooth radio systems.</a:t>
            </a:r>
          </a:p>
          <a:p>
            <a:pPr lvl="1"/>
            <a:r>
              <a:rPr lang="en-US" dirty="0" smtClean="0"/>
              <a:t>It caters to short ranges. The range of a Bluetooth device is typically 10 meters, though with higher power, the range can be increased to 100 meters.</a:t>
            </a:r>
          </a:p>
          <a:p>
            <a:pPr lvl="1"/>
            <a:r>
              <a:rPr lang="en-US" dirty="0" smtClean="0"/>
              <a:t>It is based on open standards formulated by a consortium of industries and a large number of equipment vendors are committed to this technology.</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a:bodyPr>
          <a:lstStyle/>
          <a:p>
            <a:r>
              <a:rPr lang="en-US" sz="2400" dirty="0" smtClean="0"/>
              <a:t>Most of electronic devices can be Bluetooth-enabled. </a:t>
            </a:r>
          </a:p>
          <a:p>
            <a:r>
              <a:rPr lang="en-US" sz="2400" dirty="0" smtClean="0"/>
              <a:t>These include a PC, laptop, PDA, digital camera, mobile phone, pager, MP3 player, headset, printer, keyboard, mouse, LCD projector, domestic appliances such as TV, microwave oven, music players etc.</a:t>
            </a:r>
          </a:p>
          <a:p>
            <a:r>
              <a:rPr lang="en-US" sz="2400" dirty="0" smtClean="0"/>
              <a:t> To make a device Bluetooth-enabled, a module containing the Bluetooth hardware and firmware is attached to the device. And, a piece of software is run on the device. </a:t>
            </a:r>
          </a:p>
          <a:p>
            <a:r>
              <a:rPr lang="en-US" sz="2400" dirty="0" smtClean="0"/>
              <a:t>A Bluetooth-enabled device communicates with another Bluetooth-enabled device over the radio medium to exchange information or transfer data.</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pic>
        <p:nvPicPr>
          <p:cNvPr id="6" name="Content Placeholder 5" descr="PAN.jpg"/>
          <p:cNvPicPr>
            <a:picLocks noGrp="1" noChangeAspect="1"/>
          </p:cNvPicPr>
          <p:nvPr>
            <p:ph idx="1"/>
          </p:nvPr>
        </p:nvPicPr>
        <p:blipFill>
          <a:blip r:embed="rId2"/>
          <a:stretch>
            <a:fillRect/>
          </a:stretch>
        </p:blipFill>
        <p:spPr>
          <a:xfrm>
            <a:off x="730334" y="1600200"/>
            <a:ext cx="7683332" cy="4525963"/>
          </a:xfrm>
        </p:spPr>
      </p:pic>
      <p:sp>
        <p:nvSpPr>
          <p:cNvPr id="7" name="TextBox 6"/>
          <p:cNvSpPr txBox="1"/>
          <p:nvPr/>
        </p:nvSpPr>
        <p:spPr>
          <a:xfrm>
            <a:off x="3200400" y="6248400"/>
            <a:ext cx="1900777" cy="338554"/>
          </a:xfrm>
          <a:prstGeom prst="rect">
            <a:avLst/>
          </a:prstGeom>
          <a:noFill/>
        </p:spPr>
        <p:txBody>
          <a:bodyPr wrap="none" rtlCol="0">
            <a:spAutoFit/>
          </a:bodyPr>
          <a:lstStyle/>
          <a:p>
            <a:r>
              <a:rPr lang="en-US" sz="1600" b="1" dirty="0" smtClean="0"/>
              <a:t>Fig 13. Wireless PAN</a:t>
            </a:r>
            <a:endParaRPr lang="en-US" sz="16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a:bodyPr>
          <a:lstStyle/>
          <a:p>
            <a:r>
              <a:rPr lang="en-US" sz="2400" dirty="0" smtClean="0"/>
              <a:t>A set of devices can form a Personal Area Network if they are in the radio vicinity of each other</a:t>
            </a:r>
          </a:p>
          <a:p>
            <a:r>
              <a:rPr lang="en-US" sz="2400" dirty="0" smtClean="0"/>
              <a:t>When a device comes in the vicinity of another device, Bluetooth protocols facilitate their forming a network.</a:t>
            </a:r>
          </a:p>
          <a:p>
            <a:r>
              <a:rPr lang="en-US" sz="2400" dirty="0" smtClean="0"/>
              <a:t>A device can find out what services are offered by the other device and then obtain that service.</a:t>
            </a:r>
          </a:p>
          <a:p>
            <a:r>
              <a:rPr lang="en-US" sz="2400" dirty="0" smtClean="0"/>
              <a:t>Such networks are called ad-hoc networks as the network is formed on the fly and once the device gets out of sight, the network is no longer there. </a:t>
            </a:r>
          </a:p>
          <a:p>
            <a:r>
              <a:rPr lang="en-US" sz="2400" dirty="0" smtClean="0"/>
              <a:t>Such networks can be formed in office, at home, in cars and also in public places such as shopping malls, airports etc</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a:bodyPr>
          <a:lstStyle/>
          <a:p>
            <a:r>
              <a:rPr lang="en-US" dirty="0" smtClean="0"/>
              <a:t>Bluetooth System Specification</a:t>
            </a:r>
          </a:p>
          <a:p>
            <a:pPr lvl="1"/>
            <a:r>
              <a:rPr lang="en-US" sz="2200" b="1" dirty="0" smtClean="0"/>
              <a:t>Frequency of operation: </a:t>
            </a:r>
            <a:r>
              <a:rPr lang="en-US" sz="2200" dirty="0" smtClean="0"/>
              <a:t>operate in the ISM band in the frequency range 2400 -2483.5 MHz . This band consists of 79 channels each of 1 MHz bandwidth, with a lower guard band of 2 MHz and upper guard band of 3.5 </a:t>
            </a:r>
            <a:r>
              <a:rPr lang="en-US" sz="2200" dirty="0" err="1" smtClean="0"/>
              <a:t>MHz.</a:t>
            </a:r>
            <a:r>
              <a:rPr lang="en-US" sz="2200" dirty="0" smtClean="0"/>
              <a:t> When a device transmits its data, it uses frequency hopping, i.e. the device transmits each packet in a different channel. The receiving device has to switch to that channel to receive that packet. Though the radio design becomes complex when frequency hopping is used, the advantage is that it provides secure communication.</a:t>
            </a:r>
            <a:endParaRPr lang="en-US" sz="2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a:bodyPr>
          <a:lstStyle/>
          <a:p>
            <a:pPr marL="274320" lvl="1"/>
            <a:r>
              <a:rPr lang="en-US" sz="2200" b="1" dirty="0" smtClean="0"/>
              <a:t>Modulation: </a:t>
            </a:r>
            <a:r>
              <a:rPr lang="en-US" sz="2200" dirty="0" smtClean="0"/>
              <a:t>Gaussian Frequency Shift Keying (GFSK) is used as the modulation technique. Binary 1 is represented by a positive frequency deviation and 0 by negative frequency deviation. The radio receiver has to be designed in such a way that the Bit Error Rate (BER) of minimum 0.1% is ensured, i.e. the radio should provide a link which ensures that there will not be more than 1 error for every 1000 bits transmitted.</a:t>
            </a:r>
          </a:p>
          <a:p>
            <a:pPr marL="274320" lvl="1"/>
            <a:r>
              <a:rPr lang="en-US" sz="2200" b="1" dirty="0" smtClean="0"/>
              <a:t>Operating range:   </a:t>
            </a:r>
            <a:r>
              <a:rPr lang="en-US" sz="2200" dirty="0" smtClean="0"/>
              <a:t>Class 1 devices transmit maximum of 100 </a:t>
            </a:r>
            <a:r>
              <a:rPr lang="en-US" sz="2200" dirty="0" err="1" smtClean="0"/>
              <a:t>mW</a:t>
            </a:r>
            <a:r>
              <a:rPr lang="en-US" sz="2200" dirty="0" smtClean="0"/>
              <a:t>. The range of such devices is 100 meters. Class 2 devices transmit 10 </a:t>
            </a:r>
            <a:r>
              <a:rPr lang="en-US" sz="2200" dirty="0" err="1" smtClean="0"/>
              <a:t>mW</a:t>
            </a:r>
            <a:r>
              <a:rPr lang="en-US" sz="2200" dirty="0" smtClean="0"/>
              <a:t>. The range is 50 meters. Class 3 devices transmit 1 </a:t>
            </a:r>
            <a:r>
              <a:rPr lang="en-US" sz="2200" dirty="0" err="1" smtClean="0"/>
              <a:t>mW</a:t>
            </a:r>
            <a:r>
              <a:rPr lang="en-US" sz="2200" dirty="0" smtClean="0"/>
              <a:t>. The range is 10 meters.</a:t>
            </a:r>
            <a:endParaRPr lang="en-US"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Infrared</a:t>
            </a:r>
            <a:endParaRPr lang="en-US" dirty="0"/>
          </a:p>
        </p:txBody>
      </p:sp>
      <p:sp>
        <p:nvSpPr>
          <p:cNvPr id="5" name="Content Placeholder 4"/>
          <p:cNvSpPr>
            <a:spLocks noGrp="1"/>
          </p:cNvSpPr>
          <p:nvPr>
            <p:ph idx="1"/>
          </p:nvPr>
        </p:nvSpPr>
        <p:spPr/>
        <p:txBody>
          <a:bodyPr>
            <a:normAutofit/>
          </a:bodyPr>
          <a:lstStyle/>
          <a:p>
            <a:r>
              <a:rPr lang="en-US" sz="2200" dirty="0" smtClean="0"/>
              <a:t>For the communication through infrared Interface, the </a:t>
            </a:r>
            <a:r>
              <a:rPr lang="en-US" sz="2200" dirty="0" err="1" smtClean="0"/>
              <a:t>IrPHY</a:t>
            </a:r>
            <a:r>
              <a:rPr lang="en-US" sz="2200" dirty="0" smtClean="0"/>
              <a:t> and </a:t>
            </a:r>
            <a:r>
              <a:rPr lang="en-US" sz="2200" dirty="0" err="1" smtClean="0"/>
              <a:t>IrLAP</a:t>
            </a:r>
            <a:r>
              <a:rPr lang="en-US" sz="2200" dirty="0" smtClean="0"/>
              <a:t> are specified in the standard.</a:t>
            </a:r>
          </a:p>
          <a:p>
            <a:r>
              <a:rPr lang="en-US" sz="2200" dirty="0" smtClean="0"/>
              <a:t>Link Management is done through </a:t>
            </a:r>
            <a:r>
              <a:rPr lang="en-US" sz="2200" dirty="0" err="1" smtClean="0"/>
              <a:t>IrLMP</a:t>
            </a:r>
            <a:r>
              <a:rPr lang="en-US" sz="2200" dirty="0" smtClean="0"/>
              <a:t>, above which the Application layer protocols will be running. </a:t>
            </a:r>
            <a:endParaRPr lang="en-US" sz="2200" dirty="0"/>
          </a:p>
        </p:txBody>
      </p:sp>
      <p:graphicFrame>
        <p:nvGraphicFramePr>
          <p:cNvPr id="25602" name="Object 2"/>
          <p:cNvGraphicFramePr>
            <a:graphicFrameLocks noChangeAspect="1"/>
          </p:cNvGraphicFramePr>
          <p:nvPr/>
        </p:nvGraphicFramePr>
        <p:xfrm>
          <a:off x="2819400" y="3489325"/>
          <a:ext cx="5851525" cy="2911475"/>
        </p:xfrm>
        <a:graphic>
          <a:graphicData uri="http://schemas.openxmlformats.org/presentationml/2006/ole">
            <mc:AlternateContent xmlns:mc="http://schemas.openxmlformats.org/markup-compatibility/2006">
              <mc:Choice xmlns:v="urn:schemas-microsoft-com:vml" Requires="v">
                <p:oleObj spid="_x0000_s5132" name="Document" r:id="rId3" imgW="6005478" imgH="2932642" progId="Word.Document.12">
                  <p:embed/>
                </p:oleObj>
              </mc:Choice>
              <mc:Fallback>
                <p:oleObj name="Document" r:id="rId3" imgW="6005478" imgH="2932642"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489325"/>
                        <a:ext cx="5851525"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3048000" y="5757446"/>
            <a:ext cx="2495811" cy="338554"/>
          </a:xfrm>
          <a:prstGeom prst="rect">
            <a:avLst/>
          </a:prstGeom>
          <a:noFill/>
        </p:spPr>
        <p:txBody>
          <a:bodyPr wrap="none" rtlCol="0">
            <a:spAutoFit/>
          </a:bodyPr>
          <a:lstStyle/>
          <a:p>
            <a:r>
              <a:rPr lang="en-US" sz="1600" b="1" dirty="0" smtClean="0"/>
              <a:t>Fig 6. Protocol Architecture</a:t>
            </a:r>
            <a:endParaRPr lang="en-US" sz="16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lnSpcReduction="10000"/>
          </a:bodyPr>
          <a:lstStyle/>
          <a:p>
            <a:pPr marL="365760" lvl="1"/>
            <a:r>
              <a:rPr lang="en-US" sz="2000" b="1" dirty="0" smtClean="0"/>
              <a:t>Services supported: </a:t>
            </a:r>
            <a:r>
              <a:rPr lang="en-US" sz="2000" dirty="0" smtClean="0"/>
              <a:t>Both data and voice services are supported by Bluetooth devices. For voice communication, Synchronous Connection Oriented (SCO) links are used which support circuit switching operation. For data communication, Asynchronous Connection Less (ACL) links are used which use packet switching. The SCO links carry voice. There is no retransmission of voice packets if they are lost or received in error.</a:t>
            </a:r>
          </a:p>
          <a:p>
            <a:pPr marL="365760" lvl="1">
              <a:buNone/>
            </a:pPr>
            <a:r>
              <a:rPr lang="en-US" sz="2000" dirty="0" smtClean="0"/>
              <a:t>	For data services, devices exchange data in the form of packets. The receiving device acknowledges the packet or reports that the packet is received in error. If a packet is received with errors, the packet is retransmitted. It is also possible to broadcast packets by one device to all the other devices in the network. However, in broadcast mode there is no acknowledgement or indication that the packet is received with errors. The broadcasting device informs the receiving devices how many times a broadcast packet will be transmitted so that at least once every device will receive the packet without errors.</a:t>
            </a:r>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fontScale="92500" lnSpcReduction="20000"/>
          </a:bodyPr>
          <a:lstStyle/>
          <a:p>
            <a:pPr marL="274320" lvl="1"/>
            <a:r>
              <a:rPr lang="en-US" sz="2000" b="1" dirty="0" smtClean="0"/>
              <a:t>Data rates: </a:t>
            </a:r>
            <a:r>
              <a:rPr lang="en-US" sz="2000" dirty="0" smtClean="0"/>
              <a:t>A Bluetooth device can support three synchronous voice channels and one asynchronous data channel. For voice communication, 64 Kbps data rate is used in both directions. For asynchronous links, two types of channels are defined with different data rates. In asymmetric channel, data rates are 723.2 Kbps in one direction and 57.6 Kbps in the other direction. In symmetric channel, data rate is 433.9 Kbps in both directions.</a:t>
            </a:r>
          </a:p>
          <a:p>
            <a:pPr marL="274320" lvl="1"/>
            <a:r>
              <a:rPr lang="en-US" sz="2000" b="1" dirty="0" smtClean="0"/>
              <a:t>Network topology: </a:t>
            </a:r>
            <a:r>
              <a:rPr lang="en-US" sz="2000" dirty="0" smtClean="0"/>
              <a:t>In a PAN, a set of devices form a small network called </a:t>
            </a:r>
            <a:r>
              <a:rPr lang="en-US" sz="2000" dirty="0" err="1" smtClean="0"/>
              <a:t>piconet</a:t>
            </a:r>
            <a:r>
              <a:rPr lang="en-US" sz="2000" dirty="0" smtClean="0"/>
              <a:t>. In a </a:t>
            </a:r>
            <a:r>
              <a:rPr lang="en-US" sz="2000" dirty="0" err="1" smtClean="0"/>
              <a:t>piconet</a:t>
            </a:r>
            <a:r>
              <a:rPr lang="en-US" sz="2000" dirty="0" smtClean="0"/>
              <a:t>, there will be one Master and one or more Slaves. The Master decides the hop frequency sequence and all the Slaves tune to these frequencies to establish communication links. Any device can be a Master or Slave. It is also possible for a Master and Slave to switch roles—a Slave can become a Master. A </a:t>
            </a:r>
            <a:r>
              <a:rPr lang="en-US" sz="2000" dirty="0" err="1" smtClean="0"/>
              <a:t>piconet</a:t>
            </a:r>
            <a:r>
              <a:rPr lang="en-US" sz="2000" dirty="0" smtClean="0"/>
              <a:t> can have maximum number of seven slaves which can actively communicate with the Master. In addition to these active slaves, a </a:t>
            </a:r>
            <a:r>
              <a:rPr lang="en-US" sz="2000" dirty="0" err="1" smtClean="0"/>
              <a:t>piconet</a:t>
            </a:r>
            <a:r>
              <a:rPr lang="en-US" sz="2000" dirty="0" smtClean="0"/>
              <a:t> can contain many Slaves that are in parked mode. These parked devices are synchronized with the Master, but they are not active on the channel. The communication between the Master and the Slave uses Time Division Duplex (TDD).</a:t>
            </a:r>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conet.jpg"/>
          <p:cNvPicPr>
            <a:picLocks noGrp="1" noChangeAspect="1"/>
          </p:cNvPicPr>
          <p:nvPr>
            <p:ph idx="1"/>
          </p:nvPr>
        </p:nvPicPr>
        <p:blipFill>
          <a:blip r:embed="rId2"/>
          <a:stretch>
            <a:fillRect/>
          </a:stretch>
        </p:blipFill>
        <p:spPr>
          <a:xfrm>
            <a:off x="1294442" y="685800"/>
            <a:ext cx="6401757" cy="5440363"/>
          </a:xfrm>
        </p:spPr>
      </p:pic>
      <p:sp>
        <p:nvSpPr>
          <p:cNvPr id="6" name="TextBox 5"/>
          <p:cNvSpPr txBox="1"/>
          <p:nvPr/>
        </p:nvSpPr>
        <p:spPr>
          <a:xfrm>
            <a:off x="2819400" y="6248400"/>
            <a:ext cx="3606180" cy="338554"/>
          </a:xfrm>
          <a:prstGeom prst="rect">
            <a:avLst/>
          </a:prstGeom>
          <a:noFill/>
        </p:spPr>
        <p:txBody>
          <a:bodyPr wrap="none" rtlCol="0">
            <a:spAutoFit/>
          </a:bodyPr>
          <a:lstStyle/>
          <a:p>
            <a:r>
              <a:rPr lang="en-US" sz="1600" b="1" dirty="0" smtClean="0"/>
              <a:t>Fig 14. Bluetooth </a:t>
            </a:r>
            <a:r>
              <a:rPr lang="en-US" sz="1600" b="1" dirty="0" err="1" smtClean="0"/>
              <a:t>Piconet</a:t>
            </a:r>
            <a:r>
              <a:rPr lang="en-US" sz="1600" b="1" dirty="0" smtClean="0"/>
              <a:t> and </a:t>
            </a:r>
            <a:r>
              <a:rPr lang="en-US" sz="1600" b="1" dirty="0" err="1" smtClean="0"/>
              <a:t>Scatternet</a:t>
            </a:r>
            <a:endParaRPr lang="en-US" sz="16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lstStyle/>
          <a:p>
            <a:pPr>
              <a:buNone/>
            </a:pPr>
            <a:r>
              <a:rPr lang="en-US" sz="2200" dirty="0" smtClean="0"/>
              <a:t> 	A </a:t>
            </a:r>
            <a:r>
              <a:rPr lang="en-US" sz="2200" dirty="0" err="1" smtClean="0"/>
              <a:t>scatternet</a:t>
            </a:r>
            <a:r>
              <a:rPr lang="en-US" sz="2200" dirty="0" smtClean="0"/>
              <a:t> is formed by a number of </a:t>
            </a:r>
            <a:r>
              <a:rPr lang="en-US" sz="2200" dirty="0" err="1" smtClean="0"/>
              <a:t>piconets</a:t>
            </a:r>
            <a:r>
              <a:rPr lang="en-US" sz="2200" dirty="0" smtClean="0"/>
              <a:t>. In this </a:t>
            </a:r>
            <a:r>
              <a:rPr lang="en-US" sz="2200" dirty="0" err="1" smtClean="0"/>
              <a:t>scatternet</a:t>
            </a:r>
            <a:r>
              <a:rPr lang="en-US" sz="2200" dirty="0" smtClean="0"/>
              <a:t>, each </a:t>
            </a:r>
            <a:r>
              <a:rPr lang="en-US" sz="2200" dirty="0" err="1" smtClean="0"/>
              <a:t>piconet</a:t>
            </a:r>
            <a:r>
              <a:rPr lang="en-US" sz="2200" dirty="0" smtClean="0"/>
              <a:t> will have a Master and a number of Slaves. The Master of a </a:t>
            </a:r>
            <a:r>
              <a:rPr lang="en-US" sz="2200" dirty="0" err="1" smtClean="0"/>
              <a:t>piconet</a:t>
            </a:r>
            <a:r>
              <a:rPr lang="en-US" sz="2200" dirty="0" smtClean="0"/>
              <a:t> can be a Slave in another </a:t>
            </a:r>
            <a:r>
              <a:rPr lang="en-US" sz="2200" dirty="0" err="1" smtClean="0"/>
              <a:t>piconet</a:t>
            </a:r>
            <a:r>
              <a:rPr lang="en-US" sz="2200" dirty="0" smtClean="0"/>
              <a:t>. Each </a:t>
            </a:r>
            <a:r>
              <a:rPr lang="en-US" sz="2200" dirty="0" err="1" smtClean="0"/>
              <a:t>piconet</a:t>
            </a:r>
            <a:r>
              <a:rPr lang="en-US" sz="2200" dirty="0" smtClean="0"/>
              <a:t> in the </a:t>
            </a:r>
            <a:r>
              <a:rPr lang="en-US" sz="2200" dirty="0" err="1" smtClean="0"/>
              <a:t>scatternet</a:t>
            </a:r>
            <a:r>
              <a:rPr lang="en-US" sz="2200" dirty="0" smtClean="0"/>
              <a:t> will have its own frequency hopping sequence and hence there will be no interference between two </a:t>
            </a:r>
            <a:r>
              <a:rPr lang="en-US" sz="2200" dirty="0" err="1" smtClean="0"/>
              <a:t>piconets</a:t>
            </a:r>
            <a:r>
              <a:rPr lang="en-US" sz="2200" dirty="0" smtClean="0"/>
              <a:t>. In a </a:t>
            </a:r>
            <a:r>
              <a:rPr lang="en-US" sz="2200" dirty="0" err="1" smtClean="0"/>
              <a:t>scatternet</a:t>
            </a:r>
            <a:r>
              <a:rPr lang="en-US" sz="2200" dirty="0" smtClean="0"/>
              <a:t>, even if the coverage areas of two </a:t>
            </a:r>
            <a:r>
              <a:rPr lang="en-US" sz="2200" dirty="0" err="1" smtClean="0"/>
              <a:t>piconets</a:t>
            </a:r>
            <a:r>
              <a:rPr lang="en-US" sz="2200" dirty="0" smtClean="0"/>
              <a:t> overlap, there will be no interference.</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a:bodyPr>
          <a:lstStyle/>
          <a:p>
            <a:pPr marL="274320" lvl="1"/>
            <a:r>
              <a:rPr lang="en-US" sz="2400" dirty="0" smtClean="0"/>
              <a:t>Communication between Master and Slave: They communicate in the form of packets. Each packet is transmitted in a time slot. Each time slot is of 625 microseconds duration. These slots are numbered from 0 to 2</a:t>
            </a:r>
            <a:r>
              <a:rPr lang="en-US" sz="2400" baseline="30000" dirty="0" smtClean="0"/>
              <a:t>27</a:t>
            </a:r>
            <a:r>
              <a:rPr lang="en-US" sz="2400" dirty="0" smtClean="0"/>
              <a:t>-1. Master starts the transmission in even slots by sending a packet addressed to a slave and the slave sends the packets in odd numbered slots. A packet generally occupies one time slot, but can extend up to five slots. If the Master starts the transmission in slot 0 using frequency f1, the slave transmits in slot 1 using frequency f2, master transmits in slot 2 using frequency f3, and so on.</a:t>
            </a:r>
          </a:p>
          <a:p>
            <a:pPr lvl="1">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fontScale="92500" lnSpcReduction="10000"/>
          </a:bodyPr>
          <a:lstStyle/>
          <a:p>
            <a:pPr marL="365760" lvl="2">
              <a:buNone/>
            </a:pPr>
            <a:r>
              <a:rPr lang="en-US" sz="3800" b="1" dirty="0" smtClean="0"/>
              <a:t>States of Bluetooth Devices</a:t>
            </a:r>
          </a:p>
          <a:p>
            <a:pPr marL="365760" lvl="2"/>
            <a:r>
              <a:rPr lang="en-US" b="1" dirty="0" smtClean="0"/>
              <a:t>Inquiry State: </a:t>
            </a:r>
            <a:r>
              <a:rPr lang="en-US" dirty="0" smtClean="0"/>
              <a:t>An application program in a Bluetooth device can enter the inquiry state to enquire about other devices in the vicinity. </a:t>
            </a:r>
          </a:p>
          <a:p>
            <a:pPr marL="365760" lvl="2"/>
            <a:r>
              <a:rPr lang="en-US" b="1" dirty="0" smtClean="0"/>
              <a:t>Inquiry Scan State:  </a:t>
            </a:r>
            <a:r>
              <a:rPr lang="en-US" dirty="0" smtClean="0"/>
              <a:t>To respond to an inquiry, the devices should periodically enter into inquiry scan state.</a:t>
            </a:r>
          </a:p>
          <a:p>
            <a:pPr marL="365760" lvl="2"/>
            <a:r>
              <a:rPr lang="en-US" b="1" dirty="0" smtClean="0"/>
              <a:t>Inquiry Response State: </a:t>
            </a:r>
            <a:r>
              <a:rPr lang="en-US" dirty="0" smtClean="0"/>
              <a:t>when the inquiry is successfully completed, they enter the inquiry response state. </a:t>
            </a:r>
            <a:endParaRPr lang="en-US" b="1" dirty="0" smtClean="0"/>
          </a:p>
          <a:p>
            <a:pPr marL="365760" lvl="2"/>
            <a:r>
              <a:rPr lang="en-US" b="1" dirty="0" smtClean="0"/>
              <a:t>Page State: </a:t>
            </a:r>
            <a:r>
              <a:rPr lang="en-US" dirty="0" smtClean="0"/>
              <a:t>When a device wants to get connected to another device, it enters the page state. In this state, the device will become the Master and page for other devices. The command for this paging has to come from an application program running on this Bluetooth device.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fontScale="92500"/>
          </a:bodyPr>
          <a:lstStyle/>
          <a:p>
            <a:pPr marL="365760" lvl="2"/>
            <a:r>
              <a:rPr lang="en-US" b="1" dirty="0" smtClean="0"/>
              <a:t>Master Response State: </a:t>
            </a:r>
            <a:r>
              <a:rPr lang="en-US" dirty="0" smtClean="0"/>
              <a:t>When the device pages for the other device, the other device may respond and the Master enters the master response state. </a:t>
            </a:r>
          </a:p>
          <a:p>
            <a:pPr marL="365760" lvl="2"/>
            <a:r>
              <a:rPr lang="en-US" b="1" dirty="0" smtClean="0"/>
              <a:t>Page Scan State: </a:t>
            </a:r>
            <a:r>
              <a:rPr lang="en-US" dirty="0" smtClean="0"/>
              <a:t>Devices should enter the page scan state periodically to check whether other devices are paging for them. </a:t>
            </a:r>
          </a:p>
          <a:p>
            <a:pPr marL="365760" lvl="2"/>
            <a:r>
              <a:rPr lang="en-US" b="1" dirty="0" smtClean="0"/>
              <a:t>Slave Response State: </a:t>
            </a:r>
            <a:r>
              <a:rPr lang="en-US" dirty="0" smtClean="0"/>
              <a:t>When device receives the page scan packet, it enters the slave response state. </a:t>
            </a:r>
          </a:p>
          <a:p>
            <a:pPr marL="365760" lvl="2"/>
            <a:r>
              <a:rPr lang="en-US" b="1" dirty="0" smtClean="0"/>
              <a:t>Connection: </a:t>
            </a:r>
            <a:r>
              <a:rPr lang="en-US" dirty="0" smtClean="0"/>
              <a:t>Once paging of devices is completed, the Master and the Slave establish a connection. Thereafter, the connection is in active state, during which the packet transmission takes place. The connection can also be put in one of the three modes: 'hold' or 'sniff or 'park'</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D:\KU\COMP306\ch-6images\statetransition.jpg"/>
          <p:cNvPicPr>
            <a:picLocks noChangeAspect="1" noChangeArrowheads="1"/>
          </p:cNvPicPr>
          <p:nvPr/>
        </p:nvPicPr>
        <p:blipFill>
          <a:blip r:embed="rId2"/>
          <a:srcRect/>
          <a:stretch>
            <a:fillRect/>
          </a:stretch>
        </p:blipFill>
        <p:spPr bwMode="auto">
          <a:xfrm>
            <a:off x="1955800" y="736600"/>
            <a:ext cx="5232400" cy="5384800"/>
          </a:xfrm>
          <a:prstGeom prst="rect">
            <a:avLst/>
          </a:prstGeom>
          <a:noFill/>
        </p:spPr>
      </p:pic>
      <p:sp>
        <p:nvSpPr>
          <p:cNvPr id="6" name="TextBox 5"/>
          <p:cNvSpPr txBox="1"/>
          <p:nvPr/>
        </p:nvSpPr>
        <p:spPr>
          <a:xfrm>
            <a:off x="2895600" y="6044625"/>
            <a:ext cx="3765326" cy="584775"/>
          </a:xfrm>
          <a:prstGeom prst="rect">
            <a:avLst/>
          </a:prstGeom>
          <a:noFill/>
        </p:spPr>
        <p:txBody>
          <a:bodyPr wrap="none" rtlCol="0">
            <a:spAutoFit/>
          </a:bodyPr>
          <a:lstStyle/>
          <a:p>
            <a:r>
              <a:rPr lang="en-US" sz="1600" b="1" dirty="0" smtClean="0"/>
              <a:t>Fig 15. Bluetooth State Transition Diagram</a:t>
            </a:r>
          </a:p>
          <a:p>
            <a:endParaRPr lang="en-US" sz="16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a:bodyPr>
          <a:lstStyle/>
          <a:p>
            <a:pPr>
              <a:buNone/>
            </a:pPr>
            <a:r>
              <a:rPr lang="en-US" sz="2200" dirty="0" smtClean="0"/>
              <a:t>	In </a:t>
            </a:r>
            <a:r>
              <a:rPr lang="en-US" sz="2200" b="1" dirty="0" smtClean="0"/>
              <a:t>hold</a:t>
            </a:r>
            <a:r>
              <a:rPr lang="en-US" sz="2200" dirty="0" smtClean="0"/>
              <a:t> mode, the device will stop receiving the data traffic for a specific amount of time so that other devices in the </a:t>
            </a:r>
            <a:r>
              <a:rPr lang="en-US" sz="2200" dirty="0" err="1" smtClean="0"/>
              <a:t>piconet</a:t>
            </a:r>
            <a:r>
              <a:rPr lang="en-US" sz="2200" dirty="0" smtClean="0"/>
              <a:t> can use the channel. After the expiry of the specific time, the device will start listening to traffic again. </a:t>
            </a:r>
          </a:p>
          <a:p>
            <a:pPr>
              <a:buNone/>
            </a:pPr>
            <a:r>
              <a:rPr lang="en-US" sz="2200" dirty="0" smtClean="0"/>
              <a:t>	In </a:t>
            </a:r>
            <a:r>
              <a:rPr lang="en-US" sz="2200" b="1" dirty="0" smtClean="0"/>
              <a:t>sniff</a:t>
            </a:r>
            <a:r>
              <a:rPr lang="en-US" sz="2200" dirty="0" smtClean="0"/>
              <a:t> mode, Device need not to listen to all the packets but only packets specified by </a:t>
            </a:r>
            <a:r>
              <a:rPr lang="en-US" sz="2200" smtClean="0"/>
              <a:t>sniff parameters.</a:t>
            </a:r>
            <a:endParaRPr lang="en-US" sz="2200" dirty="0" smtClean="0"/>
          </a:p>
          <a:p>
            <a:pPr>
              <a:buNone/>
            </a:pPr>
            <a:r>
              <a:rPr lang="en-US" sz="2200" dirty="0" smtClean="0"/>
              <a:t>	In </a:t>
            </a:r>
            <a:r>
              <a:rPr lang="en-US" sz="2200" b="1" dirty="0" smtClean="0"/>
              <a:t>park</a:t>
            </a:r>
            <a:r>
              <a:rPr lang="en-US" sz="2200" dirty="0" smtClean="0"/>
              <a:t> mode the device only listens to a beacon signal from the Master occasionally, and it synchronizes with the Master but does not do any data transmission.</a:t>
            </a:r>
            <a:endParaRPr lang="en-US" sz="22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A typical procedure for setting up a Bluetooth link can be:</a:t>
            </a:r>
          </a:p>
          <a:p>
            <a:pPr lvl="1"/>
            <a:r>
              <a:rPr lang="en-US" sz="3100" dirty="0" smtClean="0"/>
              <a:t>The device sends an inquiry using a special inquiry hopping sequence.</a:t>
            </a:r>
          </a:p>
          <a:p>
            <a:pPr lvl="1"/>
            <a:r>
              <a:rPr lang="en-US" sz="3100" dirty="0" smtClean="0"/>
              <a:t>Inquiry scanning devices respond to the inquiry by sending a packet. This packet contains the information needed to connect to it.</a:t>
            </a:r>
          </a:p>
          <a:p>
            <a:pPr lvl="1"/>
            <a:r>
              <a:rPr lang="en-US" sz="3100" dirty="0" smtClean="0"/>
              <a:t>The inquiring device requests a connection to the device that responded to the inquiry.</a:t>
            </a:r>
          </a:p>
          <a:p>
            <a:pPr lvl="1"/>
            <a:r>
              <a:rPr lang="en-US" sz="3100" dirty="0" smtClean="0"/>
              <a:t>Paging is used to initiate the connection with the selected device.</a:t>
            </a:r>
          </a:p>
          <a:p>
            <a:pPr lvl="1"/>
            <a:r>
              <a:rPr lang="en-US" sz="3100" dirty="0" smtClean="0"/>
              <a:t>The selected device that has entered the page scan state responds to the page.</a:t>
            </a:r>
          </a:p>
          <a:p>
            <a:pPr lvl="1"/>
            <a:r>
              <a:rPr lang="en-US" sz="3100" dirty="0" smtClean="0"/>
              <a:t>If the responding device accesses the connection, it synchronizes with the Masters timing and frequency hopping sequence.</a:t>
            </a:r>
            <a:endParaRPr lang="en-US" sz="3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Infrared</a:t>
            </a:r>
            <a:endParaRPr lang="en-US" dirty="0"/>
          </a:p>
        </p:txBody>
      </p:sp>
      <p:sp>
        <p:nvSpPr>
          <p:cNvPr id="3" name="Content Placeholder 2"/>
          <p:cNvSpPr>
            <a:spLocks noGrp="1"/>
          </p:cNvSpPr>
          <p:nvPr>
            <p:ph idx="1"/>
          </p:nvPr>
        </p:nvSpPr>
        <p:spPr/>
        <p:txBody>
          <a:bodyPr>
            <a:normAutofit/>
          </a:bodyPr>
          <a:lstStyle/>
          <a:p>
            <a:r>
              <a:rPr lang="en-US" sz="2200" b="1" dirty="0" smtClean="0"/>
              <a:t>Physical layer: </a:t>
            </a:r>
            <a:r>
              <a:rPr lang="en-US" sz="2200" dirty="0" err="1" smtClean="0"/>
              <a:t>IrPHY</a:t>
            </a:r>
            <a:r>
              <a:rPr lang="en-US" sz="2200" dirty="0" smtClean="0"/>
              <a:t> specifies the data rates and the mode of communication. IrDA has two specifications viz., IrDA Data and IrDA control. IrDA Data has a range of 1 meter with bi-directional communication. Serial IR (SIR) supports data rate up to 115 Kbps and Fast IR (FIR) supports data rates up to 4 Mbps. IrDA Control has a range of 5 meters with bi-directional communication speed up to 75 Kbps. A host such as PC can communicate with 8 peripherals using IrDA protocols.</a:t>
            </a:r>
          </a:p>
          <a:p>
            <a:r>
              <a:rPr lang="en-US" sz="2200" b="1" dirty="0" smtClean="0"/>
              <a:t>Data Link layer: </a:t>
            </a:r>
            <a:r>
              <a:rPr lang="en-US" sz="2200" dirty="0" err="1" smtClean="0"/>
              <a:t>IrLAP</a:t>
            </a:r>
            <a:r>
              <a:rPr lang="en-US" sz="2200" dirty="0" smtClean="0"/>
              <a:t> is based on HDLC protocol. Master/slave protocol is used for communication between two devices. The device that starts the communication is the Master. The master sends the command and the slave sends a response.</a:t>
            </a:r>
            <a:endParaRPr lang="en-US" sz="2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a:bodyPr>
          <a:lstStyle/>
          <a:p>
            <a:pPr>
              <a:buNone/>
            </a:pPr>
            <a:r>
              <a:rPr lang="en-US" sz="2200" b="1" dirty="0" smtClean="0"/>
              <a:t>	Bluetooth Addressing: </a:t>
            </a:r>
            <a:r>
              <a:rPr lang="en-US" sz="2200" dirty="0" smtClean="0"/>
              <a:t>Each Bluetooth module (the radio transceiver) is given a 48-bit address containing three fields: LAP (Lower Address Part) with 24 bits, Upper address part (UAP) with 8 bits and Non-Significant Address Part with 16 bits. This address is assigned by the manufacturer of the Bluetooth module and consists of company ID and company assigned number. This address is unique to every Bluetooth device. In Bluetooth specifications, this address is referred to as BD_ADDR.</a:t>
            </a:r>
          </a:p>
          <a:p>
            <a:pPr>
              <a:buNone/>
            </a:pPr>
            <a:r>
              <a:rPr lang="en-US" sz="2200" dirty="0" smtClean="0"/>
              <a:t>	Each active member in a </a:t>
            </a:r>
            <a:r>
              <a:rPr lang="en-US" sz="2200" dirty="0" err="1" smtClean="0"/>
              <a:t>piconet</a:t>
            </a:r>
            <a:r>
              <a:rPr lang="en-US" sz="2200" dirty="0" smtClean="0"/>
              <a:t> will have a 3-bit address. The parked members also need to have addresses so that the master can make them active for exchange of packets. Parked member address is either the BD_ADDR of 48 bits or an 8-bit parked member address denoted by PM_ADDR.</a:t>
            </a:r>
            <a:endParaRPr lang="en-US" sz="22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a:bodyPr>
          <a:lstStyle/>
          <a:p>
            <a:r>
              <a:rPr lang="en-US" sz="2400" dirty="0" smtClean="0"/>
              <a:t>Bluetooth profiles: To ensure interoperability between devices manufactured by different vendors, Bluetooth SIG released the Bluetooth 'profiles' which define the precise characteristics and protocols supported by these devices. The Bluetooth profiles are defined for headset, cordless phone, fax machine, LAN Access Point, serial communication, dial-up networking, file transfer, synchronization of data between two devices, etc.</a:t>
            </a:r>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chitec.jpg"/>
          <p:cNvPicPr>
            <a:picLocks noChangeAspect="1"/>
          </p:cNvPicPr>
          <p:nvPr/>
        </p:nvPicPr>
        <p:blipFill>
          <a:blip r:embed="rId2"/>
          <a:stretch>
            <a:fillRect/>
          </a:stretch>
        </p:blipFill>
        <p:spPr>
          <a:xfrm>
            <a:off x="717550" y="1130300"/>
            <a:ext cx="7708900" cy="4597400"/>
          </a:xfrm>
          <a:prstGeom prst="rect">
            <a:avLst/>
          </a:prstGeom>
        </p:spPr>
      </p:pic>
      <p:sp>
        <p:nvSpPr>
          <p:cNvPr id="5" name="TextBox 4"/>
          <p:cNvSpPr txBox="1"/>
          <p:nvPr/>
        </p:nvSpPr>
        <p:spPr>
          <a:xfrm>
            <a:off x="2895600" y="5791200"/>
            <a:ext cx="3494290" cy="584775"/>
          </a:xfrm>
          <a:prstGeom prst="rect">
            <a:avLst/>
          </a:prstGeom>
          <a:noFill/>
        </p:spPr>
        <p:txBody>
          <a:bodyPr wrap="none" rtlCol="0">
            <a:spAutoFit/>
          </a:bodyPr>
          <a:lstStyle/>
          <a:p>
            <a:r>
              <a:rPr lang="en-US" sz="1600" b="1" dirty="0" smtClean="0"/>
              <a:t>Fig 16. Bluetooth Protocol Architecture</a:t>
            </a:r>
          </a:p>
          <a:p>
            <a:endParaRPr lang="en-US" sz="16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fontScale="70000" lnSpcReduction="20000"/>
          </a:bodyPr>
          <a:lstStyle/>
          <a:p>
            <a:r>
              <a:rPr lang="en-US" sz="3100" dirty="0" smtClean="0"/>
              <a:t>Bluetooth Protocol Architecture</a:t>
            </a:r>
          </a:p>
          <a:p>
            <a:pPr lvl="1"/>
            <a:r>
              <a:rPr lang="en-US" b="1" dirty="0" smtClean="0"/>
              <a:t>Baseband and RF</a:t>
            </a:r>
          </a:p>
          <a:p>
            <a:pPr lvl="2"/>
            <a:r>
              <a:rPr lang="en-US" sz="2800" dirty="0" smtClean="0"/>
              <a:t>The baseband layer is for establishing the links between devices based on the type of service required— ACL for data services and SCO for voice services. It also takes care of addressing and managing the different states of the Bluetooth device. The RF portion provides the radio interface.</a:t>
            </a:r>
          </a:p>
          <a:p>
            <a:pPr lvl="1"/>
            <a:r>
              <a:rPr lang="en-US" b="1" dirty="0" smtClean="0"/>
              <a:t>Link Manager Protocol (LMP)</a:t>
            </a:r>
          </a:p>
          <a:p>
            <a:pPr lvl="2"/>
            <a:r>
              <a:rPr lang="en-US" sz="2800" dirty="0" smtClean="0"/>
              <a:t>This is used to set up and control links. The three layers—RF, Link controller and the Link manager—will be on the Bluetooth module attached to the device. The link manager on one device exchanges messages (LMP messages )with the link manager on the other </a:t>
            </a:r>
            <a:r>
              <a:rPr lang="en-US" sz="2800" dirty="0" smtClean="0"/>
              <a:t>device. </a:t>
            </a:r>
            <a:r>
              <a:rPr lang="en-US" sz="2800" dirty="0" smtClean="0"/>
              <a:t>Link messages have higher priority compared to data. The functions of the LMP are as follows:</a:t>
            </a:r>
            <a:endParaRPr 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a:xfrm>
            <a:off x="457200" y="1524000"/>
            <a:ext cx="4953000" cy="4525963"/>
          </a:xfrm>
        </p:spPr>
        <p:txBody>
          <a:bodyPr>
            <a:normAutofit/>
          </a:bodyPr>
          <a:lstStyle/>
          <a:p>
            <a:pPr marL="365760" lvl="2">
              <a:spcBef>
                <a:spcPts val="276"/>
              </a:spcBef>
            </a:pPr>
            <a:r>
              <a:rPr lang="en-US" dirty="0" smtClean="0"/>
              <a:t>Authentication</a:t>
            </a:r>
          </a:p>
          <a:p>
            <a:pPr marL="365760" lvl="2">
              <a:spcBef>
                <a:spcPts val="276"/>
              </a:spcBef>
            </a:pPr>
            <a:r>
              <a:rPr lang="en-US" dirty="0" smtClean="0"/>
              <a:t>Encryption</a:t>
            </a:r>
          </a:p>
          <a:p>
            <a:pPr marL="365760" lvl="2">
              <a:spcBef>
                <a:spcPts val="276"/>
              </a:spcBef>
            </a:pPr>
            <a:r>
              <a:rPr lang="en-US" dirty="0" smtClean="0"/>
              <a:t>Clock offset request</a:t>
            </a:r>
          </a:p>
          <a:p>
            <a:pPr marL="365760" lvl="2">
              <a:spcBef>
                <a:spcPts val="276"/>
              </a:spcBef>
            </a:pPr>
            <a:r>
              <a:rPr lang="en-US" dirty="0" smtClean="0"/>
              <a:t>Timing accuracy information request</a:t>
            </a:r>
          </a:p>
          <a:p>
            <a:pPr marL="365760" lvl="2">
              <a:spcBef>
                <a:spcPts val="276"/>
              </a:spcBef>
            </a:pPr>
            <a:r>
              <a:rPr lang="en-US" dirty="0" smtClean="0"/>
              <a:t>LMP version</a:t>
            </a:r>
          </a:p>
          <a:p>
            <a:pPr marL="365760" lvl="2">
              <a:spcBef>
                <a:spcPts val="276"/>
              </a:spcBef>
            </a:pPr>
            <a:r>
              <a:rPr lang="en-US" dirty="0" smtClean="0"/>
              <a:t>Type of packets supported</a:t>
            </a:r>
          </a:p>
          <a:p>
            <a:pPr marL="365760" lvl="2">
              <a:spcBef>
                <a:spcPts val="276"/>
              </a:spcBef>
            </a:pPr>
            <a:r>
              <a:rPr lang="en-US" dirty="0" smtClean="0"/>
              <a:t>Switching Master/Slave role</a:t>
            </a:r>
          </a:p>
          <a:p>
            <a:pPr marL="365760" lvl="2">
              <a:spcBef>
                <a:spcPts val="276"/>
              </a:spcBef>
            </a:pPr>
            <a:r>
              <a:rPr lang="en-US" dirty="0" smtClean="0"/>
              <a:t>Name request</a:t>
            </a:r>
          </a:p>
        </p:txBody>
      </p:sp>
      <p:sp>
        <p:nvSpPr>
          <p:cNvPr id="4" name="Content Placeholder 2"/>
          <p:cNvSpPr txBox="1">
            <a:spLocks/>
          </p:cNvSpPr>
          <p:nvPr/>
        </p:nvSpPr>
        <p:spPr>
          <a:xfrm>
            <a:off x="4419600" y="1493837"/>
            <a:ext cx="4953000" cy="4525963"/>
          </a:xfrm>
          <a:prstGeom prst="rect">
            <a:avLst/>
          </a:prstGeom>
        </p:spPr>
        <p:txBody>
          <a:bodyPr vert="horz" lIns="91440" tIns="45720" rIns="91440" bIns="45720" rtlCol="0">
            <a:normAutofit/>
          </a:bodyPr>
          <a:lstStyle/>
          <a:p>
            <a:pPr marL="640080" marR="0" lvl="2" indent="-228600" algn="l" defTabSz="914400" rtl="0" eaLnBrk="1" fontAlgn="auto" latinLnBrk="0" hangingPunct="1">
              <a:lnSpc>
                <a:spcPct val="100000"/>
              </a:lnSpc>
              <a:spcBef>
                <a:spcPts val="276"/>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Detach </a:t>
            </a:r>
          </a:p>
          <a:p>
            <a:pPr marL="640080" marR="0" lvl="2" indent="-228600" algn="l" defTabSz="914400" rtl="0" eaLnBrk="1" fontAlgn="auto" latinLnBrk="0" hangingPunct="1">
              <a:lnSpc>
                <a:spcPct val="100000"/>
              </a:lnSpc>
              <a:spcBef>
                <a:spcPts val="276"/>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Hold mode</a:t>
            </a:r>
          </a:p>
          <a:p>
            <a:pPr marL="640080" marR="0" lvl="2" indent="-228600" algn="l" defTabSz="914400" rtl="0" eaLnBrk="1" fontAlgn="auto" latinLnBrk="0" hangingPunct="1">
              <a:lnSpc>
                <a:spcPct val="100000"/>
              </a:lnSpc>
              <a:spcBef>
                <a:spcPts val="276"/>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Park mode</a:t>
            </a:r>
          </a:p>
          <a:p>
            <a:pPr marL="640080" marR="0" lvl="2" indent="-228600" algn="l" defTabSz="914400" rtl="0" eaLnBrk="1" fontAlgn="auto" latinLnBrk="0" hangingPunct="1">
              <a:lnSpc>
                <a:spcPct val="100000"/>
              </a:lnSpc>
              <a:spcBef>
                <a:spcPts val="276"/>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Power control</a:t>
            </a:r>
          </a:p>
          <a:p>
            <a:pPr marL="640080" marR="0" lvl="2" indent="-228600" algn="l" defTabSz="914400" rtl="0" eaLnBrk="1" fontAlgn="auto" latinLnBrk="0" hangingPunct="1">
              <a:lnSpc>
                <a:spcPct val="100000"/>
              </a:lnSpc>
              <a:spcBef>
                <a:spcPts val="276"/>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Request SCO link</a:t>
            </a:r>
          </a:p>
          <a:p>
            <a:pPr marL="640080" marR="0" lvl="2" indent="-228600" algn="l" defTabSz="914400" rtl="0" eaLnBrk="1" fontAlgn="auto" latinLnBrk="0" hangingPunct="1">
              <a:lnSpc>
                <a:spcPct val="100000"/>
              </a:lnSpc>
              <a:spcBef>
                <a:spcPts val="276"/>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Quality of Service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QoS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parameters exchange</a:t>
            </a:r>
          </a:p>
          <a:p>
            <a:pPr marL="640080" marR="0" lvl="2" indent="-228600" algn="l" defTabSz="914400" rtl="0" eaLnBrk="1" fontAlgn="auto" latinLnBrk="0" hangingPunct="1">
              <a:lnSpc>
                <a:spcPct val="100000"/>
              </a:lnSpc>
              <a:spcBef>
                <a:spcPts val="276"/>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Multi-slot packet control</a:t>
            </a:r>
          </a:p>
          <a:p>
            <a:pPr marL="640080" marR="0" lvl="2" indent="-228600" algn="l" defTabSz="914400" rtl="0" eaLnBrk="1" fontAlgn="auto" latinLnBrk="0" hangingPunct="1">
              <a:lnSpc>
                <a:spcPct val="100000"/>
              </a:lnSpc>
              <a:spcBef>
                <a:spcPts val="276"/>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Link supervision</a:t>
            </a:r>
          </a:p>
          <a:p>
            <a:pPr marL="640080" marR="0" lvl="2" indent="-228600" algn="l" defTabSz="914400" rtl="0" eaLnBrk="1" fontAlgn="auto" latinLnBrk="0" hangingPunct="1">
              <a:lnSpc>
                <a:spcPct val="100000"/>
              </a:lnSpc>
              <a:spcBef>
                <a:spcPts val="276"/>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Connection establishment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fontScale="85000" lnSpcReduction="20000"/>
          </a:bodyPr>
          <a:lstStyle/>
          <a:p>
            <a:pPr marL="91440" lvl="1">
              <a:spcBef>
                <a:spcPts val="200"/>
              </a:spcBef>
            </a:pPr>
            <a:r>
              <a:rPr lang="en-US" dirty="0" smtClean="0"/>
              <a:t>Logical Link Control and Adaptation Protocol (L2CAP)</a:t>
            </a:r>
          </a:p>
          <a:p>
            <a:pPr marL="411480" lvl="2">
              <a:spcBef>
                <a:spcPts val="200"/>
              </a:spcBef>
            </a:pPr>
            <a:r>
              <a:rPr lang="en-US" dirty="0" smtClean="0"/>
              <a:t>L2CAP runs above the baseband and carries our the data link layer functionality. L2CAP layer is only for ACL links. L2CAP data packets can be up to 64 Kilobytes long. L2CAP protocol runs on hosts such as laptop, cellular phone or other wireless devices.</a:t>
            </a:r>
          </a:p>
          <a:p>
            <a:pPr marL="411480" lvl="2">
              <a:spcBef>
                <a:spcPts val="200"/>
              </a:spcBef>
            </a:pPr>
            <a:r>
              <a:rPr lang="en-US" dirty="0" smtClean="0"/>
              <a:t>The functions of L2CAP layer are:</a:t>
            </a:r>
          </a:p>
          <a:p>
            <a:pPr marL="411480" lvl="2">
              <a:spcBef>
                <a:spcPts val="200"/>
              </a:spcBef>
            </a:pPr>
            <a:r>
              <a:rPr lang="en-US" dirty="0" smtClean="0"/>
              <a:t>Protocol multiplexing</a:t>
            </a:r>
          </a:p>
          <a:p>
            <a:pPr marL="411480" lvl="2">
              <a:spcBef>
                <a:spcPts val="200"/>
              </a:spcBef>
            </a:pPr>
            <a:r>
              <a:rPr lang="en-US" dirty="0" smtClean="0"/>
              <a:t>Segmentation and reassembly:</a:t>
            </a:r>
          </a:p>
          <a:p>
            <a:pPr marL="411480" lvl="2">
              <a:spcBef>
                <a:spcPts val="200"/>
              </a:spcBef>
            </a:pPr>
            <a:r>
              <a:rPr lang="en-US" dirty="0" smtClean="0"/>
              <a:t>Quality of Service:</a:t>
            </a:r>
          </a:p>
          <a:p>
            <a:pPr marL="411480" lvl="2">
              <a:spcBef>
                <a:spcPts val="200"/>
              </a:spcBef>
              <a:buNone/>
            </a:pPr>
            <a:r>
              <a:rPr lang="en-US" dirty="0" smtClean="0"/>
              <a:t>	L2CAP layer sends connection request and </a:t>
            </a:r>
            <a:r>
              <a:rPr lang="en-US" dirty="0" err="1" smtClean="0"/>
              <a:t>QoS</a:t>
            </a:r>
            <a:r>
              <a:rPr lang="en-US" dirty="0" smtClean="0"/>
              <a:t> request message from the application programs through the higher layers. It receives from the lower layers the responses for these requests. </a:t>
            </a:r>
            <a:r>
              <a:rPr lang="en-US" smtClean="0"/>
              <a:t>The responses </a:t>
            </a:r>
            <a:r>
              <a:rPr lang="en-US" dirty="0" smtClean="0"/>
              <a:t>can be: connection indication, connection confirmation, connect confirmation negative, connect confirmation pending, disconnect indication (from remote), disconnect confirmation, timeout indication and quality of service violation indication.</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fontScale="77500" lnSpcReduction="20000"/>
          </a:bodyPr>
          <a:lstStyle/>
          <a:p>
            <a:pPr marL="182880" lvl="1"/>
            <a:r>
              <a:rPr lang="en-US" b="1" dirty="0" smtClean="0"/>
              <a:t>Service Discovery Protocol</a:t>
            </a:r>
          </a:p>
          <a:p>
            <a:pPr marL="411480" lvl="2"/>
            <a:r>
              <a:rPr lang="en-US" dirty="0" smtClean="0"/>
              <a:t>Provides the Bluetooth environment the capability to create ad hoc networks. </a:t>
            </a:r>
          </a:p>
          <a:p>
            <a:pPr marL="411480" lvl="2"/>
            <a:r>
              <a:rPr lang="en-US" dirty="0" smtClean="0"/>
              <a:t>It is used for discovering the services offered by a device. SDP offers the following services:</a:t>
            </a:r>
          </a:p>
          <a:p>
            <a:pPr marL="685800" lvl="3"/>
            <a:r>
              <a:rPr lang="en-US" sz="2400" dirty="0" smtClean="0"/>
              <a:t>A device can search for the service needed by it in the </a:t>
            </a:r>
            <a:r>
              <a:rPr lang="en-US" sz="2400" dirty="0" err="1" smtClean="0"/>
              <a:t>piconet</a:t>
            </a:r>
            <a:r>
              <a:rPr lang="en-US" sz="2400" dirty="0" smtClean="0"/>
              <a:t>.</a:t>
            </a:r>
          </a:p>
          <a:p>
            <a:pPr marL="685800" lvl="3"/>
            <a:r>
              <a:rPr lang="en-US" sz="2400" dirty="0" smtClean="0"/>
              <a:t>A device can discover a service based on a class of services </a:t>
            </a:r>
          </a:p>
          <a:p>
            <a:pPr marL="685800" lvl="3"/>
            <a:r>
              <a:rPr lang="en-US" sz="2400" dirty="0" smtClean="0"/>
              <a:t>Browsing of services.</a:t>
            </a:r>
          </a:p>
          <a:p>
            <a:pPr marL="685800" lvl="3"/>
            <a:r>
              <a:rPr lang="en-US" sz="2400" dirty="0" smtClean="0"/>
              <a:t>Discovery of new services when devices enter in the radio range of other devices.</a:t>
            </a:r>
          </a:p>
          <a:p>
            <a:pPr marL="685800" lvl="3"/>
            <a:r>
              <a:rPr lang="en-US" sz="2400" dirty="0" smtClean="0"/>
              <a:t>Mechanism to find out when a service becomes unavailable when the device goes out of radio range.</a:t>
            </a:r>
          </a:p>
          <a:p>
            <a:pPr marL="685800" lvl="3"/>
            <a:r>
              <a:rPr lang="en-US" sz="2400" dirty="0" smtClean="0"/>
              <a:t>The details of services such as classes of services and the attributes of services.</a:t>
            </a:r>
          </a:p>
          <a:p>
            <a:pPr marL="685800" lvl="3"/>
            <a:r>
              <a:rPr lang="en-US" sz="2400" dirty="0" smtClean="0"/>
              <a:t>To discover services on another device without consulting the third device.</a:t>
            </a:r>
          </a:p>
          <a:p>
            <a:pPr lvl="2"/>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a:bodyPr>
          <a:lstStyle/>
          <a:p>
            <a:pPr marL="228600" lvl="2"/>
            <a:r>
              <a:rPr lang="en-US" sz="2000" dirty="0" smtClean="0"/>
              <a:t>When a device wants to discover a service, the application software initiates the request (which is the client) and the SDP client sends SDP request to the server (the device which can provide the required service). SDP client and server exchange SDP messages.</a:t>
            </a:r>
          </a:p>
          <a:p>
            <a:pPr marL="228600" lvl="2"/>
            <a:r>
              <a:rPr lang="en-US" sz="2000" dirty="0" smtClean="0"/>
              <a:t>The server maintains list of service records. Each record is identified by a unique 32-bit number. Service record will have a number of attributes like service class ID list (type of service), service ID, protocol description list (protocol used for using the service), provider name, Icon URL (an iconic representation of the service), service name and service description</a:t>
            </a:r>
          </a:p>
          <a:p>
            <a:pPr marL="228600" lvl="2"/>
            <a:r>
              <a:rPr lang="en-US" sz="2000" dirty="0" smtClean="0"/>
              <a:t> Each attribute will have two components: attribute ID and attribute value.</a:t>
            </a:r>
          </a:p>
          <a:p>
            <a:pPr marL="228600" lvl="2"/>
            <a:r>
              <a:rPr lang="en-US" sz="2000" dirty="0" smtClean="0"/>
              <a:t>Service Discovery Protocol (SDP)provides the capability to discover the availability of	services in a Bluetooth network and to access these services.</a:t>
            </a:r>
            <a:endParaRPr 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a:xfrm>
            <a:off x="381000" y="1676400"/>
            <a:ext cx="8229600" cy="4525963"/>
          </a:xfrm>
        </p:spPr>
        <p:txBody>
          <a:bodyPr>
            <a:normAutofit fontScale="55000" lnSpcReduction="20000"/>
          </a:bodyPr>
          <a:lstStyle/>
          <a:p>
            <a:pPr marL="283464" lvl="1"/>
            <a:r>
              <a:rPr lang="en-US" dirty="0" smtClean="0"/>
              <a:t>RFCOMM</a:t>
            </a:r>
          </a:p>
          <a:p>
            <a:pPr lvl="2"/>
            <a:r>
              <a:rPr lang="en-US" sz="3200" dirty="0" smtClean="0"/>
              <a:t>RFCOMM is a transport protocol to emulate serial communication (RS232 serial port) over\L2CAP. Through RFCOMM, two devices can communicate using serial communication protocols over Bluetooth radio. To achieve this, RFCOMM emulates the 9 signals of RS 232. These signals are:</a:t>
            </a:r>
          </a:p>
          <a:p>
            <a:pPr lvl="3"/>
            <a:r>
              <a:rPr lang="en-US" sz="2600" dirty="0" smtClean="0"/>
              <a:t>102	Signal Ground (GND)</a:t>
            </a:r>
          </a:p>
          <a:p>
            <a:pPr lvl="3"/>
            <a:r>
              <a:rPr lang="en-US" sz="2600" dirty="0" smtClean="0"/>
              <a:t>103	Transmit Data (TD)</a:t>
            </a:r>
          </a:p>
          <a:p>
            <a:pPr lvl="3"/>
            <a:r>
              <a:rPr lang="en-US" sz="2600" dirty="0" smtClean="0"/>
              <a:t>104	Received Data (RD)</a:t>
            </a:r>
          </a:p>
          <a:p>
            <a:pPr lvl="3"/>
            <a:r>
              <a:rPr lang="en-US" sz="2600" dirty="0" smtClean="0"/>
              <a:t>105	Request to Send (RTS)</a:t>
            </a:r>
          </a:p>
          <a:p>
            <a:pPr lvl="3"/>
            <a:r>
              <a:rPr lang="en-US" sz="2600" dirty="0" smtClean="0"/>
              <a:t>106	Clear to Send (CTS)</a:t>
            </a:r>
          </a:p>
          <a:p>
            <a:pPr lvl="3"/>
            <a:r>
              <a:rPr lang="en-US" sz="2600" dirty="0" smtClean="0"/>
              <a:t>107 	Data Set Ready (DSR)</a:t>
            </a:r>
          </a:p>
          <a:p>
            <a:pPr lvl="3"/>
            <a:r>
              <a:rPr lang="en-US" sz="2600" dirty="0" smtClean="0"/>
              <a:t>108	Data Terminal Ready (DTR)</a:t>
            </a:r>
          </a:p>
          <a:p>
            <a:pPr lvl="3"/>
            <a:r>
              <a:rPr lang="en-US" sz="2600" dirty="0" smtClean="0"/>
              <a:t>109	Data Carrier Detect </a:t>
            </a:r>
            <a:r>
              <a:rPr lang="en-US" sz="2600" smtClean="0"/>
              <a:t>(DCD) </a:t>
            </a:r>
            <a:r>
              <a:rPr lang="en-US" sz="2600" dirty="0" smtClean="0"/>
              <a:t>125 </a:t>
            </a:r>
          </a:p>
          <a:p>
            <a:pPr lvl="3"/>
            <a:r>
              <a:rPr lang="en-US" sz="2600" dirty="0" smtClean="0"/>
              <a:t>125 	Ring Indicator (RI)</a:t>
            </a:r>
          </a:p>
          <a:p>
            <a:pPr lvl="2"/>
            <a:r>
              <a:rPr lang="en-US" sz="3200" dirty="0" smtClean="0"/>
              <a:t>IT supports two types of devices. Type 1 devices are communication end-points such as computers and printers. Type 2 devices are part of communication segment such as modems.</a:t>
            </a:r>
          </a:p>
          <a:p>
            <a:pPr lvl="2"/>
            <a:endParaRPr lang="en-US" sz="3000" dirty="0" smtClean="0"/>
          </a:p>
          <a:p>
            <a:pPr lvl="3"/>
            <a:endParaRPr lang="en-US" dirty="0" smtClean="0"/>
          </a:p>
          <a:p>
            <a:pPr lvl="2"/>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a:bodyPr>
          <a:lstStyle/>
          <a:p>
            <a:pPr lvl="1"/>
            <a:r>
              <a:rPr lang="en-US" sz="2400" dirty="0" smtClean="0"/>
              <a:t>Telephony Control Protocol Specifications  (TCS)</a:t>
            </a:r>
          </a:p>
          <a:p>
            <a:pPr lvl="2"/>
            <a:r>
              <a:rPr lang="en-US" sz="2000" dirty="0" smtClean="0"/>
              <a:t>Handles </a:t>
            </a:r>
            <a:r>
              <a:rPr lang="en-US" sz="2000" dirty="0" smtClean="0"/>
              <a:t>signaling information to establish voice and data calls between Bluetooth devices. </a:t>
            </a:r>
          </a:p>
          <a:p>
            <a:pPr lvl="2"/>
            <a:r>
              <a:rPr lang="en-US" sz="2000" dirty="0" smtClean="0"/>
              <a:t>This protocol is based on the International Telecommunications Union (ITU) standard Q.931, which is the standard for signaling in Integrated Services Digital Network (ISDN).</a:t>
            </a:r>
          </a:p>
          <a:p>
            <a:pPr lvl="2"/>
            <a:r>
              <a:rPr lang="en-US" sz="2000" dirty="0" smtClean="0"/>
              <a:t> TCS messages are exchanged between devices to establish and release connections and to provide supplementary services such as calling line identification (to identify the telephone number of the calling subscriber).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Infrared</a:t>
            </a:r>
            <a:endParaRPr lang="en-US" dirty="0"/>
          </a:p>
        </p:txBody>
      </p:sp>
      <p:sp>
        <p:nvSpPr>
          <p:cNvPr id="3" name="Content Placeholder 2"/>
          <p:cNvSpPr>
            <a:spLocks noGrp="1"/>
          </p:cNvSpPr>
          <p:nvPr>
            <p:ph idx="1"/>
          </p:nvPr>
        </p:nvSpPr>
        <p:spPr/>
        <p:txBody>
          <a:bodyPr>
            <a:normAutofit/>
          </a:bodyPr>
          <a:lstStyle/>
          <a:p>
            <a:r>
              <a:rPr lang="en-US" sz="2200" b="1" dirty="0" smtClean="0"/>
              <a:t>Link management layer: </a:t>
            </a:r>
            <a:r>
              <a:rPr lang="en-US" sz="2200" dirty="0" smtClean="0"/>
              <a:t>This layer facilitates a device to query the capabilities of other devices. It also provides the software capability to share </a:t>
            </a:r>
            <a:r>
              <a:rPr lang="en-US" sz="2200" dirty="0" err="1" smtClean="0"/>
              <a:t>IrLAP</a:t>
            </a:r>
            <a:r>
              <a:rPr lang="en-US" sz="2200" dirty="0" smtClean="0"/>
              <a:t> between multiple tasks.</a:t>
            </a:r>
          </a:p>
          <a:p>
            <a:r>
              <a:rPr lang="en-US" sz="2200" b="1" dirty="0" smtClean="0"/>
              <a:t>Higher layers: </a:t>
            </a:r>
            <a:r>
              <a:rPr lang="en-US" sz="2200" dirty="0" smtClean="0"/>
              <a:t>The higher layer protocols are application specific. </a:t>
            </a:r>
            <a:r>
              <a:rPr lang="en-US" sz="2200" dirty="0" err="1" smtClean="0"/>
              <a:t>IrCOMM</a:t>
            </a:r>
            <a:r>
              <a:rPr lang="en-US" sz="2200" dirty="0" smtClean="0"/>
              <a:t> protocol emulates the standard serial port. When two devices such both fitted with infrared interface come face to face, they can exchange the data using the application layer protocols.</a:t>
            </a:r>
            <a:endParaRPr lang="en-US" sz="2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fontScale="85000" lnSpcReduction="20000"/>
          </a:bodyPr>
          <a:lstStyle/>
          <a:p>
            <a:pPr marL="192024" lvl="1"/>
            <a:r>
              <a:rPr lang="en-US" dirty="0" smtClean="0"/>
              <a:t>Host Control Interface</a:t>
            </a:r>
          </a:p>
          <a:p>
            <a:pPr marL="411480" lvl="2"/>
            <a:r>
              <a:rPr lang="en-US" dirty="0" smtClean="0"/>
              <a:t>Bluetooth device will have two parts: a module implementing the lower layers (LMP and below) and a software module implementing higher layers stack (L2CAP and above). The Host Controller Interface (HCI) provides a standard interface between the Bluetooth module and the host software, so that we can buy the hardware module from one vendor and software module from another vendor. HCI uses three types of packets:</a:t>
            </a:r>
          </a:p>
          <a:p>
            <a:pPr marL="868680" lvl="3"/>
            <a:r>
              <a:rPr lang="en-US" dirty="0" smtClean="0"/>
              <a:t>commands which are sent from the host to the module,</a:t>
            </a:r>
          </a:p>
          <a:p>
            <a:pPr marL="868680" lvl="3"/>
            <a:r>
              <a:rPr lang="en-US" dirty="0" smtClean="0"/>
              <a:t>Events which are sent from the module to the host, and </a:t>
            </a:r>
          </a:p>
          <a:p>
            <a:pPr marL="868680" lvl="3"/>
            <a:r>
              <a:rPr lang="en-US" dirty="0" smtClean="0"/>
              <a:t>Data packets which are exchanged between the host and the module. </a:t>
            </a:r>
          </a:p>
          <a:p>
            <a:pPr marL="411480" lvl="2"/>
            <a:r>
              <a:rPr lang="en-US" dirty="0" smtClean="0"/>
              <a:t>The functions of HCI are</a:t>
            </a:r>
          </a:p>
          <a:p>
            <a:pPr marL="868680" lvl="3"/>
            <a:r>
              <a:rPr lang="en-US" dirty="0" smtClean="0"/>
              <a:t>setting up and disconnection of the links and configuring the links.</a:t>
            </a:r>
          </a:p>
          <a:p>
            <a:pPr marL="868680" lvl="3"/>
            <a:r>
              <a:rPr lang="en-US" dirty="0" smtClean="0"/>
              <a:t>Control of baseband features such as timeouts.</a:t>
            </a:r>
          </a:p>
          <a:p>
            <a:pPr marL="868680" lvl="3"/>
            <a:r>
              <a:rPr lang="en-US" dirty="0" smtClean="0"/>
              <a:t>Retrieving of status information of the module.</a:t>
            </a:r>
          </a:p>
          <a:p>
            <a:pPr marL="868680" lvl="3"/>
            <a:r>
              <a:rPr lang="en-US" dirty="0" smtClean="0"/>
              <a:t>Invoking the test modes to test the module for local testing of Bluetooth devices.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a:bodyPr>
          <a:lstStyle/>
          <a:p>
            <a:r>
              <a:rPr lang="en-US" sz="2400" dirty="0" smtClean="0"/>
              <a:t>The HCI commands can be categorized as</a:t>
            </a:r>
          </a:p>
          <a:p>
            <a:pPr lvl="1"/>
            <a:r>
              <a:rPr lang="en-US" sz="2400" dirty="0" smtClean="0"/>
              <a:t>Link control commands to establish </a:t>
            </a:r>
            <a:r>
              <a:rPr lang="en-US" sz="2400" dirty="0" err="1" smtClean="0"/>
              <a:t>piconets</a:t>
            </a:r>
            <a:r>
              <a:rPr lang="en-US" sz="2400" dirty="0" smtClean="0"/>
              <a:t> and </a:t>
            </a:r>
            <a:r>
              <a:rPr lang="en-US" sz="2400" dirty="0" err="1" smtClean="0"/>
              <a:t>scatternets</a:t>
            </a:r>
            <a:endParaRPr lang="en-US" sz="2400" dirty="0" smtClean="0"/>
          </a:p>
          <a:p>
            <a:pPr lvl="1"/>
            <a:r>
              <a:rPr lang="en-US" sz="2400" dirty="0" smtClean="0"/>
              <a:t>Link policy commands to put devices in hold mode or sniff mode</a:t>
            </a:r>
          </a:p>
          <a:p>
            <a:pPr lvl="1"/>
            <a:r>
              <a:rPr lang="en-US" sz="2400" dirty="0" smtClean="0"/>
              <a:t>Commands to get information about the local hardware</a:t>
            </a:r>
          </a:p>
          <a:p>
            <a:pPr lvl="1"/>
            <a:r>
              <a:rPr lang="en-US" sz="2400" dirty="0" smtClean="0"/>
              <a:t>Commands to get the status parameters</a:t>
            </a:r>
          </a:p>
          <a:p>
            <a:pPr lvl="1"/>
            <a:r>
              <a:rPr lang="en-US" sz="2400" dirty="0" smtClean="0"/>
              <a:t>Commands to test the local Bluetooth module.</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1394 </a:t>
            </a:r>
            <a:r>
              <a:rPr lang="en-US" dirty="0" err="1" smtClean="0"/>
              <a:t>Firewire</a:t>
            </a:r>
            <a:endParaRPr lang="en-US" dirty="0"/>
          </a:p>
        </p:txBody>
      </p:sp>
      <p:sp>
        <p:nvSpPr>
          <p:cNvPr id="3" name="Content Placeholder 2"/>
          <p:cNvSpPr>
            <a:spLocks noGrp="1"/>
          </p:cNvSpPr>
          <p:nvPr>
            <p:ph idx="1"/>
          </p:nvPr>
        </p:nvSpPr>
        <p:spPr/>
        <p:txBody>
          <a:bodyPr>
            <a:normAutofit/>
          </a:bodyPr>
          <a:lstStyle/>
          <a:p>
            <a:r>
              <a:rPr lang="en-US" sz="2200" dirty="0" smtClean="0"/>
              <a:t>Apple Computers Inc. initiated the development of a mechanism to interconnect consumer devices such as PC, printer, TV, VCR, digital camera, CD player using a serial bus known as </a:t>
            </a:r>
            <a:r>
              <a:rPr lang="en-US" sz="2200" dirty="0" err="1" smtClean="0"/>
              <a:t>Firewire</a:t>
            </a:r>
            <a:r>
              <a:rPr lang="en-US" sz="2200" dirty="0" smtClean="0"/>
              <a:t>.</a:t>
            </a:r>
          </a:p>
          <a:p>
            <a:r>
              <a:rPr lang="en-US" sz="2200" dirty="0" smtClean="0"/>
              <a:t>Later on, it led to the development of the standard IEEE 1394. </a:t>
            </a:r>
          </a:p>
          <a:p>
            <a:r>
              <a:rPr lang="en-US" sz="2200" dirty="0" smtClean="0"/>
              <a:t>The consumer devices can be connected using this serial bus. The cable length can be up to 4.5 meters. </a:t>
            </a:r>
          </a:p>
          <a:p>
            <a:r>
              <a:rPr lang="en-US" sz="2200" dirty="0" smtClean="0"/>
              <a:t>IEEE </a:t>
            </a:r>
            <a:r>
              <a:rPr lang="en-US" sz="2200" dirty="0" smtClean="0"/>
              <a:t>1394 provides plug and play capability and hot insertion capability. </a:t>
            </a:r>
          </a:p>
          <a:p>
            <a:r>
              <a:rPr lang="en-US" sz="2200" dirty="0" smtClean="0"/>
              <a:t>Peer-to-peer communication is supported and hence even if the PC is not there, any two devices can be connected.</a:t>
            </a:r>
          </a:p>
          <a:p>
            <a:endParaRPr lang="en-US"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1394 </a:t>
            </a:r>
            <a:r>
              <a:rPr lang="en-US" dirty="0" err="1" smtClean="0"/>
              <a:t>Firewire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p:txBody>
      </p:sp>
      <p:grpSp>
        <p:nvGrpSpPr>
          <p:cNvPr id="4" name="Group 27"/>
          <p:cNvGrpSpPr/>
          <p:nvPr/>
        </p:nvGrpSpPr>
        <p:grpSpPr>
          <a:xfrm>
            <a:off x="685800" y="1828800"/>
            <a:ext cx="7391400" cy="1371600"/>
            <a:chOff x="685800" y="1828800"/>
            <a:chExt cx="7467600" cy="1752600"/>
          </a:xfrm>
        </p:grpSpPr>
        <p:sp>
          <p:nvSpPr>
            <p:cNvPr id="5" name="Rectangle 4"/>
            <p:cNvSpPr/>
            <p:nvPr/>
          </p:nvSpPr>
          <p:spPr>
            <a:xfrm>
              <a:off x="685800" y="1828800"/>
              <a:ext cx="838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PC</a:t>
              </a:r>
              <a:endParaRPr lang="en-US" dirty="0">
                <a:solidFill>
                  <a:schemeClr val="tx1"/>
                </a:solidFill>
              </a:endParaRPr>
            </a:p>
          </p:txBody>
        </p:sp>
        <p:sp>
          <p:nvSpPr>
            <p:cNvPr id="6" name="Rectangle 5"/>
            <p:cNvSpPr/>
            <p:nvPr/>
          </p:nvSpPr>
          <p:spPr>
            <a:xfrm>
              <a:off x="2286000" y="1828800"/>
              <a:ext cx="1143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Printer</a:t>
              </a:r>
              <a:endParaRPr lang="en-US" dirty="0">
                <a:solidFill>
                  <a:schemeClr val="tx1"/>
                </a:solidFill>
              </a:endParaRPr>
            </a:p>
          </p:txBody>
        </p:sp>
        <p:sp>
          <p:nvSpPr>
            <p:cNvPr id="7" name="Rectangle 6"/>
            <p:cNvSpPr/>
            <p:nvPr/>
          </p:nvSpPr>
          <p:spPr>
            <a:xfrm>
              <a:off x="4191000" y="1828800"/>
              <a:ext cx="533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TV</a:t>
              </a:r>
              <a:endParaRPr lang="en-US" dirty="0">
                <a:solidFill>
                  <a:schemeClr val="tx1"/>
                </a:solidFill>
              </a:endParaRPr>
            </a:p>
          </p:txBody>
        </p:sp>
        <p:sp>
          <p:nvSpPr>
            <p:cNvPr id="8" name="Rectangle 7"/>
            <p:cNvSpPr/>
            <p:nvPr/>
          </p:nvSpPr>
          <p:spPr>
            <a:xfrm>
              <a:off x="6934200" y="18288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CD Player</a:t>
              </a:r>
              <a:endParaRPr lang="en-US" dirty="0">
                <a:solidFill>
                  <a:schemeClr val="tx1"/>
                </a:solidFill>
              </a:endParaRPr>
            </a:p>
          </p:txBody>
        </p:sp>
        <p:sp>
          <p:nvSpPr>
            <p:cNvPr id="18" name="Rectangle 17"/>
            <p:cNvSpPr/>
            <p:nvPr/>
          </p:nvSpPr>
          <p:spPr>
            <a:xfrm>
              <a:off x="5486400" y="1828800"/>
              <a:ext cx="68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VCR</a:t>
              </a:r>
              <a:endParaRPr lang="en-US" dirty="0">
                <a:solidFill>
                  <a:schemeClr val="tx1"/>
                </a:solidFill>
              </a:endParaRPr>
            </a:p>
          </p:txBody>
        </p:sp>
        <p:cxnSp>
          <p:nvCxnSpPr>
            <p:cNvPr id="20" name="Straight Connector 19"/>
            <p:cNvCxnSpPr>
              <a:stCxn id="5" idx="3"/>
              <a:endCxn id="6" idx="1"/>
            </p:cNvCxnSpPr>
            <p:nvPr/>
          </p:nvCxnSpPr>
          <p:spPr>
            <a:xfrm>
              <a:off x="1524000" y="2133600"/>
              <a:ext cx="7620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29000" y="2133600"/>
              <a:ext cx="7620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24400" y="2133600"/>
              <a:ext cx="7620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72200" y="2133600"/>
              <a:ext cx="7620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238500" y="2705100"/>
              <a:ext cx="1143000"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10005" y="3262745"/>
              <a:ext cx="7620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572000" y="29718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Digital Camera</a:t>
              </a:r>
              <a:endParaRPr lang="en-US" dirty="0">
                <a:solidFill>
                  <a:schemeClr val="tx1"/>
                </a:solidFill>
              </a:endParaRPr>
            </a:p>
          </p:txBody>
        </p:sp>
      </p:grpSp>
      <p:sp>
        <p:nvSpPr>
          <p:cNvPr id="29" name="TextBox 28"/>
          <p:cNvSpPr txBox="1"/>
          <p:nvPr/>
        </p:nvSpPr>
        <p:spPr>
          <a:xfrm>
            <a:off x="2133600" y="3352800"/>
            <a:ext cx="4278415" cy="338554"/>
          </a:xfrm>
          <a:prstGeom prst="rect">
            <a:avLst/>
          </a:prstGeom>
          <a:noFill/>
        </p:spPr>
        <p:txBody>
          <a:bodyPr wrap="none" rtlCol="0">
            <a:spAutoFit/>
          </a:bodyPr>
          <a:lstStyle/>
          <a:p>
            <a:r>
              <a:rPr lang="en-US" sz="1600" b="1" dirty="0" smtClean="0"/>
              <a:t>Fig 7. Connecting Devices through IEEE 1394 Bus</a:t>
            </a:r>
            <a:endParaRPr lang="en-US" sz="1600" b="1" dirty="0"/>
          </a:p>
        </p:txBody>
      </p:sp>
      <p:graphicFrame>
        <p:nvGraphicFramePr>
          <p:cNvPr id="26628" name="Object 4"/>
          <p:cNvGraphicFramePr>
            <a:graphicFrameLocks noChangeAspect="1"/>
          </p:cNvGraphicFramePr>
          <p:nvPr/>
        </p:nvGraphicFramePr>
        <p:xfrm>
          <a:off x="1219200" y="4114800"/>
          <a:ext cx="6161642" cy="1465929"/>
        </p:xfrm>
        <a:graphic>
          <a:graphicData uri="http://schemas.openxmlformats.org/presentationml/2006/ole">
            <mc:AlternateContent xmlns:mc="http://schemas.openxmlformats.org/markup-compatibility/2006">
              <mc:Choice xmlns:v="urn:schemas-microsoft-com:vml" Requires="v">
                <p:oleObj spid="_x0000_s6156" name="Document" r:id="rId3" imgW="6981748" imgH="1947869" progId="Word.Document.12">
                  <p:embed/>
                </p:oleObj>
              </mc:Choice>
              <mc:Fallback>
                <p:oleObj name="Document" r:id="rId3" imgW="6981748" imgH="1947869"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114800"/>
                        <a:ext cx="6161642" cy="1465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TextBox 33"/>
          <p:cNvSpPr txBox="1"/>
          <p:nvPr/>
        </p:nvSpPr>
        <p:spPr>
          <a:xfrm>
            <a:off x="1524000" y="5715000"/>
            <a:ext cx="3334182" cy="338554"/>
          </a:xfrm>
          <a:prstGeom prst="rect">
            <a:avLst/>
          </a:prstGeom>
          <a:noFill/>
        </p:spPr>
        <p:txBody>
          <a:bodyPr wrap="none" rtlCol="0">
            <a:spAutoFit/>
          </a:bodyPr>
          <a:lstStyle/>
          <a:p>
            <a:r>
              <a:rPr lang="en-US" sz="1600" b="1" dirty="0" smtClean="0"/>
              <a:t>Fig 8. Protocol architecture IEEE 1394</a:t>
            </a:r>
            <a:endParaRPr lang="en-US" sz="1600" b="1" dirty="0"/>
          </a:p>
        </p:txBody>
      </p:sp>
      <p:pic>
        <p:nvPicPr>
          <p:cNvPr id="24" name="Content Placeholder 3" descr="images.jpg"/>
          <p:cNvPicPr>
            <a:picLocks noChangeAspect="1"/>
          </p:cNvPicPr>
          <p:nvPr/>
        </p:nvPicPr>
        <p:blipFill>
          <a:blip r:embed="rId5"/>
          <a:stretch>
            <a:fillRect/>
          </a:stretch>
        </p:blipFill>
        <p:spPr>
          <a:xfrm>
            <a:off x="6172200" y="4038600"/>
            <a:ext cx="2209800" cy="1600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1394 </a:t>
            </a:r>
            <a:r>
              <a:rPr lang="en-US" dirty="0" err="1" smtClean="0"/>
              <a:t>Firewire</a:t>
            </a:r>
            <a:endParaRPr lang="en-US" dirty="0"/>
          </a:p>
        </p:txBody>
      </p:sp>
      <p:sp>
        <p:nvSpPr>
          <p:cNvPr id="3" name="Content Placeholder 2"/>
          <p:cNvSpPr>
            <a:spLocks noGrp="1"/>
          </p:cNvSpPr>
          <p:nvPr>
            <p:ph idx="1"/>
          </p:nvPr>
        </p:nvSpPr>
        <p:spPr/>
        <p:txBody>
          <a:bodyPr>
            <a:normAutofit/>
          </a:bodyPr>
          <a:lstStyle/>
          <a:p>
            <a:r>
              <a:rPr lang="en-US" sz="2200" dirty="0" smtClean="0"/>
              <a:t>Each device is given a 6-bit identification number and maximum of 63 devices can be interconnected on a single bus.</a:t>
            </a:r>
          </a:p>
          <a:p>
            <a:r>
              <a:rPr lang="en-US" sz="2200" dirty="0" smtClean="0"/>
              <a:t>Using bridges, multiple buses can be connected. Each bus is given a 10-bit identification number and 1023 buses can be interconnected.</a:t>
            </a:r>
          </a:p>
          <a:p>
            <a:r>
              <a:rPr lang="en-US" sz="2200" dirty="0" smtClean="0"/>
              <a:t>The standard specifies copper wire or optical fiber as the transmission medium with data rates 100, 200, 400, 800, 1600 and 3200 Mbps.</a:t>
            </a:r>
          </a:p>
          <a:p>
            <a:r>
              <a:rPr lang="en-US" sz="2200" dirty="0" smtClean="0"/>
              <a:t>The functionality of various layers presented in the protocol architecture is as follows:</a:t>
            </a:r>
          </a:p>
          <a:p>
            <a:pPr lvl="1"/>
            <a:r>
              <a:rPr lang="en-US" sz="1800" b="1" dirty="0" smtClean="0"/>
              <a:t>Physical layer: </a:t>
            </a:r>
            <a:r>
              <a:rPr lang="en-US" sz="1800" dirty="0" smtClean="0"/>
              <a:t>This layer specifies the electrical and mechanical connections. Bus initialization and arbitration are the functions of this layer. These functions ensure that only one device transmits data at a time.</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1394 </a:t>
            </a:r>
            <a:r>
              <a:rPr lang="en-US" dirty="0" err="1" smtClean="0"/>
              <a:t>Firewire</a:t>
            </a:r>
            <a:endParaRPr lang="en-US" dirty="0"/>
          </a:p>
        </p:txBody>
      </p:sp>
      <p:sp>
        <p:nvSpPr>
          <p:cNvPr id="3" name="Content Placeholder 2"/>
          <p:cNvSpPr>
            <a:spLocks noGrp="1"/>
          </p:cNvSpPr>
          <p:nvPr>
            <p:ph idx="1"/>
          </p:nvPr>
        </p:nvSpPr>
        <p:spPr/>
        <p:txBody>
          <a:bodyPr>
            <a:normAutofit/>
          </a:bodyPr>
          <a:lstStyle/>
          <a:p>
            <a:pPr lvl="1"/>
            <a:r>
              <a:rPr lang="en-US" sz="2200" b="1" dirty="0" smtClean="0"/>
              <a:t>Data Link layer: </a:t>
            </a:r>
            <a:r>
              <a:rPr lang="en-US" sz="2200" dirty="0" smtClean="0"/>
              <a:t>The layer takes care of packet delivery, acknowledgements and addressing of the devices.</a:t>
            </a:r>
          </a:p>
          <a:p>
            <a:pPr lvl="1"/>
            <a:r>
              <a:rPr lang="en-US" sz="2200" b="1" dirty="0" smtClean="0"/>
              <a:t>Transaction layer: </a:t>
            </a:r>
            <a:r>
              <a:rPr lang="en-US" sz="2200" dirty="0" smtClean="0"/>
              <a:t>This layer handles the writing and reading of the data from the devices.</a:t>
            </a:r>
          </a:p>
          <a:p>
            <a:pPr lvl="1"/>
            <a:r>
              <a:rPr lang="en-US" sz="2200" b="1" dirty="0" smtClean="0"/>
              <a:t>Management protocols: </a:t>
            </a:r>
            <a:r>
              <a:rPr lang="en-US" sz="2200" dirty="0" smtClean="0"/>
              <a:t>These protocols are used to manage the bus and they run on each of the devices. These protocols do the necessary resource management and control the nodes.</a:t>
            </a:r>
            <a:endParaRPr lang="en-US" sz="2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TotalTime>
  <Words>4218</Words>
  <Application>Microsoft Office PowerPoint</Application>
  <PresentationFormat>On-screen Show (4:3)</PresentationFormat>
  <Paragraphs>275</Paragraphs>
  <Slides>51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5" baseType="lpstr">
      <vt:lpstr>Arial</vt:lpstr>
      <vt:lpstr>Calibri</vt:lpstr>
      <vt:lpstr>Office Theme</vt:lpstr>
      <vt:lpstr>Document</vt:lpstr>
      <vt:lpstr>Infrared</vt:lpstr>
      <vt:lpstr>Infrared</vt:lpstr>
      <vt:lpstr>Infrared</vt:lpstr>
      <vt:lpstr>Infrared</vt:lpstr>
      <vt:lpstr>Infrared</vt:lpstr>
      <vt:lpstr>IEEE 1394 Firewire</vt:lpstr>
      <vt:lpstr>IEEE 1394 Firewire</vt:lpstr>
      <vt:lpstr>IEEE 1394 Firewire</vt:lpstr>
      <vt:lpstr>IEEE 1394 Firewire</vt:lpstr>
      <vt:lpstr>Ethernet</vt:lpstr>
      <vt:lpstr>Ethernet</vt:lpstr>
      <vt:lpstr>Ethernet</vt:lpstr>
      <vt:lpstr>Ethernet</vt:lpstr>
      <vt:lpstr>IEEE 802.11</vt:lpstr>
      <vt:lpstr>IEEE 802.11</vt:lpstr>
      <vt:lpstr>IEEE 802.11</vt:lpstr>
      <vt:lpstr>IEEE 802.11</vt:lpstr>
      <vt:lpstr>IEEE 802.11</vt:lpstr>
      <vt:lpstr>IEEE 802.11</vt:lpstr>
      <vt:lpstr>IEEE 802.11</vt:lpstr>
      <vt:lpstr>IEEE 802.11</vt:lpstr>
      <vt:lpstr>Bluetooth</vt:lpstr>
      <vt:lpstr>Bluetooth</vt:lpstr>
      <vt:lpstr>Bluetooth</vt:lpstr>
      <vt:lpstr>Bluetooth</vt:lpstr>
      <vt:lpstr>Bluetooth</vt:lpstr>
      <vt:lpstr>Bluetooth</vt:lpstr>
      <vt:lpstr>Bluetooth</vt:lpstr>
      <vt:lpstr>Bluetooth</vt:lpstr>
      <vt:lpstr>Bluetooth</vt:lpstr>
      <vt:lpstr>Bluetooth</vt:lpstr>
      <vt:lpstr>PowerPoint Presentation</vt:lpstr>
      <vt:lpstr>Bluetooth</vt:lpstr>
      <vt:lpstr>Bluetooth</vt:lpstr>
      <vt:lpstr>Bluetooth</vt:lpstr>
      <vt:lpstr>Bluetooth</vt:lpstr>
      <vt:lpstr>PowerPoint Presentation</vt:lpstr>
      <vt:lpstr>Bluetooth</vt:lpstr>
      <vt:lpstr>Bluetooth</vt:lpstr>
      <vt:lpstr>Bluetooth</vt:lpstr>
      <vt:lpstr>Bluetooth</vt:lpstr>
      <vt:lpstr>PowerPoint Presentation</vt:lpstr>
      <vt:lpstr>Bluetooth</vt:lpstr>
      <vt:lpstr>Bluetooth</vt:lpstr>
      <vt:lpstr>Bluetooth</vt:lpstr>
      <vt:lpstr>Bluetooth</vt:lpstr>
      <vt:lpstr>Bluetooth</vt:lpstr>
      <vt:lpstr>Bluetooth</vt:lpstr>
      <vt:lpstr>Bluetooth</vt:lpstr>
      <vt:lpstr>Bluetooth</vt:lpstr>
      <vt:lpstr>Bluetooth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Need for Communication Interfaces </dc:title>
  <dc:creator>Sat</dc:creator>
  <cp:lastModifiedBy>docse</cp:lastModifiedBy>
  <cp:revision>36</cp:revision>
  <dcterms:created xsi:type="dcterms:W3CDTF">2006-08-16T00:00:00Z</dcterms:created>
  <dcterms:modified xsi:type="dcterms:W3CDTF">2020-09-18T06:27:59Z</dcterms:modified>
</cp:coreProperties>
</file>