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97" r:id="rId5"/>
    <p:sldId id="260" r:id="rId6"/>
    <p:sldId id="28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3" r:id="rId23"/>
    <p:sldId id="276" r:id="rId24"/>
    <p:sldId id="292" r:id="rId25"/>
    <p:sldId id="287" r:id="rId26"/>
    <p:sldId id="289" r:id="rId27"/>
    <p:sldId id="290" r:id="rId28"/>
    <p:sldId id="291" r:id="rId29"/>
    <p:sldId id="278" r:id="rId30"/>
    <p:sldId id="279" r:id="rId31"/>
    <p:sldId id="280" r:id="rId32"/>
    <p:sldId id="281" r:id="rId33"/>
    <p:sldId id="282" r:id="rId34"/>
    <p:sldId id="294" r:id="rId35"/>
    <p:sldId id="283" r:id="rId36"/>
    <p:sldId id="295" r:id="rId37"/>
    <p:sldId id="284" r:id="rId38"/>
    <p:sldId id="296" r:id="rId39"/>
    <p:sldId id="2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8ABE9-B94E-45A1-A1EA-D6BF31ABE541}"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F68F9-A820-4BF7-B533-1EF2A274CD93}" type="slidenum">
              <a:rPr lang="en-US" smtClean="0"/>
              <a:t>‹#›</a:t>
            </a:fld>
            <a:endParaRPr lang="en-US"/>
          </a:p>
        </p:txBody>
      </p:sp>
    </p:spTree>
    <p:extLst>
      <p:ext uri="{BB962C8B-B14F-4D97-AF65-F5344CB8AC3E}">
        <p14:creationId xmlns:p14="http://schemas.microsoft.com/office/powerpoint/2010/main" val="209596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63EA37-E5C7-4FEE-8FDD-9B4C9BD4B158}" type="slidenum">
              <a:rPr lang="en-US" smtClean="0"/>
              <a:pPr/>
              <a:t>8</a:t>
            </a:fld>
            <a:endParaRPr lang="en-US"/>
          </a:p>
        </p:txBody>
      </p:sp>
    </p:spTree>
    <p:extLst>
      <p:ext uri="{BB962C8B-B14F-4D97-AF65-F5344CB8AC3E}">
        <p14:creationId xmlns:p14="http://schemas.microsoft.com/office/powerpoint/2010/main" val="279394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63EA37-E5C7-4FEE-8FDD-9B4C9BD4B158}" type="slidenum">
              <a:rPr lang="en-US" smtClean="0"/>
              <a:pPr/>
              <a:t>15</a:t>
            </a:fld>
            <a:endParaRPr lang="en-US"/>
          </a:p>
        </p:txBody>
      </p:sp>
    </p:spTree>
    <p:extLst>
      <p:ext uri="{BB962C8B-B14F-4D97-AF65-F5344CB8AC3E}">
        <p14:creationId xmlns:p14="http://schemas.microsoft.com/office/powerpoint/2010/main" val="231204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928B6D-8F35-48AD-84AF-9A280A95F96F}"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150341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28B6D-8F35-48AD-84AF-9A280A95F96F}"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221906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28B6D-8F35-48AD-84AF-9A280A95F96F}"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293294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28B6D-8F35-48AD-84AF-9A280A95F96F}"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239984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28B6D-8F35-48AD-84AF-9A280A95F96F}"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279320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928B6D-8F35-48AD-84AF-9A280A95F96F}"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383052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928B6D-8F35-48AD-84AF-9A280A95F96F}" type="datetimeFigureOut">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8529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928B6D-8F35-48AD-84AF-9A280A95F96F}"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218289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28B6D-8F35-48AD-84AF-9A280A95F96F}" type="datetimeFigureOut">
              <a:rPr lang="en-US" smtClean="0"/>
              <a:t>6/28/2020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254071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28B6D-8F35-48AD-84AF-9A280A95F96F}"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151979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28B6D-8F35-48AD-84AF-9A280A95F96F}"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42D2A-3FCC-48DA-B8AD-E00CD352B4AD}" type="slidenum">
              <a:rPr lang="en-US" smtClean="0"/>
              <a:t>‹#›</a:t>
            </a:fld>
            <a:endParaRPr lang="en-US"/>
          </a:p>
        </p:txBody>
      </p:sp>
    </p:spTree>
    <p:extLst>
      <p:ext uri="{BB962C8B-B14F-4D97-AF65-F5344CB8AC3E}">
        <p14:creationId xmlns:p14="http://schemas.microsoft.com/office/powerpoint/2010/main" val="12478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28B6D-8F35-48AD-84AF-9A280A95F96F}" type="datetimeFigureOut">
              <a:rPr lang="en-US" smtClean="0"/>
              <a:t>6/28/2020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42D2A-3FCC-48DA-B8AD-E00CD352B4AD}" type="slidenum">
              <a:rPr lang="en-US" smtClean="0"/>
              <a:t>‹#›</a:t>
            </a:fld>
            <a:endParaRPr lang="en-US"/>
          </a:p>
        </p:txBody>
      </p:sp>
    </p:spTree>
    <p:extLst>
      <p:ext uri="{BB962C8B-B14F-4D97-AF65-F5344CB8AC3E}">
        <p14:creationId xmlns:p14="http://schemas.microsoft.com/office/powerpoint/2010/main" val="2640531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engineersgarage.com/tutorials/difference-between-microprocessor-and-microcontroll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Hardware_register" TargetMode="External"/><Relationship Id="rId2" Type="http://schemas.openxmlformats.org/officeDocument/2006/relationships/hyperlink" Target="https://en.wikipedia.org/wiki/Central_processing_unit" TargetMode="External"/><Relationship Id="rId1" Type="http://schemas.openxmlformats.org/officeDocument/2006/relationships/slideLayout" Target="../slideLayouts/slideLayout2.xml"/><Relationship Id="rId4" Type="http://schemas.openxmlformats.org/officeDocument/2006/relationships/hyperlink" Target="https://en.wikipedia.org/wiki/Memory_addres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Instruction_(computer_science)" TargetMode="External"/><Relationship Id="rId2" Type="http://schemas.openxmlformats.org/officeDocument/2006/relationships/hyperlink" Target="http://en.wikipedia.org/wiki/Source_code" TargetMode="External"/><Relationship Id="rId1" Type="http://schemas.openxmlformats.org/officeDocument/2006/relationships/slideLayout" Target="../slideLayouts/slideLayout2.xml"/><Relationship Id="rId6" Type="http://schemas.openxmlformats.org/officeDocument/2006/relationships/hyperlink" Target="http://en.wikipedia.org/wiki/Performance" TargetMode="External"/><Relationship Id="rId5" Type="http://schemas.openxmlformats.org/officeDocument/2006/relationships/hyperlink" Target="http://en.wikipedia.org/wiki/Instruction_path_length" TargetMode="External"/><Relationship Id="rId4" Type="http://schemas.openxmlformats.org/officeDocument/2006/relationships/hyperlink" Target="http://en.wikipedia.org/wiki/Execution_(computers)"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2</a:t>
            </a:r>
            <a:br>
              <a:rPr lang="en-US" dirty="0" smtClean="0"/>
            </a:br>
            <a:r>
              <a:rPr lang="en-US" dirty="0" smtClean="0"/>
              <a:t>Architecture of Embedded Systems</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874762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normAutofit/>
          </a:bodyPr>
          <a:lstStyle/>
          <a:p>
            <a:r>
              <a:rPr lang="en-US" dirty="0" smtClean="0"/>
              <a:t>Memory are categorized as</a:t>
            </a:r>
          </a:p>
          <a:p>
            <a:pPr lvl="1"/>
            <a:r>
              <a:rPr lang="en-US" dirty="0" smtClean="0"/>
              <a:t>Random Access Memory (RAM)</a:t>
            </a:r>
          </a:p>
          <a:p>
            <a:pPr lvl="1"/>
            <a:r>
              <a:rPr lang="en-US" dirty="0" smtClean="0"/>
              <a:t>Read Only Memory (ROM)</a:t>
            </a:r>
          </a:p>
          <a:p>
            <a:r>
              <a:rPr lang="en-US" dirty="0" smtClean="0"/>
              <a:t>The contents of the RAM will be erased if power is switched off to the chip, whereas ROM retains the contents even if the power is switched off. So, the firmware is stored in the ROM.</a:t>
            </a:r>
          </a:p>
          <a:p>
            <a:r>
              <a:rPr lang="en-US" dirty="0" smtClean="0"/>
              <a:t>When power is switched on, the processor read the ROM, the program is transferred to RAM and the program is executed.</a:t>
            </a:r>
            <a:endParaRPr lang="en-US" dirty="0"/>
          </a:p>
        </p:txBody>
      </p:sp>
    </p:spTree>
    <p:extLst>
      <p:ext uri="{BB962C8B-B14F-4D97-AF65-F5344CB8AC3E}">
        <p14:creationId xmlns:p14="http://schemas.microsoft.com/office/powerpoint/2010/main" val="2573562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Devices</a:t>
            </a:r>
            <a:endParaRPr lang="en-US" dirty="0"/>
          </a:p>
        </p:txBody>
      </p:sp>
      <p:sp>
        <p:nvSpPr>
          <p:cNvPr id="3" name="Content Placeholder 2"/>
          <p:cNvSpPr>
            <a:spLocks noGrp="1"/>
          </p:cNvSpPr>
          <p:nvPr>
            <p:ph idx="1"/>
          </p:nvPr>
        </p:nvSpPr>
        <p:spPr/>
        <p:txBody>
          <a:bodyPr>
            <a:normAutofit/>
          </a:bodyPr>
          <a:lstStyle/>
          <a:p>
            <a:pPr algn="just"/>
            <a:r>
              <a:rPr lang="en-US" dirty="0" smtClean="0"/>
              <a:t>Unlike the desktops, the input devices to an embedded system have very limited capability. There will be no keyword or a mouse and hence interacting with the embedded system is no easy task. </a:t>
            </a:r>
          </a:p>
          <a:p>
            <a:r>
              <a:rPr lang="en-US" dirty="0" smtClean="0"/>
              <a:t>Many will have small keypad.</a:t>
            </a:r>
          </a:p>
          <a:p>
            <a:pPr algn="just"/>
            <a:r>
              <a:rPr lang="en-US" dirty="0" smtClean="0"/>
              <a:t>They take inputs from sensors or transducers and produce electrical signals that are in turn fed to others systems.</a:t>
            </a:r>
            <a:br>
              <a:rPr lang="en-US" dirty="0" smtClean="0"/>
            </a:br>
            <a:endParaRPr lang="en-US" dirty="0" smtClean="0"/>
          </a:p>
        </p:txBody>
      </p:sp>
    </p:spTree>
    <p:extLst>
      <p:ext uri="{BB962C8B-B14F-4D97-AF65-F5344CB8AC3E}">
        <p14:creationId xmlns:p14="http://schemas.microsoft.com/office/powerpoint/2010/main" val="1221073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devices</a:t>
            </a:r>
            <a:endParaRPr lang="en-US" dirty="0"/>
          </a:p>
        </p:txBody>
      </p:sp>
      <p:sp>
        <p:nvSpPr>
          <p:cNvPr id="3" name="Content Placeholder 2"/>
          <p:cNvSpPr>
            <a:spLocks noGrp="1"/>
          </p:cNvSpPr>
          <p:nvPr>
            <p:ph idx="1"/>
          </p:nvPr>
        </p:nvSpPr>
        <p:spPr/>
        <p:txBody>
          <a:bodyPr/>
          <a:lstStyle/>
          <a:p>
            <a:r>
              <a:rPr lang="en-US" dirty="0" smtClean="0"/>
              <a:t>Mostly output of embedded system is also limited capability. </a:t>
            </a:r>
          </a:p>
          <a:p>
            <a:r>
              <a:rPr lang="en-US" dirty="0" smtClean="0"/>
              <a:t>Some embedded systems will have a few Light Emitting Diodes (LEDs).</a:t>
            </a:r>
          </a:p>
          <a:p>
            <a:r>
              <a:rPr lang="en-US" dirty="0" smtClean="0"/>
              <a:t>A small Liquid Crystal Display (LCD)</a:t>
            </a:r>
            <a:endParaRPr lang="en-US" dirty="0"/>
          </a:p>
        </p:txBody>
      </p:sp>
    </p:spTree>
    <p:extLst>
      <p:ext uri="{BB962C8B-B14F-4D97-AF65-F5344CB8AC3E}">
        <p14:creationId xmlns:p14="http://schemas.microsoft.com/office/powerpoint/2010/main" val="3744825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Interfaces</a:t>
            </a:r>
            <a:endParaRPr lang="en-US" dirty="0"/>
          </a:p>
        </p:txBody>
      </p:sp>
      <p:sp>
        <p:nvSpPr>
          <p:cNvPr id="3" name="Content Placeholder 2"/>
          <p:cNvSpPr>
            <a:spLocks noGrp="1"/>
          </p:cNvSpPr>
          <p:nvPr>
            <p:ph idx="1"/>
          </p:nvPr>
        </p:nvSpPr>
        <p:spPr/>
        <p:txBody>
          <a:bodyPr/>
          <a:lstStyle/>
          <a:p>
            <a:r>
              <a:rPr lang="en-US" dirty="0" smtClean="0"/>
              <a:t>The embedded systems may need to interact with other embedded systems. </a:t>
            </a:r>
          </a:p>
          <a:p>
            <a:r>
              <a:rPr lang="en-US" dirty="0" smtClean="0"/>
              <a:t>Very few communication interfaces such as RS232, RS422, RS485, Universal Serial Bus (USB), IEEE 1394, Ethernet etc</a:t>
            </a:r>
            <a:endParaRPr lang="en-US" dirty="0"/>
          </a:p>
        </p:txBody>
      </p:sp>
      <p:pic>
        <p:nvPicPr>
          <p:cNvPr id="4" name="Picture 2" descr="http://serialio.com/images/products/USB-RS232-Cable-med-wm.jpg"/>
          <p:cNvPicPr>
            <a:picLocks noChangeAspect="1" noChangeArrowheads="1"/>
          </p:cNvPicPr>
          <p:nvPr/>
        </p:nvPicPr>
        <p:blipFill>
          <a:blip r:embed="rId2" cstate="print"/>
          <a:srcRect/>
          <a:stretch>
            <a:fillRect/>
          </a:stretch>
        </p:blipFill>
        <p:spPr bwMode="auto">
          <a:xfrm>
            <a:off x="7181850" y="3829051"/>
            <a:ext cx="1957388" cy="2007394"/>
          </a:xfrm>
          <a:prstGeom prst="rect">
            <a:avLst/>
          </a:prstGeom>
          <a:noFill/>
        </p:spPr>
      </p:pic>
      <p:pic>
        <p:nvPicPr>
          <p:cNvPr id="69633" name="Picture 1"/>
          <p:cNvPicPr>
            <a:picLocks noChangeAspect="1" noChangeArrowheads="1"/>
          </p:cNvPicPr>
          <p:nvPr/>
        </p:nvPicPr>
        <p:blipFill>
          <a:blip r:embed="rId3" cstate="print"/>
          <a:srcRect/>
          <a:stretch>
            <a:fillRect/>
          </a:stretch>
        </p:blipFill>
        <p:spPr bwMode="auto">
          <a:xfrm>
            <a:off x="5238751" y="4229102"/>
            <a:ext cx="1535906" cy="1450181"/>
          </a:xfrm>
          <a:prstGeom prst="rect">
            <a:avLst/>
          </a:prstGeom>
          <a:noFill/>
          <a:ln w="9525">
            <a:noFill/>
            <a:miter lim="800000"/>
            <a:headEnd/>
            <a:tailEnd/>
          </a:ln>
        </p:spPr>
      </p:pic>
    </p:spTree>
    <p:extLst>
      <p:ext uri="{BB962C8B-B14F-4D97-AF65-F5344CB8AC3E}">
        <p14:creationId xmlns:p14="http://schemas.microsoft.com/office/powerpoint/2010/main" val="469743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Circuitry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Sensors, transducers, special processing and control circuitry may be required for an embedded system, depending on its application. This circuitry interacts with the processor to carry out the necessary work.</a:t>
            </a:r>
          </a:p>
          <a:p>
            <a:r>
              <a:rPr lang="en-US" dirty="0" smtClean="0"/>
              <a:t>The entire hardware has to be given power supply either through the 220 volts main supply or through a battery.</a:t>
            </a:r>
          </a:p>
          <a:p>
            <a:r>
              <a:rPr lang="en-US" dirty="0" smtClean="0"/>
              <a:t>The hardware has to be designed in such a way that the power consumption is minimized.</a:t>
            </a:r>
          </a:p>
          <a:p>
            <a:pPr lvl="1" algn="just"/>
            <a:r>
              <a:rPr lang="en-US" dirty="0" smtClean="0"/>
              <a:t>Sensors are devices which mainly sense any thing and give output in any desired form; where as transducers are devices that transform one form of energy in to another form.</a:t>
            </a:r>
          </a:p>
          <a:p>
            <a:pPr lvl="1"/>
            <a:r>
              <a:rPr lang="en-US" dirty="0" smtClean="0"/>
              <a:t>transducer is a device which converts one form of signal to another. For example, an LED is a transducer which converts electrical energy to light, or an antenna converts EM wave energy to electrical signal.</a:t>
            </a:r>
          </a:p>
          <a:p>
            <a:endParaRPr lang="en-US" dirty="0"/>
          </a:p>
        </p:txBody>
      </p:sp>
    </p:spTree>
    <p:extLst>
      <p:ext uri="{BB962C8B-B14F-4D97-AF65-F5344CB8AC3E}">
        <p14:creationId xmlns:p14="http://schemas.microsoft.com/office/powerpoint/2010/main" val="161561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Architecture</a:t>
            </a:r>
            <a:endParaRPr lang="en-US" dirty="0"/>
          </a:p>
        </p:txBody>
      </p:sp>
      <p:sp>
        <p:nvSpPr>
          <p:cNvPr id="5" name="Content Placeholder 4"/>
          <p:cNvSpPr>
            <a:spLocks noGrp="1"/>
          </p:cNvSpPr>
          <p:nvPr>
            <p:ph idx="1"/>
          </p:nvPr>
        </p:nvSpPr>
        <p:spPr>
          <a:xfrm>
            <a:off x="1981200" y="5638801"/>
            <a:ext cx="8229600" cy="487363"/>
          </a:xfrm>
        </p:spPr>
        <p:txBody>
          <a:bodyPr>
            <a:normAutofit/>
          </a:bodyPr>
          <a:lstStyle/>
          <a:p>
            <a:pPr algn="ctr"/>
            <a:r>
              <a:rPr lang="en-US" sz="2000" dirty="0"/>
              <a:t>Building Blocks of the Hardware in an Embedded System</a:t>
            </a:r>
          </a:p>
        </p:txBody>
      </p:sp>
      <p:pic>
        <p:nvPicPr>
          <p:cNvPr id="6" name="Content Placeholder 3" descr="34.jpg"/>
          <p:cNvPicPr>
            <a:picLocks noChangeAspect="1"/>
          </p:cNvPicPr>
          <p:nvPr/>
        </p:nvPicPr>
        <p:blipFill>
          <a:blip r:embed="rId3" cstate="print"/>
          <a:stretch>
            <a:fillRect/>
          </a:stretch>
        </p:blipFill>
        <p:spPr>
          <a:xfrm>
            <a:off x="2476500" y="2096295"/>
            <a:ext cx="7239000" cy="3533775"/>
          </a:xfrm>
          <a:prstGeom prst="rect">
            <a:avLst/>
          </a:prstGeom>
        </p:spPr>
      </p:pic>
    </p:spTree>
    <p:extLst>
      <p:ext uri="{BB962C8B-B14F-4D97-AF65-F5344CB8AC3E}">
        <p14:creationId xmlns:p14="http://schemas.microsoft.com/office/powerpoint/2010/main" val="2219160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Processing Unit</a:t>
            </a:r>
            <a:endParaRPr lang="en-US" dirty="0"/>
          </a:p>
        </p:txBody>
      </p:sp>
      <p:sp>
        <p:nvSpPr>
          <p:cNvPr id="3" name="Content Placeholder 2"/>
          <p:cNvSpPr>
            <a:spLocks noGrp="1"/>
          </p:cNvSpPr>
          <p:nvPr>
            <p:ph idx="1"/>
          </p:nvPr>
        </p:nvSpPr>
        <p:spPr/>
        <p:txBody>
          <a:bodyPr/>
          <a:lstStyle/>
          <a:p>
            <a:r>
              <a:rPr lang="en-US" dirty="0" smtClean="0"/>
              <a:t>The central Processing Unit (CPU) used in an embedded system can be one of the following two categories:</a:t>
            </a:r>
          </a:p>
          <a:p>
            <a:pPr lvl="1"/>
            <a:r>
              <a:rPr lang="en-US" dirty="0" smtClean="0"/>
              <a:t>General Purpose Processor (GPP)</a:t>
            </a:r>
          </a:p>
          <a:p>
            <a:pPr lvl="1"/>
            <a:r>
              <a:rPr lang="en-US" dirty="0" smtClean="0"/>
              <a:t>Digital Signal Processor (DSP)</a:t>
            </a:r>
            <a:endParaRPr lang="en-US" dirty="0"/>
          </a:p>
        </p:txBody>
      </p:sp>
    </p:spTree>
    <p:extLst>
      <p:ext uri="{BB962C8B-B14F-4D97-AF65-F5344CB8AC3E}">
        <p14:creationId xmlns:p14="http://schemas.microsoft.com/office/powerpoint/2010/main" val="911342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case of General Purpose Processor (GPP) are further classified as micro-controllers and microprocessors.</a:t>
            </a:r>
          </a:p>
          <a:p>
            <a:pPr lvl="1"/>
            <a:r>
              <a:rPr lang="en-US" dirty="0" smtClean="0"/>
              <a:t>Micro Controller has a memory and other peripheral on the chip itself; hence it is the best choice for small embedded Systems.</a:t>
            </a:r>
          </a:p>
          <a:p>
            <a:pPr lvl="1"/>
            <a:r>
              <a:rPr lang="en-US" dirty="0" smtClean="0"/>
              <a:t>Microprocessor is more powerful but requires a large number of external components.</a:t>
            </a:r>
          </a:p>
        </p:txBody>
      </p:sp>
    </p:spTree>
    <p:extLst>
      <p:ext uri="{BB962C8B-B14F-4D97-AF65-F5344CB8AC3E}">
        <p14:creationId xmlns:p14="http://schemas.microsoft.com/office/powerpoint/2010/main" val="41201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a:t>
            </a:r>
            <a:endParaRPr lang="en-US" dirty="0"/>
          </a:p>
        </p:txBody>
      </p:sp>
      <p:sp>
        <p:nvSpPr>
          <p:cNvPr id="3" name="Content Placeholder 2"/>
          <p:cNvSpPr>
            <a:spLocks noGrp="1"/>
          </p:cNvSpPr>
          <p:nvPr>
            <p:ph idx="1"/>
          </p:nvPr>
        </p:nvSpPr>
        <p:spPr/>
        <p:txBody>
          <a:bodyPr>
            <a:normAutofit/>
          </a:bodyPr>
          <a:lstStyle/>
          <a:p>
            <a:r>
              <a:rPr lang="en-US" dirty="0" smtClean="0"/>
              <a:t>A single chip that contains the processor (the CPU), non-volatile memory for the program (ROM or flash), volatile memory for input and output (RAM), a clock and an I/O control unit.</a:t>
            </a:r>
          </a:p>
          <a:p>
            <a:r>
              <a:rPr lang="en-US" dirty="0" smtClean="0"/>
              <a:t> Also called a "computer on a chip," billions of microcontroller units (MCUs) are embedded each year in a myriad of products from toys to appliances to automobiles. For example, a single vehicle can use 70 or more microcontrollers.</a:t>
            </a:r>
            <a:endParaRPr lang="en-US" dirty="0"/>
          </a:p>
        </p:txBody>
      </p:sp>
    </p:spTree>
    <p:extLst>
      <p:ext uri="{BB962C8B-B14F-4D97-AF65-F5344CB8AC3E}">
        <p14:creationId xmlns:p14="http://schemas.microsoft.com/office/powerpoint/2010/main" val="1714970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MPCHIP.GIF"/>
          <p:cNvPicPr>
            <a:picLocks noGrp="1" noChangeAspect="1"/>
          </p:cNvPicPr>
          <p:nvPr>
            <p:ph idx="1"/>
          </p:nvPr>
        </p:nvPicPr>
        <p:blipFill>
          <a:blip r:embed="rId2" cstate="print"/>
          <a:stretch>
            <a:fillRect/>
          </a:stretch>
        </p:blipFill>
        <p:spPr>
          <a:xfrm>
            <a:off x="1269244" y="1027906"/>
            <a:ext cx="6168786" cy="5751513"/>
          </a:xfrm>
        </p:spPr>
      </p:pic>
    </p:spTree>
    <p:extLst>
      <p:ext uri="{BB962C8B-B14F-4D97-AF65-F5344CB8AC3E}">
        <p14:creationId xmlns:p14="http://schemas.microsoft.com/office/powerpoint/2010/main" val="2817513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Embedded System Architecture</a:t>
            </a:r>
            <a:endParaRPr lang="en-US" dirty="0"/>
          </a:p>
        </p:txBody>
      </p:sp>
      <p:sp>
        <p:nvSpPr>
          <p:cNvPr id="3" name="Content Placeholder 2"/>
          <p:cNvSpPr>
            <a:spLocks noGrp="1"/>
          </p:cNvSpPr>
          <p:nvPr>
            <p:ph idx="1"/>
          </p:nvPr>
        </p:nvSpPr>
        <p:spPr/>
        <p:txBody>
          <a:bodyPr/>
          <a:lstStyle/>
          <a:p>
            <a:r>
              <a:rPr lang="en-US" dirty="0" smtClean="0"/>
              <a:t>Every embedded system consists of custom-built hardware built around a Central Processing Unit (CPU).</a:t>
            </a:r>
          </a:p>
          <a:p>
            <a:r>
              <a:rPr lang="en-US" dirty="0" smtClean="0"/>
              <a:t>The software residing on the memory chip is also called the ‘firmware’.</a:t>
            </a:r>
          </a:p>
          <a:p>
            <a:endParaRPr lang="en-US" dirty="0"/>
          </a:p>
        </p:txBody>
      </p:sp>
    </p:spTree>
    <p:extLst>
      <p:ext uri="{BB962C8B-B14F-4D97-AF65-F5344CB8AC3E}">
        <p14:creationId xmlns:p14="http://schemas.microsoft.com/office/powerpoint/2010/main" val="51914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86607683"/>
              </p:ext>
            </p:extLst>
          </p:nvPr>
        </p:nvGraphicFramePr>
        <p:xfrm>
          <a:off x="1981200" y="609601"/>
          <a:ext cx="8305800" cy="5510247"/>
        </p:xfrm>
        <a:graphic>
          <a:graphicData uri="http://schemas.openxmlformats.org/drawingml/2006/table">
            <a:tbl>
              <a:tblPr firstRow="1" bandRow="1">
                <a:tableStyleId>{5C22544A-7EE6-4342-B048-85BDC9FD1C3A}</a:tableStyleId>
              </a:tblPr>
              <a:tblGrid>
                <a:gridCol w="4152900"/>
                <a:gridCol w="4152900"/>
              </a:tblGrid>
              <a:tr h="381821">
                <a:tc>
                  <a:txBody>
                    <a:bodyPr/>
                    <a:lstStyle/>
                    <a:p>
                      <a:pPr marL="0" marR="0" algn="ctr">
                        <a:lnSpc>
                          <a:spcPct val="115000"/>
                        </a:lnSpc>
                        <a:spcBef>
                          <a:spcPts val="0"/>
                        </a:spcBef>
                        <a:spcAft>
                          <a:spcPts val="0"/>
                        </a:spcAft>
                      </a:pPr>
                      <a:r>
                        <a:rPr lang="en-US" sz="1800" b="1" dirty="0">
                          <a:latin typeface="Calibri"/>
                          <a:ea typeface="Calibri"/>
                          <a:cs typeface="Times New Roman"/>
                        </a:rPr>
                        <a:t>Microprocessor</a:t>
                      </a:r>
                    </a:p>
                  </a:txBody>
                  <a:tcPr marL="68580" marR="68580" marT="0" marB="0"/>
                </a:tc>
                <a:tc>
                  <a:txBody>
                    <a:bodyPr/>
                    <a:lstStyle/>
                    <a:p>
                      <a:pPr marL="0" marR="0" algn="ctr">
                        <a:lnSpc>
                          <a:spcPct val="115000"/>
                        </a:lnSpc>
                        <a:spcBef>
                          <a:spcPts val="0"/>
                        </a:spcBef>
                        <a:spcAft>
                          <a:spcPts val="0"/>
                        </a:spcAft>
                      </a:pPr>
                      <a:r>
                        <a:rPr lang="en-US" sz="1800" b="1" dirty="0">
                          <a:latin typeface="Calibri"/>
                          <a:ea typeface="Calibri"/>
                          <a:cs typeface="Times New Roman"/>
                        </a:rPr>
                        <a:t>Microcontroller</a:t>
                      </a:r>
                    </a:p>
                  </a:txBody>
                  <a:tcPr marL="68580" marR="68580" marT="0" marB="0"/>
                </a:tc>
              </a:tr>
              <a:tr h="2056579">
                <a:tc>
                  <a:txBody>
                    <a:bodyPr/>
                    <a:lstStyle/>
                    <a:p>
                      <a:pPr marL="0" marR="0">
                        <a:lnSpc>
                          <a:spcPct val="115000"/>
                        </a:lnSpc>
                        <a:spcBef>
                          <a:spcPts val="0"/>
                        </a:spcBef>
                        <a:spcAft>
                          <a:spcPts val="0"/>
                        </a:spcAft>
                      </a:pPr>
                      <a:r>
                        <a:rPr lang="en-US" sz="1800" dirty="0">
                          <a:latin typeface="Calibri"/>
                          <a:ea typeface="Calibri"/>
                          <a:cs typeface="Times New Roman"/>
                        </a:rPr>
                        <a:t>A silicon chip representing a central processing unit(CPU), which is capable of performing arithmetic as well as logical operations according to a pre-defined set of instructions</a:t>
                      </a:r>
                    </a:p>
                  </a:txBody>
                  <a:tcPr marL="68580" marR="68580" marT="0" marB="0"/>
                </a:tc>
                <a:tc>
                  <a:txBody>
                    <a:bodyPr/>
                    <a:lstStyle/>
                    <a:p>
                      <a:pPr marL="0" marR="0">
                        <a:lnSpc>
                          <a:spcPct val="115000"/>
                        </a:lnSpc>
                        <a:spcBef>
                          <a:spcPts val="0"/>
                        </a:spcBef>
                        <a:spcAft>
                          <a:spcPts val="0"/>
                        </a:spcAft>
                      </a:pPr>
                      <a:r>
                        <a:rPr lang="en-US" sz="1800" dirty="0">
                          <a:latin typeface="Calibri"/>
                          <a:ea typeface="Calibri"/>
                          <a:cs typeface="Times New Roman"/>
                        </a:rPr>
                        <a:t>A microcontroller is a highly integrated chip that contains a CPU, </a:t>
                      </a:r>
                      <a:r>
                        <a:rPr lang="en-US" sz="1800" dirty="0" smtClean="0">
                          <a:latin typeface="Calibri"/>
                          <a:ea typeface="Calibri"/>
                          <a:cs typeface="Times New Roman"/>
                        </a:rPr>
                        <a:t>RAM</a:t>
                      </a:r>
                      <a:r>
                        <a:rPr lang="en-US" sz="1800" dirty="0">
                          <a:latin typeface="Calibri"/>
                          <a:ea typeface="Calibri"/>
                          <a:cs typeface="Times New Roman"/>
                        </a:rPr>
                        <a:t>, special and general purpose register arrays, on chip ROM/ FLASH memory for program storage, timer and interrupt control units and dedicated I/O ports.</a:t>
                      </a:r>
                    </a:p>
                  </a:txBody>
                  <a:tcPr marL="68580" marR="68580" marT="0" marB="0"/>
                </a:tc>
              </a:tr>
              <a:tr h="1447800">
                <a:tc>
                  <a:txBody>
                    <a:bodyPr/>
                    <a:lstStyle/>
                    <a:p>
                      <a:pPr marL="0" marR="0">
                        <a:lnSpc>
                          <a:spcPct val="115000"/>
                        </a:lnSpc>
                        <a:spcBef>
                          <a:spcPts val="0"/>
                        </a:spcBef>
                        <a:spcAft>
                          <a:spcPts val="0"/>
                        </a:spcAft>
                      </a:pPr>
                      <a:r>
                        <a:rPr lang="en-US" sz="1800" dirty="0">
                          <a:latin typeface="Calibri"/>
                          <a:ea typeface="Calibri"/>
                          <a:cs typeface="Times New Roman"/>
                        </a:rPr>
                        <a:t>It is a dependent unit. It requires the combination of other chips like timers, program and data memory chips; interrupt controllers, etc. for functioning.</a:t>
                      </a:r>
                    </a:p>
                  </a:txBody>
                  <a:tcPr marL="68580" marR="68580" marT="0" marB="0"/>
                </a:tc>
                <a:tc>
                  <a:txBody>
                    <a:bodyPr/>
                    <a:lstStyle/>
                    <a:p>
                      <a:pPr marL="0" marR="0">
                        <a:lnSpc>
                          <a:spcPct val="115000"/>
                        </a:lnSpc>
                        <a:spcBef>
                          <a:spcPts val="0"/>
                        </a:spcBef>
                        <a:spcAft>
                          <a:spcPts val="0"/>
                        </a:spcAft>
                      </a:pPr>
                      <a:r>
                        <a:rPr lang="en-US" sz="1800" dirty="0">
                          <a:latin typeface="Calibri"/>
                          <a:ea typeface="Calibri"/>
                          <a:cs typeface="Times New Roman"/>
                        </a:rPr>
                        <a:t>It is a self-contained unit and it doesn’t require external interrupt controller, timer, UART, etc for its functioning.</a:t>
                      </a:r>
                    </a:p>
                  </a:txBody>
                  <a:tcPr marL="68580" marR="68580" marT="0" marB="0"/>
                </a:tc>
              </a:tr>
              <a:tr h="974428">
                <a:tc>
                  <a:txBody>
                    <a:bodyPr/>
                    <a:lstStyle/>
                    <a:p>
                      <a:pPr marL="0" marR="0">
                        <a:lnSpc>
                          <a:spcPct val="115000"/>
                        </a:lnSpc>
                        <a:spcBef>
                          <a:spcPts val="0"/>
                        </a:spcBef>
                        <a:spcAft>
                          <a:spcPts val="0"/>
                        </a:spcAft>
                      </a:pPr>
                      <a:r>
                        <a:rPr lang="en-US" sz="1800">
                          <a:latin typeface="Calibri"/>
                          <a:ea typeface="Calibri"/>
                          <a:cs typeface="Times New Roman"/>
                        </a:rPr>
                        <a:t>Most of the time general purpose in design and operation.</a:t>
                      </a:r>
                    </a:p>
                  </a:txBody>
                  <a:tcPr marL="68580" marR="68580" marT="0" marB="0"/>
                </a:tc>
                <a:tc>
                  <a:txBody>
                    <a:bodyPr/>
                    <a:lstStyle/>
                    <a:p>
                      <a:pPr marL="0" marR="0">
                        <a:lnSpc>
                          <a:spcPct val="115000"/>
                        </a:lnSpc>
                        <a:spcBef>
                          <a:spcPts val="0"/>
                        </a:spcBef>
                        <a:spcAft>
                          <a:spcPts val="0"/>
                        </a:spcAft>
                      </a:pPr>
                      <a:r>
                        <a:rPr lang="en-US" sz="1800" dirty="0">
                          <a:latin typeface="Calibri"/>
                          <a:ea typeface="Calibri"/>
                          <a:cs typeface="Times New Roman"/>
                        </a:rPr>
                        <a:t>Mostly application-oriented or domain-specific.</a:t>
                      </a:r>
                    </a:p>
                  </a:txBody>
                  <a:tcPr marL="68580" marR="68580" marT="0" marB="0"/>
                </a:tc>
              </a:tr>
              <a:tr h="649619">
                <a:tc>
                  <a:txBody>
                    <a:bodyPr/>
                    <a:lstStyle/>
                    <a:p>
                      <a:pPr marL="0" marR="0">
                        <a:lnSpc>
                          <a:spcPct val="115000"/>
                        </a:lnSpc>
                        <a:spcBef>
                          <a:spcPts val="0"/>
                        </a:spcBef>
                        <a:spcAft>
                          <a:spcPts val="0"/>
                        </a:spcAft>
                      </a:pPr>
                      <a:r>
                        <a:rPr lang="en-US" sz="1800" dirty="0">
                          <a:latin typeface="Calibri"/>
                          <a:ea typeface="Calibri"/>
                          <a:cs typeface="Times New Roman"/>
                        </a:rPr>
                        <a:t>Limited power saving options compared to micro-controllers</a:t>
                      </a:r>
                    </a:p>
                  </a:txBody>
                  <a:tcPr marL="68580" marR="68580" marT="0" marB="0"/>
                </a:tc>
                <a:tc>
                  <a:txBody>
                    <a:bodyPr/>
                    <a:lstStyle/>
                    <a:p>
                      <a:pPr marL="0" marR="0">
                        <a:lnSpc>
                          <a:spcPct val="115000"/>
                        </a:lnSpc>
                        <a:spcBef>
                          <a:spcPts val="0"/>
                        </a:spcBef>
                        <a:spcAft>
                          <a:spcPts val="0"/>
                        </a:spcAft>
                      </a:pPr>
                      <a:r>
                        <a:rPr lang="en-US" sz="1800" dirty="0">
                          <a:latin typeface="Calibri"/>
                          <a:ea typeface="Calibri"/>
                          <a:cs typeface="Times New Roman"/>
                        </a:rPr>
                        <a:t>Includes lot of power saving features</a:t>
                      </a:r>
                    </a:p>
                  </a:txBody>
                  <a:tcPr marL="68580" marR="68580" marT="0" marB="0"/>
                </a:tc>
              </a:tr>
            </a:tbl>
          </a:graphicData>
        </a:graphic>
      </p:graphicFrame>
    </p:spTree>
    <p:extLst>
      <p:ext uri="{BB962C8B-B14F-4D97-AF65-F5344CB8AC3E}">
        <p14:creationId xmlns:p14="http://schemas.microsoft.com/office/powerpoint/2010/main" val="349030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a:hlinkClick r:id="rId2"/>
              </a:rPr>
              <a:t>https://www.engineersgarage.com/tutorials/difference-between-microprocessor-and-microcontroller/</a:t>
            </a:r>
            <a:endParaRPr lang="en-US" dirty="0"/>
          </a:p>
        </p:txBody>
      </p:sp>
    </p:spTree>
    <p:extLst>
      <p:ext uri="{BB962C8B-B14F-4D97-AF65-F5344CB8AC3E}">
        <p14:creationId xmlns:p14="http://schemas.microsoft.com/office/powerpoint/2010/main" val="207772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1981200" y="5562601"/>
            <a:ext cx="8229600" cy="563563"/>
          </a:xfrm>
        </p:spPr>
        <p:txBody>
          <a:bodyPr>
            <a:normAutofit/>
          </a:bodyPr>
          <a:lstStyle/>
          <a:p>
            <a:pPr algn="ctr"/>
            <a:r>
              <a:rPr lang="en-US" dirty="0" smtClean="0"/>
              <a:t>Internal Architecture of a Processor</a:t>
            </a:r>
            <a:endParaRPr lang="en-US" dirty="0"/>
          </a:p>
        </p:txBody>
      </p:sp>
      <p:pic>
        <p:nvPicPr>
          <p:cNvPr id="6" name="Content Placeholder 3" descr="35.jpg"/>
          <p:cNvPicPr>
            <a:picLocks noChangeAspect="1"/>
          </p:cNvPicPr>
          <p:nvPr/>
        </p:nvPicPr>
        <p:blipFill>
          <a:blip r:embed="rId2" cstate="print"/>
          <a:stretch>
            <a:fillRect/>
          </a:stretch>
        </p:blipFill>
        <p:spPr>
          <a:xfrm>
            <a:off x="1521725" y="725607"/>
            <a:ext cx="7570212" cy="4525963"/>
          </a:xfrm>
          <a:prstGeom prst="rect">
            <a:avLst/>
          </a:prstGeom>
        </p:spPr>
      </p:pic>
    </p:spTree>
    <p:extLst>
      <p:ext uri="{BB962C8B-B14F-4D97-AF65-F5344CB8AC3E}">
        <p14:creationId xmlns:p14="http://schemas.microsoft.com/office/powerpoint/2010/main" val="809506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Architectures</a:t>
            </a:r>
            <a:endParaRPr lang="en-US" dirty="0"/>
          </a:p>
        </p:txBody>
      </p:sp>
      <p:sp>
        <p:nvSpPr>
          <p:cNvPr id="3" name="Content Placeholder 2"/>
          <p:cNvSpPr>
            <a:spLocks noGrp="1"/>
          </p:cNvSpPr>
          <p:nvPr>
            <p:ph idx="1"/>
          </p:nvPr>
        </p:nvSpPr>
        <p:spPr/>
        <p:txBody>
          <a:bodyPr>
            <a:normAutofit/>
          </a:bodyPr>
          <a:lstStyle/>
          <a:p>
            <a:pPr algn="just"/>
            <a:r>
              <a:rPr lang="en-US" dirty="0" smtClean="0"/>
              <a:t>The CPU consists of </a:t>
            </a:r>
          </a:p>
          <a:p>
            <a:pPr lvl="1" algn="just"/>
            <a:r>
              <a:rPr lang="en-US" dirty="0" smtClean="0"/>
              <a:t>Arithmetic Logic Unit (ALU) which performs arithmetic and Logic operations (such as add, multiply, subtract etc )</a:t>
            </a:r>
          </a:p>
          <a:p>
            <a:pPr lvl="1" algn="just">
              <a:buNone/>
            </a:pPr>
            <a:endParaRPr lang="en-US" dirty="0" smtClean="0"/>
          </a:p>
          <a:p>
            <a:pPr lvl="1" algn="just"/>
            <a:r>
              <a:rPr lang="en-US" dirty="0" smtClean="0"/>
              <a:t>General Purpose Registers. These Registers constitute the processor’s internal memory. The number of registers varies from processor to processor. Registers contain the current data and operands that are being manipulated by the processor. </a:t>
            </a:r>
          </a:p>
          <a:p>
            <a:pPr lvl="1" algn="just"/>
            <a:r>
              <a:rPr lang="en-US" dirty="0" smtClean="0"/>
              <a:t>Control unit that fetches the instructions from memory, decodes them and executes them. </a:t>
            </a:r>
            <a:endParaRPr lang="en-US" sz="5400" dirty="0"/>
          </a:p>
        </p:txBody>
      </p:sp>
    </p:spTree>
    <p:extLst>
      <p:ext uri="{BB962C8B-B14F-4D97-AF65-F5344CB8AC3E}">
        <p14:creationId xmlns:p14="http://schemas.microsoft.com/office/powerpoint/2010/main" val="1241921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a:t>
            </a:r>
            <a:br>
              <a:rPr lang="en-US" smtClean="0"/>
            </a:br>
            <a:endParaRPr lang="en-US"/>
          </a:p>
        </p:txBody>
      </p:sp>
      <p:sp>
        <p:nvSpPr>
          <p:cNvPr id="3" name="Content Placeholder 2"/>
          <p:cNvSpPr>
            <a:spLocks noGrp="1"/>
          </p:cNvSpPr>
          <p:nvPr>
            <p:ph idx="1"/>
          </p:nvPr>
        </p:nvSpPr>
        <p:spPr/>
        <p:txBody>
          <a:bodyPr/>
          <a:lstStyle/>
          <a:p>
            <a:r>
              <a:rPr lang="en-US" dirty="0" smtClean="0"/>
              <a:t>Instruction Decoder</a:t>
            </a:r>
          </a:p>
          <a:p>
            <a:pPr marL="0" indent="0">
              <a:buNone/>
            </a:pPr>
            <a:r>
              <a:rPr lang="en-US" dirty="0" smtClean="0"/>
              <a:t>Its </a:t>
            </a:r>
            <a:r>
              <a:rPr lang="en-US" dirty="0"/>
              <a:t>purpose is to translate an </a:t>
            </a:r>
            <a:r>
              <a:rPr lang="en-US" b="1" dirty="0"/>
              <a:t>instruction</a:t>
            </a:r>
            <a:r>
              <a:rPr lang="en-US" dirty="0"/>
              <a:t> code into the address in the micro memory where the micro code for the </a:t>
            </a:r>
            <a:r>
              <a:rPr lang="en-US" b="1" dirty="0"/>
              <a:t>instruction</a:t>
            </a:r>
            <a:r>
              <a:rPr lang="en-US" dirty="0"/>
              <a:t> starts.</a:t>
            </a:r>
            <a:endParaRPr lang="en-US" dirty="0" smtClean="0"/>
          </a:p>
        </p:txBody>
      </p:sp>
    </p:spTree>
    <p:extLst>
      <p:ext uri="{BB962C8B-B14F-4D97-AF65-F5344CB8AC3E}">
        <p14:creationId xmlns:p14="http://schemas.microsoft.com/office/powerpoint/2010/main" val="637475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a:t>
            </a:r>
            <a:br>
              <a:rPr lang="en-US" smtClean="0"/>
            </a:br>
            <a:endParaRPr lang="en-US"/>
          </a:p>
        </p:txBody>
      </p:sp>
      <p:sp>
        <p:nvSpPr>
          <p:cNvPr id="3" name="Content Placeholder 2"/>
          <p:cNvSpPr>
            <a:spLocks noGrp="1"/>
          </p:cNvSpPr>
          <p:nvPr>
            <p:ph idx="1"/>
          </p:nvPr>
        </p:nvSpPr>
        <p:spPr/>
        <p:txBody>
          <a:bodyPr/>
          <a:lstStyle/>
          <a:p>
            <a:r>
              <a:rPr lang="en-US" dirty="0" smtClean="0"/>
              <a:t>Stack Pointer</a:t>
            </a:r>
          </a:p>
          <a:p>
            <a:pPr marL="0" indent="0">
              <a:buNone/>
            </a:pPr>
            <a:r>
              <a:rPr lang="en-US" dirty="0" smtClean="0"/>
              <a:t>   </a:t>
            </a:r>
            <a:r>
              <a:rPr lang="en-US" dirty="0"/>
              <a:t>I</a:t>
            </a:r>
            <a:r>
              <a:rPr lang="en-US" dirty="0" smtClean="0"/>
              <a:t>t stores </a:t>
            </a:r>
            <a:r>
              <a:rPr lang="en-US" dirty="0"/>
              <a:t>the address of the last program request in a stack.</a:t>
            </a: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731309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a:t>
            </a:r>
            <a:br>
              <a:rPr lang="en-US" smtClean="0"/>
            </a:br>
            <a:endParaRPr lang="en-US"/>
          </a:p>
        </p:txBody>
      </p:sp>
      <p:sp>
        <p:nvSpPr>
          <p:cNvPr id="3" name="Content Placeholder 2"/>
          <p:cNvSpPr>
            <a:spLocks noGrp="1"/>
          </p:cNvSpPr>
          <p:nvPr>
            <p:ph idx="1"/>
          </p:nvPr>
        </p:nvSpPr>
        <p:spPr/>
        <p:txBody>
          <a:bodyPr/>
          <a:lstStyle/>
          <a:p>
            <a:r>
              <a:rPr lang="en-US" dirty="0" smtClean="0"/>
              <a:t>Instruction pointer</a:t>
            </a:r>
          </a:p>
          <a:p>
            <a:pPr marL="0" indent="0">
              <a:buNone/>
            </a:pPr>
            <a:r>
              <a:rPr lang="en-US" dirty="0"/>
              <a:t>It holds the address of the next </a:t>
            </a:r>
            <a:r>
              <a:rPr lang="en-US" b="1" dirty="0"/>
              <a:t>instruction</a:t>
            </a:r>
            <a:r>
              <a:rPr lang="en-US" dirty="0"/>
              <a:t> to be executed. Control flow </a:t>
            </a:r>
            <a:r>
              <a:rPr lang="en-US" b="1" dirty="0"/>
              <a:t>instructions</a:t>
            </a:r>
            <a:r>
              <a:rPr lang="en-US" dirty="0"/>
              <a:t> such as jumps, conditional branches, subroutine calls and returns manipulate the </a:t>
            </a:r>
            <a:r>
              <a:rPr lang="en-US" b="1" dirty="0"/>
              <a:t>instruction pointer</a:t>
            </a:r>
            <a:r>
              <a:rPr lang="en-US" dirty="0" smtClean="0"/>
              <a:t>.[PC(Program </a:t>
            </a:r>
            <a:r>
              <a:rPr lang="en-US" dirty="0" smtClean="0"/>
              <a:t>Counter), </a:t>
            </a:r>
            <a:r>
              <a:rPr lang="en-US" dirty="0" smtClean="0"/>
              <a:t>IAR(Instruction Address Register)]</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766835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a:t>
            </a:r>
            <a:br>
              <a:rPr lang="en-US" smtClean="0"/>
            </a:br>
            <a:endParaRPr lang="en-US"/>
          </a:p>
        </p:txBody>
      </p:sp>
      <p:sp>
        <p:nvSpPr>
          <p:cNvPr id="3" name="Content Placeholder 2"/>
          <p:cNvSpPr>
            <a:spLocks noGrp="1"/>
          </p:cNvSpPr>
          <p:nvPr>
            <p:ph idx="1"/>
          </p:nvPr>
        </p:nvSpPr>
        <p:spPr/>
        <p:txBody>
          <a:bodyPr/>
          <a:lstStyle/>
          <a:p>
            <a:r>
              <a:rPr lang="en-US" dirty="0" smtClean="0"/>
              <a:t>Memory Address Register(MAR)</a:t>
            </a:r>
          </a:p>
          <a:p>
            <a:pPr marL="0" indent="0">
              <a:buNone/>
            </a:pPr>
            <a:r>
              <a:rPr lang="en-US" dirty="0" smtClean="0"/>
              <a:t>It is </a:t>
            </a:r>
            <a:r>
              <a:rPr lang="en-US" dirty="0"/>
              <a:t>the </a:t>
            </a:r>
            <a:r>
              <a:rPr lang="en-US" dirty="0">
                <a:hlinkClick r:id="rId2" tooltip="Central processing unit"/>
              </a:rPr>
              <a:t>CPU</a:t>
            </a:r>
            <a:r>
              <a:rPr lang="en-US" dirty="0"/>
              <a:t> </a:t>
            </a:r>
            <a:r>
              <a:rPr lang="en-US" dirty="0">
                <a:hlinkClick r:id="rId3" tooltip="Hardware register"/>
              </a:rPr>
              <a:t>register</a:t>
            </a:r>
            <a:r>
              <a:rPr lang="en-US" dirty="0"/>
              <a:t> that either stores the </a:t>
            </a:r>
            <a:r>
              <a:rPr lang="en-US" dirty="0">
                <a:hlinkClick r:id="rId4" tooltip="Memory address"/>
              </a:rPr>
              <a:t>memory address</a:t>
            </a:r>
            <a:r>
              <a:rPr lang="en-US" dirty="0"/>
              <a:t> from which data will be fetched to the CPU, or the address to which data will be sent and stored.</a:t>
            </a: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427825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a:t>
            </a:r>
            <a:br>
              <a:rPr lang="en-US" smtClean="0"/>
            </a:br>
            <a:endParaRPr lang="en-US"/>
          </a:p>
        </p:txBody>
      </p:sp>
      <p:sp>
        <p:nvSpPr>
          <p:cNvPr id="3" name="Content Placeholder 2"/>
          <p:cNvSpPr>
            <a:spLocks noGrp="1"/>
          </p:cNvSpPr>
          <p:nvPr>
            <p:ph idx="1"/>
          </p:nvPr>
        </p:nvSpPr>
        <p:spPr/>
        <p:txBody>
          <a:bodyPr/>
          <a:lstStyle/>
          <a:p>
            <a:r>
              <a:rPr lang="en-US" dirty="0" smtClean="0"/>
              <a:t>Memory Buffer Register(MBR,MDR)</a:t>
            </a:r>
          </a:p>
          <a:p>
            <a:pPr marL="0" indent="0">
              <a:buNone/>
            </a:pPr>
            <a:r>
              <a:rPr lang="en-US" dirty="0" smtClean="0"/>
              <a:t>   It is </a:t>
            </a:r>
            <a:r>
              <a:rPr lang="en-US" dirty="0"/>
              <a:t>the register in a computer's processor, or central processing unit, CPU, that stores the data being transferred to and from the immediate access storage.</a:t>
            </a:r>
          </a:p>
        </p:txBody>
      </p:sp>
    </p:spTree>
    <p:extLst>
      <p:ext uri="{BB962C8B-B14F-4D97-AF65-F5344CB8AC3E}">
        <p14:creationId xmlns:p14="http://schemas.microsoft.com/office/powerpoint/2010/main" val="73032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Architectures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To manipulate data, processor’s job is </a:t>
            </a:r>
          </a:p>
          <a:p>
            <a:pPr lvl="1"/>
            <a:r>
              <a:rPr lang="en-US" dirty="0" smtClean="0"/>
              <a:t>to read data and instructions from memory, </a:t>
            </a:r>
          </a:p>
          <a:p>
            <a:pPr lvl="1"/>
            <a:r>
              <a:rPr lang="en-US" dirty="0" smtClean="0"/>
              <a:t>read and write data to memory, </a:t>
            </a:r>
          </a:p>
          <a:p>
            <a:pPr lvl="1"/>
            <a:r>
              <a:rPr lang="en-US" dirty="0" smtClean="0"/>
              <a:t>write data to output devices, and </a:t>
            </a:r>
          </a:p>
          <a:p>
            <a:pPr lvl="1"/>
            <a:r>
              <a:rPr lang="en-US" dirty="0" smtClean="0"/>
              <a:t>read data from input devices. </a:t>
            </a:r>
          </a:p>
          <a:p>
            <a:r>
              <a:rPr lang="en-US" dirty="0" smtClean="0"/>
              <a:t>To do these functions, the processor communicates with other devices using three buses, a bus being a group of signals. These buses are:</a:t>
            </a:r>
          </a:p>
          <a:p>
            <a:pPr lvl="1"/>
            <a:r>
              <a:rPr lang="en-US" dirty="0" smtClean="0"/>
              <a:t>Data bus</a:t>
            </a:r>
          </a:p>
          <a:p>
            <a:pPr lvl="1"/>
            <a:r>
              <a:rPr lang="en-US" dirty="0" smtClean="0"/>
              <a:t>Address bus</a:t>
            </a:r>
          </a:p>
          <a:p>
            <a:pPr lvl="1"/>
            <a:r>
              <a:rPr lang="en-US" dirty="0" smtClean="0"/>
              <a:t>Control  and Status bus</a:t>
            </a:r>
            <a:endParaRPr lang="en-US" dirty="0"/>
          </a:p>
        </p:txBody>
      </p:sp>
    </p:spTree>
    <p:extLst>
      <p:ext uri="{BB962C8B-B14F-4D97-AF65-F5344CB8AC3E}">
        <p14:creationId xmlns:p14="http://schemas.microsoft.com/office/powerpoint/2010/main" val="3440732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800" dirty="0"/>
              <a:t>The operating system runs above the hardware, the application software runs above the operating system.</a:t>
            </a:r>
          </a:p>
          <a:p>
            <a:pPr algn="just"/>
            <a:r>
              <a:rPr lang="en-US" sz="1800" dirty="0"/>
              <a:t>To have operating system in Embedded System is not compulsory. For example in case of small appliances such as remote control units, air-conditioners, toy etc there is no need of operating system </a:t>
            </a:r>
          </a:p>
          <a:p>
            <a:pPr algn="just"/>
            <a:r>
              <a:rPr lang="en-US" sz="1800" dirty="0"/>
              <a:t>It is possible to write small software specific to that application.</a:t>
            </a:r>
          </a:p>
        </p:txBody>
      </p:sp>
      <p:pic>
        <p:nvPicPr>
          <p:cNvPr id="4" name="Content Placeholder 4" descr="25.jpg"/>
          <p:cNvPicPr>
            <a:picLocks noChangeAspect="1"/>
          </p:cNvPicPr>
          <p:nvPr/>
        </p:nvPicPr>
        <p:blipFill>
          <a:blip r:embed="rId2" cstate="print"/>
          <a:stretch>
            <a:fillRect/>
          </a:stretch>
        </p:blipFill>
        <p:spPr>
          <a:xfrm>
            <a:off x="3810000" y="3686268"/>
            <a:ext cx="2667000" cy="2651434"/>
          </a:xfrm>
          <a:prstGeom prst="rect">
            <a:avLst/>
          </a:prstGeom>
        </p:spPr>
      </p:pic>
    </p:spTree>
    <p:extLst>
      <p:ext uri="{BB962C8B-B14F-4D97-AF65-F5344CB8AC3E}">
        <p14:creationId xmlns:p14="http://schemas.microsoft.com/office/powerpoint/2010/main" val="2594559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bus which carries the data between the processor and other devices. This bus is bi-directional.</a:t>
            </a:r>
          </a:p>
          <a:p>
            <a:r>
              <a:rPr lang="en-US" dirty="0" smtClean="0"/>
              <a:t>Address bus which carries the address information from the processor to memory, and hence this bus is unidirectional.</a:t>
            </a:r>
            <a:endParaRPr lang="en-US" dirty="0"/>
          </a:p>
        </p:txBody>
      </p:sp>
      <p:pic>
        <p:nvPicPr>
          <p:cNvPr id="4" name="Content Placeholder 3" descr="36a.jpg"/>
          <p:cNvPicPr>
            <a:picLocks noChangeAspect="1"/>
          </p:cNvPicPr>
          <p:nvPr/>
        </p:nvPicPr>
        <p:blipFill>
          <a:blip r:embed="rId2" cstate="print"/>
          <a:stretch>
            <a:fillRect/>
          </a:stretch>
        </p:blipFill>
        <p:spPr>
          <a:xfrm>
            <a:off x="3771900" y="4724401"/>
            <a:ext cx="6896100" cy="1838325"/>
          </a:xfrm>
          <a:prstGeom prst="rect">
            <a:avLst/>
          </a:prstGeom>
        </p:spPr>
      </p:pic>
    </p:spTree>
    <p:extLst>
      <p:ext uri="{BB962C8B-B14F-4D97-AF65-F5344CB8AC3E}">
        <p14:creationId xmlns:p14="http://schemas.microsoft.com/office/powerpoint/2010/main" val="2445899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Control and Status bus which carries control/status information such as whether the operation is read or write, indication of address error, as well as processor reset signal, clock input and interrupt signals.</a:t>
            </a:r>
          </a:p>
          <a:p>
            <a:r>
              <a:rPr lang="en-US" dirty="0" smtClean="0"/>
              <a:t>This bus is bi-directional. </a:t>
            </a:r>
            <a:endParaRPr lang="en-US" dirty="0"/>
          </a:p>
        </p:txBody>
      </p:sp>
    </p:spTree>
    <p:extLst>
      <p:ext uri="{BB962C8B-B14F-4D97-AF65-F5344CB8AC3E}">
        <p14:creationId xmlns:p14="http://schemas.microsoft.com/office/powerpoint/2010/main" val="2222080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Based on the number of memory and data buses used, there are three types of architectures for the processors. These are</a:t>
            </a:r>
          </a:p>
          <a:p>
            <a:pPr lvl="1"/>
            <a:r>
              <a:rPr lang="en-US" dirty="0" smtClean="0"/>
              <a:t>Von Neumann Architecture</a:t>
            </a:r>
          </a:p>
          <a:p>
            <a:pPr lvl="1"/>
            <a:r>
              <a:rPr lang="en-US" dirty="0" smtClean="0"/>
              <a:t>Harvard Architecture</a:t>
            </a:r>
          </a:p>
          <a:p>
            <a:pPr lvl="1"/>
            <a:r>
              <a:rPr lang="en-US" dirty="0" smtClean="0"/>
              <a:t>Super Harvard Architecture</a:t>
            </a:r>
          </a:p>
        </p:txBody>
      </p:sp>
    </p:spTree>
    <p:extLst>
      <p:ext uri="{BB962C8B-B14F-4D97-AF65-F5344CB8AC3E}">
        <p14:creationId xmlns:p14="http://schemas.microsoft.com/office/powerpoint/2010/main" val="4108901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Neumann Architecture</a:t>
            </a:r>
            <a:endParaRPr lang="en-US" dirty="0"/>
          </a:p>
        </p:txBody>
      </p:sp>
      <p:sp>
        <p:nvSpPr>
          <p:cNvPr id="3" name="Content Placeholder 2"/>
          <p:cNvSpPr>
            <a:spLocks noGrp="1"/>
          </p:cNvSpPr>
          <p:nvPr>
            <p:ph idx="1"/>
          </p:nvPr>
        </p:nvSpPr>
        <p:spPr/>
        <p:txBody>
          <a:bodyPr>
            <a:normAutofit/>
          </a:bodyPr>
          <a:lstStyle/>
          <a:p>
            <a:r>
              <a:rPr lang="en-US" dirty="0" smtClean="0"/>
              <a:t>Microprocessors/controllers based on the Von-Neumann architecture shares a single common bus for fetching both instructions and data</a:t>
            </a:r>
          </a:p>
          <a:p>
            <a:r>
              <a:rPr lang="en-US" dirty="0" smtClean="0"/>
              <a:t>Von-Neumann architecture based processors/controllers first fetch an instruction and then fetch the data to support the instruction from code memory.</a:t>
            </a:r>
          </a:p>
          <a:p>
            <a:r>
              <a:rPr lang="en-US" dirty="0" smtClean="0"/>
              <a:t>The two separate fetches slows down the controller’s operation.</a:t>
            </a:r>
            <a:endParaRPr lang="en-US" dirty="0"/>
          </a:p>
        </p:txBody>
      </p:sp>
    </p:spTree>
    <p:extLst>
      <p:ext uri="{BB962C8B-B14F-4D97-AF65-F5344CB8AC3E}">
        <p14:creationId xmlns:p14="http://schemas.microsoft.com/office/powerpoint/2010/main" val="2409731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36b.jpg"/>
          <p:cNvPicPr>
            <a:picLocks noChangeAspect="1"/>
          </p:cNvPicPr>
          <p:nvPr/>
        </p:nvPicPr>
        <p:blipFill>
          <a:blip r:embed="rId2" cstate="print"/>
          <a:stretch>
            <a:fillRect/>
          </a:stretch>
        </p:blipFill>
        <p:spPr>
          <a:xfrm>
            <a:off x="1665107" y="1690689"/>
            <a:ext cx="8716290" cy="4672012"/>
          </a:xfrm>
          <a:prstGeom prst="rect">
            <a:avLst/>
          </a:prstGeom>
        </p:spPr>
      </p:pic>
    </p:spTree>
    <p:extLst>
      <p:ext uri="{BB962C8B-B14F-4D97-AF65-F5344CB8AC3E}">
        <p14:creationId xmlns:p14="http://schemas.microsoft.com/office/powerpoint/2010/main" val="177099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Harvard Architecture</a:t>
            </a:r>
            <a:endParaRPr lang="en-US" dirty="0"/>
          </a:p>
        </p:txBody>
      </p:sp>
      <p:sp>
        <p:nvSpPr>
          <p:cNvPr id="3" name="Content Placeholder 2"/>
          <p:cNvSpPr>
            <a:spLocks noGrp="1"/>
          </p:cNvSpPr>
          <p:nvPr>
            <p:ph idx="1"/>
          </p:nvPr>
        </p:nvSpPr>
        <p:spPr>
          <a:xfrm>
            <a:off x="1203278" y="1428466"/>
            <a:ext cx="8229600" cy="5410200"/>
          </a:xfrm>
        </p:spPr>
        <p:txBody>
          <a:bodyPr>
            <a:normAutofit/>
          </a:bodyPr>
          <a:lstStyle/>
          <a:p>
            <a:r>
              <a:rPr lang="en-US" sz="2000" dirty="0"/>
              <a:t>Harvard architecture will have separate data bus and instruction bus. </a:t>
            </a:r>
          </a:p>
          <a:p>
            <a:r>
              <a:rPr lang="en-US" sz="2000" dirty="0"/>
              <a:t>This allows the data transfer and program fetching to occur simultaneously on both buses. </a:t>
            </a:r>
          </a:p>
          <a:p>
            <a:r>
              <a:rPr lang="en-US" sz="2000" dirty="0"/>
              <a:t>In this model, the data memory can be read and written while the program memory is being accessed. </a:t>
            </a:r>
          </a:p>
          <a:p>
            <a:r>
              <a:rPr lang="en-US" sz="2000" dirty="0"/>
              <a:t>These separated data memory and code memory buses allow one instruction to execute while the next instruction is fetched (“pre-fetching”). </a:t>
            </a:r>
          </a:p>
          <a:p>
            <a:r>
              <a:rPr lang="en-US" sz="2000" dirty="0"/>
              <a:t>The pre-fetch theoretically allows  much faster execution than Von-Neumann architecture</a:t>
            </a:r>
          </a:p>
          <a:p>
            <a:endParaRPr lang="en-US" dirty="0"/>
          </a:p>
        </p:txBody>
      </p:sp>
    </p:spTree>
    <p:extLst>
      <p:ext uri="{BB962C8B-B14F-4D97-AF65-F5344CB8AC3E}">
        <p14:creationId xmlns:p14="http://schemas.microsoft.com/office/powerpoint/2010/main" val="1074243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7aa.jpg"/>
          <p:cNvPicPr>
            <a:picLocks noGrp="1" noChangeAspect="1"/>
          </p:cNvPicPr>
          <p:nvPr>
            <p:ph idx="1"/>
          </p:nvPr>
        </p:nvPicPr>
        <p:blipFill>
          <a:blip r:embed="rId2" cstate="print"/>
          <a:stretch>
            <a:fillRect/>
          </a:stretch>
        </p:blipFill>
        <p:spPr>
          <a:xfrm>
            <a:off x="1278658" y="504967"/>
            <a:ext cx="9407540" cy="5036023"/>
          </a:xfrm>
          <a:prstGeom prst="rect">
            <a:avLst/>
          </a:prstGeom>
        </p:spPr>
      </p:pic>
    </p:spTree>
    <p:extLst>
      <p:ext uri="{BB962C8B-B14F-4D97-AF65-F5344CB8AC3E}">
        <p14:creationId xmlns:p14="http://schemas.microsoft.com/office/powerpoint/2010/main" val="3648372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this architecture, there are two separate memory blocks- one is program memory and the other is data memory. Program memory stores only instructions and data memory stores only data. Two pairs of data buses are used between the CPU and the memory blocks. </a:t>
            </a:r>
            <a:endParaRPr lang="en-US" dirty="0"/>
          </a:p>
        </p:txBody>
      </p:sp>
    </p:spTree>
    <p:extLst>
      <p:ext uri="{BB962C8B-B14F-4D97-AF65-F5344CB8AC3E}">
        <p14:creationId xmlns:p14="http://schemas.microsoft.com/office/powerpoint/2010/main" val="312648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05000" y="457200"/>
          <a:ext cx="8229600" cy="3581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Von-Neumann</a:t>
                      </a:r>
                      <a:r>
                        <a:rPr lang="en-US" baseline="0" dirty="0" smtClean="0"/>
                        <a:t> Architecture</a:t>
                      </a:r>
                      <a:endParaRPr lang="en-US" dirty="0"/>
                    </a:p>
                  </a:txBody>
                  <a:tcPr/>
                </a:tc>
                <a:tc>
                  <a:txBody>
                    <a:bodyPr/>
                    <a:lstStyle/>
                    <a:p>
                      <a:pPr algn="ctr"/>
                      <a:r>
                        <a:rPr lang="en-US" dirty="0" smtClean="0"/>
                        <a:t>Harvard Architecture</a:t>
                      </a:r>
                      <a:endParaRPr lang="en-US" dirty="0"/>
                    </a:p>
                  </a:txBody>
                  <a:tcPr/>
                </a:tc>
              </a:tr>
              <a:tr h="370840">
                <a:tc>
                  <a:txBody>
                    <a:bodyPr/>
                    <a:lstStyle/>
                    <a:p>
                      <a:r>
                        <a:rPr lang="en-US" dirty="0" smtClean="0"/>
                        <a:t>Single shared bus for instruction and data fetching</a:t>
                      </a:r>
                      <a:endParaRPr lang="en-US" dirty="0"/>
                    </a:p>
                  </a:txBody>
                  <a:tcPr/>
                </a:tc>
                <a:tc>
                  <a:txBody>
                    <a:bodyPr/>
                    <a:lstStyle/>
                    <a:p>
                      <a:r>
                        <a:rPr lang="en-US" dirty="0" smtClean="0"/>
                        <a:t>Separate buses for instruction and data fetching</a:t>
                      </a:r>
                      <a:endParaRPr lang="en-US" dirty="0"/>
                    </a:p>
                  </a:txBody>
                  <a:tcPr/>
                </a:tc>
              </a:tr>
              <a:tr h="370840">
                <a:tc>
                  <a:txBody>
                    <a:bodyPr/>
                    <a:lstStyle/>
                    <a:p>
                      <a:r>
                        <a:rPr lang="en-US" dirty="0" smtClean="0"/>
                        <a:t>Low performance compared to Harvard architecture</a:t>
                      </a:r>
                      <a:endParaRPr lang="en-US" dirty="0"/>
                    </a:p>
                  </a:txBody>
                  <a:tcPr/>
                </a:tc>
                <a:tc>
                  <a:txBody>
                    <a:bodyPr/>
                    <a:lstStyle/>
                    <a:p>
                      <a:r>
                        <a:rPr lang="en-US" dirty="0" smtClean="0"/>
                        <a:t>Easier to pipeline, so high performance can be achieved</a:t>
                      </a:r>
                      <a:endParaRPr lang="en-US" dirty="0"/>
                    </a:p>
                  </a:txBody>
                  <a:tcPr/>
                </a:tc>
              </a:tr>
              <a:tr h="370840">
                <a:tc>
                  <a:txBody>
                    <a:bodyPr/>
                    <a:lstStyle/>
                    <a:p>
                      <a:r>
                        <a:rPr lang="en-US" dirty="0" smtClean="0"/>
                        <a:t>Cheaper</a:t>
                      </a:r>
                      <a:endParaRPr lang="en-US" dirty="0"/>
                    </a:p>
                  </a:txBody>
                  <a:tcPr/>
                </a:tc>
                <a:tc>
                  <a:txBody>
                    <a:bodyPr/>
                    <a:lstStyle/>
                    <a:p>
                      <a:r>
                        <a:rPr lang="en-US" dirty="0" smtClean="0"/>
                        <a:t>Comparatively high cost</a:t>
                      </a:r>
                      <a:endParaRPr lang="en-US" dirty="0"/>
                    </a:p>
                  </a:txBody>
                  <a:tcPr/>
                </a:tc>
              </a:tr>
              <a:tr h="370840">
                <a:tc>
                  <a:txBody>
                    <a:bodyPr/>
                    <a:lstStyle/>
                    <a:p>
                      <a:r>
                        <a:rPr lang="en-US" dirty="0" smtClean="0"/>
                        <a:t>Allows self modifying</a:t>
                      </a:r>
                      <a:r>
                        <a:rPr lang="en-US" baseline="0" dirty="0" smtClean="0"/>
                        <a:t> codes</a:t>
                      </a:r>
                    </a:p>
                  </a:txBody>
                  <a:tcPr/>
                </a:tc>
                <a:tc>
                  <a:txBody>
                    <a:bodyPr/>
                    <a:lstStyle/>
                    <a:p>
                      <a:r>
                        <a:rPr lang="en-US" dirty="0" smtClean="0"/>
                        <a:t>No Memory</a:t>
                      </a:r>
                      <a:r>
                        <a:rPr lang="en-US" baseline="0" dirty="0" smtClean="0"/>
                        <a:t> alignment problems</a:t>
                      </a:r>
                      <a:endParaRPr lang="en-US" dirty="0"/>
                    </a:p>
                  </a:txBody>
                  <a:tcPr/>
                </a:tc>
              </a:tr>
              <a:tr h="370840">
                <a:tc>
                  <a:txBody>
                    <a:bodyPr/>
                    <a:lstStyle/>
                    <a:p>
                      <a:r>
                        <a:rPr lang="en-US" dirty="0" smtClean="0"/>
                        <a:t>Since</a:t>
                      </a:r>
                      <a:r>
                        <a:rPr lang="en-US" baseline="0" dirty="0" smtClean="0"/>
                        <a:t> data memory and program memory are stored physically in the same chip, chances for accidental corruption of program memory.</a:t>
                      </a:r>
                      <a:endParaRPr lang="en-US" dirty="0"/>
                    </a:p>
                  </a:txBody>
                  <a:tcPr/>
                </a:tc>
                <a:tc>
                  <a:txBody>
                    <a:bodyPr/>
                    <a:lstStyle/>
                    <a:p>
                      <a:r>
                        <a:rPr lang="en-US" dirty="0" smtClean="0"/>
                        <a:t>Since data memory and program memory are stored physically in different locations, no chances for accidental corruption</a:t>
                      </a:r>
                      <a:r>
                        <a:rPr lang="en-US" baseline="0" dirty="0" smtClean="0"/>
                        <a:t> of program memory</a:t>
                      </a:r>
                      <a:endParaRPr lang="en-US" dirty="0"/>
                    </a:p>
                  </a:txBody>
                  <a:tcPr/>
                </a:tc>
              </a:tr>
            </a:tbl>
          </a:graphicData>
        </a:graphic>
      </p:graphicFrame>
      <p:sp>
        <p:nvSpPr>
          <p:cNvPr id="5" name="TextBox 4"/>
          <p:cNvSpPr txBox="1"/>
          <p:nvPr/>
        </p:nvSpPr>
        <p:spPr>
          <a:xfrm>
            <a:off x="2057400" y="4267201"/>
            <a:ext cx="8117030" cy="2031325"/>
          </a:xfrm>
          <a:prstGeom prst="rect">
            <a:avLst/>
          </a:prstGeom>
          <a:noFill/>
        </p:spPr>
        <p:txBody>
          <a:bodyPr wrap="none" rtlCol="0">
            <a:spAutoFit/>
          </a:bodyPr>
          <a:lstStyle/>
          <a:p>
            <a:pPr algn="just"/>
            <a:r>
              <a:rPr lang="en-US" b="1" i="1" dirty="0"/>
              <a:t>Note: Self-modifying code</a:t>
            </a:r>
            <a:r>
              <a:rPr lang="en-US" i="1" dirty="0"/>
              <a:t> is </a:t>
            </a:r>
            <a:r>
              <a:rPr lang="en-US" i="1" dirty="0">
                <a:hlinkClick r:id="rId2" tooltip="Source code"/>
              </a:rPr>
              <a:t>code</a:t>
            </a:r>
            <a:r>
              <a:rPr lang="en-US" i="1" dirty="0"/>
              <a:t> that alters its own </a:t>
            </a:r>
            <a:r>
              <a:rPr lang="en-US" i="1" dirty="0">
                <a:hlinkClick r:id="rId3" tooltip="Instruction (computer science)"/>
              </a:rPr>
              <a:t>instructions</a:t>
            </a:r>
            <a:r>
              <a:rPr lang="en-US" i="1" dirty="0"/>
              <a:t> while it is </a:t>
            </a:r>
            <a:r>
              <a:rPr lang="en-US" i="1" dirty="0">
                <a:hlinkClick r:id="rId4" tooltip="Execution (computers)"/>
              </a:rPr>
              <a:t>executing</a:t>
            </a:r>
            <a:endParaRPr lang="en-US" i="1" dirty="0"/>
          </a:p>
          <a:p>
            <a:pPr algn="just"/>
            <a:r>
              <a:rPr lang="en-US" i="1" dirty="0"/>
              <a:t> - usually to reduce the </a:t>
            </a:r>
            <a:r>
              <a:rPr lang="en-US" i="1" dirty="0">
                <a:hlinkClick r:id="rId5" tooltip="Instruction path length"/>
              </a:rPr>
              <a:t>instruction path length</a:t>
            </a:r>
            <a:r>
              <a:rPr lang="en-US" i="1" dirty="0"/>
              <a:t> and improve </a:t>
            </a:r>
            <a:r>
              <a:rPr lang="en-US" i="1" dirty="0">
                <a:hlinkClick r:id="rId6" tooltip="Performance"/>
              </a:rPr>
              <a:t>performance</a:t>
            </a:r>
            <a:r>
              <a:rPr lang="en-US" i="1" dirty="0"/>
              <a:t> or simply </a:t>
            </a:r>
          </a:p>
          <a:p>
            <a:pPr algn="just"/>
            <a:r>
              <a:rPr lang="en-US" i="1" dirty="0"/>
              <a:t>to reduce otherwise repetitively similar code, thus simplifying maintenance. </a:t>
            </a:r>
          </a:p>
          <a:p>
            <a:pPr algn="just"/>
            <a:endParaRPr lang="en-US" i="1" dirty="0"/>
          </a:p>
          <a:p>
            <a:pPr algn="just"/>
            <a:r>
              <a:rPr lang="en-US" i="1" dirty="0"/>
              <a:t>Atmel's AVRs have a single level pipeline design. </a:t>
            </a:r>
          </a:p>
          <a:p>
            <a:pPr algn="just"/>
            <a:r>
              <a:rPr lang="en-US" i="1" dirty="0"/>
              <a:t>This means the next machine instruction is fetched as the current</a:t>
            </a:r>
          </a:p>
          <a:p>
            <a:pPr algn="just"/>
            <a:r>
              <a:rPr lang="en-US" i="1" dirty="0"/>
              <a:t>one is executing.</a:t>
            </a:r>
          </a:p>
        </p:txBody>
      </p:sp>
    </p:spTree>
    <p:extLst>
      <p:ext uri="{BB962C8B-B14F-4D97-AF65-F5344CB8AC3E}">
        <p14:creationId xmlns:p14="http://schemas.microsoft.com/office/powerpoint/2010/main" val="2761642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Harvard Architecture</a:t>
            </a:r>
            <a:endParaRPr lang="en-US" dirty="0"/>
          </a:p>
        </p:txBody>
      </p:sp>
      <p:sp>
        <p:nvSpPr>
          <p:cNvPr id="3" name="Content Placeholder 2"/>
          <p:cNvSpPr>
            <a:spLocks noGrp="1"/>
          </p:cNvSpPr>
          <p:nvPr>
            <p:ph idx="1"/>
          </p:nvPr>
        </p:nvSpPr>
        <p:spPr/>
        <p:txBody>
          <a:bodyPr>
            <a:normAutofit/>
          </a:bodyPr>
          <a:lstStyle/>
          <a:p>
            <a:r>
              <a:rPr lang="en-US" sz="2400" dirty="0"/>
              <a:t>A slight but significant modification of the Harvard architecture.</a:t>
            </a:r>
          </a:p>
          <a:p>
            <a:r>
              <a:rPr lang="en-US" sz="2400" dirty="0"/>
              <a:t>In Harvard architecture, the data memory is accessed more frequently than the program memory.</a:t>
            </a:r>
          </a:p>
          <a:p>
            <a:r>
              <a:rPr lang="en-US" sz="2400" dirty="0"/>
              <a:t>So SHARC is design to store some secondary data in the program memory to balance the load on both memory blocks.  This architecture is used in Digital Signal Processor.</a:t>
            </a:r>
          </a:p>
          <a:p>
            <a:endParaRPr lang="en-US" dirty="0"/>
          </a:p>
        </p:txBody>
      </p:sp>
      <p:pic>
        <p:nvPicPr>
          <p:cNvPr id="6" name="Picture 5" descr="37b.jpg"/>
          <p:cNvPicPr>
            <a:picLocks noChangeAspect="1"/>
          </p:cNvPicPr>
          <p:nvPr/>
        </p:nvPicPr>
        <p:blipFill>
          <a:blip r:embed="rId2" cstate="print"/>
          <a:stretch>
            <a:fillRect/>
          </a:stretch>
        </p:blipFill>
        <p:spPr>
          <a:xfrm>
            <a:off x="4876800" y="4419600"/>
            <a:ext cx="5542368" cy="2438400"/>
          </a:xfrm>
          <a:prstGeom prst="rect">
            <a:avLst/>
          </a:prstGeom>
        </p:spPr>
      </p:pic>
    </p:spTree>
    <p:extLst>
      <p:ext uri="{BB962C8B-B14F-4D97-AF65-F5344CB8AC3E}">
        <p14:creationId xmlns:p14="http://schemas.microsoft.com/office/powerpoint/2010/main" val="177322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
            </a:r>
            <a:r>
              <a:rPr lang="en-US" dirty="0" err="1" smtClean="0"/>
              <a:t>seudocode</a:t>
            </a:r>
            <a:endParaRPr lang="en-US" dirty="0"/>
          </a:p>
        </p:txBody>
      </p:sp>
      <p:pic>
        <p:nvPicPr>
          <p:cNvPr id="6" name="Content Placeholder 5"/>
          <p:cNvPicPr>
            <a:picLocks noGrp="1" noChangeAspect="1"/>
          </p:cNvPicPr>
          <p:nvPr>
            <p:ph idx="1"/>
          </p:nvPr>
        </p:nvPicPr>
        <p:blipFill>
          <a:blip r:embed="rId2"/>
          <a:stretch>
            <a:fillRect/>
          </a:stretch>
        </p:blipFill>
        <p:spPr>
          <a:xfrm>
            <a:off x="1184795" y="1690688"/>
            <a:ext cx="6874318" cy="4286096"/>
          </a:xfrm>
          <a:prstGeom prst="rect">
            <a:avLst/>
          </a:prstGeom>
        </p:spPr>
      </p:pic>
    </p:spTree>
    <p:extLst>
      <p:ext uri="{BB962C8B-B14F-4D97-AF65-F5344CB8AC3E}">
        <p14:creationId xmlns:p14="http://schemas.microsoft.com/office/powerpoint/2010/main" val="131168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For the complex processing, it is better to have operating system, in which deployment of application in the memory chips after operating system is integrated with the application.</a:t>
            </a:r>
          </a:p>
          <a:p>
            <a:r>
              <a:rPr lang="en-US" dirty="0" smtClean="0"/>
              <a:t>Once the software is transferred to the memory chip, the software will continue to run for a long time and don't need to reload new software.</a:t>
            </a:r>
            <a:endParaRPr lang="en-US" dirty="0"/>
          </a:p>
        </p:txBody>
      </p:sp>
    </p:spTree>
    <p:extLst>
      <p:ext uri="{BB962C8B-B14F-4D97-AF65-F5344CB8AC3E}">
        <p14:creationId xmlns:p14="http://schemas.microsoft.com/office/powerpoint/2010/main" val="4156880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a:t>
            </a:r>
            <a:endParaRPr lang="en-US" dirty="0"/>
          </a:p>
        </p:txBody>
      </p:sp>
      <p:sp>
        <p:nvSpPr>
          <p:cNvPr id="3" name="Content Placeholder 2"/>
          <p:cNvSpPr>
            <a:spLocks noGrp="1"/>
          </p:cNvSpPr>
          <p:nvPr>
            <p:ph idx="1"/>
          </p:nvPr>
        </p:nvSpPr>
        <p:spPr/>
        <p:txBody>
          <a:bodyPr/>
          <a:lstStyle/>
          <a:p>
            <a:r>
              <a:rPr lang="en-US" dirty="0" smtClean="0"/>
              <a:t>Refer </a:t>
            </a:r>
            <a:r>
              <a:rPr lang="en-US" dirty="0" smtClean="0"/>
              <a:t>Moodle (1)</a:t>
            </a:r>
            <a:endParaRPr lang="en-US" dirty="0"/>
          </a:p>
        </p:txBody>
      </p:sp>
    </p:spTree>
    <p:extLst>
      <p:ext uri="{BB962C8B-B14F-4D97-AF65-F5344CB8AC3E}">
        <p14:creationId xmlns:p14="http://schemas.microsoft.com/office/powerpoint/2010/main" val="28475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Various building blocks of the hardware of an embedded system.</a:t>
            </a:r>
            <a:endParaRPr lang="en-US" b="1" dirty="0"/>
          </a:p>
        </p:txBody>
      </p:sp>
      <p:sp>
        <p:nvSpPr>
          <p:cNvPr id="3" name="Content Placeholder 2"/>
          <p:cNvSpPr>
            <a:spLocks noGrp="1"/>
          </p:cNvSpPr>
          <p:nvPr>
            <p:ph idx="1"/>
          </p:nvPr>
        </p:nvSpPr>
        <p:spPr/>
        <p:txBody>
          <a:bodyPr/>
          <a:lstStyle/>
          <a:p>
            <a:r>
              <a:rPr lang="en-US" dirty="0" smtClean="0"/>
              <a:t>Central Processing Unit (CPU)</a:t>
            </a:r>
          </a:p>
          <a:p>
            <a:r>
              <a:rPr lang="en-US" dirty="0" smtClean="0"/>
              <a:t>Memory (Read-only Memory and Random Access Memory)</a:t>
            </a:r>
          </a:p>
          <a:p>
            <a:r>
              <a:rPr lang="en-US" dirty="0" smtClean="0"/>
              <a:t>Input Devices</a:t>
            </a:r>
          </a:p>
          <a:p>
            <a:r>
              <a:rPr lang="en-US" dirty="0" smtClean="0"/>
              <a:t>Output Devices</a:t>
            </a:r>
          </a:p>
          <a:p>
            <a:r>
              <a:rPr lang="en-US" dirty="0" smtClean="0"/>
              <a:t>Communication Interfaces</a:t>
            </a:r>
          </a:p>
          <a:p>
            <a:r>
              <a:rPr lang="en-US" dirty="0" smtClean="0"/>
              <a:t>Application-specific circuitry</a:t>
            </a:r>
            <a:endParaRPr lang="en-US" dirty="0"/>
          </a:p>
        </p:txBody>
      </p:sp>
    </p:spTree>
    <p:extLst>
      <p:ext uri="{BB962C8B-B14F-4D97-AF65-F5344CB8AC3E}">
        <p14:creationId xmlns:p14="http://schemas.microsoft.com/office/powerpoint/2010/main" val="2174364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3238500" y="4972050"/>
            <a:ext cx="5657850" cy="1028700"/>
          </a:xfrm>
        </p:spPr>
        <p:txBody>
          <a:bodyPr>
            <a:normAutofit/>
          </a:bodyPr>
          <a:lstStyle/>
          <a:p>
            <a:r>
              <a:rPr lang="en-US" dirty="0" smtClean="0"/>
              <a:t>Simplified Hardware Architecture of an Embedded System</a:t>
            </a:r>
          </a:p>
          <a:p>
            <a:endParaRPr lang="en-US" dirty="0"/>
          </a:p>
        </p:txBody>
      </p:sp>
      <p:pic>
        <p:nvPicPr>
          <p:cNvPr id="6" name="Content Placeholder 3" descr="26.jpg"/>
          <p:cNvPicPr>
            <a:picLocks noChangeAspect="1"/>
          </p:cNvPicPr>
          <p:nvPr/>
        </p:nvPicPr>
        <p:blipFill>
          <a:blip r:embed="rId3" cstate="print"/>
          <a:stretch>
            <a:fillRect/>
          </a:stretch>
        </p:blipFill>
        <p:spPr>
          <a:xfrm>
            <a:off x="2590800" y="533400"/>
            <a:ext cx="7347558" cy="4221162"/>
          </a:xfrm>
          <a:prstGeom prst="rect">
            <a:avLst/>
          </a:prstGeom>
        </p:spPr>
      </p:pic>
    </p:spTree>
    <p:extLst>
      <p:ext uri="{BB962C8B-B14F-4D97-AF65-F5344CB8AC3E}">
        <p14:creationId xmlns:p14="http://schemas.microsoft.com/office/powerpoint/2010/main" val="345287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Processing Unit (CPU)</a:t>
            </a:r>
            <a:endParaRPr lang="en-US" dirty="0"/>
          </a:p>
        </p:txBody>
      </p:sp>
      <p:sp>
        <p:nvSpPr>
          <p:cNvPr id="3" name="Content Placeholder 2"/>
          <p:cNvSpPr>
            <a:spLocks noGrp="1"/>
          </p:cNvSpPr>
          <p:nvPr>
            <p:ph idx="1"/>
          </p:nvPr>
        </p:nvSpPr>
        <p:spPr/>
        <p:txBody>
          <a:bodyPr>
            <a:normAutofit fontScale="92500" lnSpcReduction="20000"/>
          </a:bodyPr>
          <a:lstStyle/>
          <a:p>
            <a:r>
              <a:rPr lang="en-US" sz="2550" dirty="0"/>
              <a:t>The Central Processing Unit (Processor) can be any of the following:</a:t>
            </a:r>
          </a:p>
          <a:p>
            <a:pPr lvl="1"/>
            <a:r>
              <a:rPr lang="en-US" sz="2550" dirty="0"/>
              <a:t>Micro-controller,</a:t>
            </a:r>
          </a:p>
          <a:p>
            <a:pPr lvl="1"/>
            <a:r>
              <a:rPr lang="en-US" sz="2550" dirty="0"/>
              <a:t> Microprocessor</a:t>
            </a:r>
          </a:p>
          <a:p>
            <a:pPr lvl="1"/>
            <a:r>
              <a:rPr lang="en-US" sz="2550" dirty="0"/>
              <a:t>Digital Signal Processor (DSP)</a:t>
            </a:r>
          </a:p>
          <a:p>
            <a:pPr lvl="1">
              <a:buNone/>
            </a:pPr>
            <a:endParaRPr lang="en-US" sz="2550" dirty="0"/>
          </a:p>
          <a:p>
            <a:r>
              <a:rPr lang="en-US" sz="2550" dirty="0"/>
              <a:t>For small applications microcontroller is the best choice as the number of external components required very less.</a:t>
            </a:r>
          </a:p>
          <a:p>
            <a:endParaRPr lang="en-US" sz="2550" dirty="0"/>
          </a:p>
          <a:p>
            <a:r>
              <a:rPr lang="en-US" sz="2550" dirty="0"/>
              <a:t>Microprocessor is very powerful, but it needs many external components</a:t>
            </a:r>
          </a:p>
          <a:p>
            <a:endParaRPr lang="en-US" sz="2550" dirty="0"/>
          </a:p>
          <a:p>
            <a:r>
              <a:rPr lang="en-US" sz="2550" dirty="0"/>
              <a:t>DSP is used mainly for applications for signal processing is involved such as audio and video processing.</a:t>
            </a:r>
          </a:p>
          <a:p>
            <a:pPr lvl="1"/>
            <a:endParaRPr lang="en-US" dirty="0"/>
          </a:p>
        </p:txBody>
      </p:sp>
    </p:spTree>
    <p:extLst>
      <p:ext uri="{BB962C8B-B14F-4D97-AF65-F5344CB8AC3E}">
        <p14:creationId xmlns:p14="http://schemas.microsoft.com/office/powerpoint/2010/main" val="2765534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1668</Words>
  <Application>Microsoft Office PowerPoint</Application>
  <PresentationFormat>Widescreen</PresentationFormat>
  <Paragraphs>158</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Chapter 2 Architecture of Embedded Systems</vt:lpstr>
      <vt:lpstr>Overview of Embedded System Architecture</vt:lpstr>
      <vt:lpstr>PowerPoint Presentation</vt:lpstr>
      <vt:lpstr>Pseudocode</vt:lpstr>
      <vt:lpstr>PowerPoint Presentation</vt:lpstr>
      <vt:lpstr>CA</vt:lpstr>
      <vt:lpstr>Various building blocks of the hardware of an embedded system.</vt:lpstr>
      <vt:lpstr>PowerPoint Presentation</vt:lpstr>
      <vt:lpstr>Central Processing Unit (CPU)</vt:lpstr>
      <vt:lpstr>Memory</vt:lpstr>
      <vt:lpstr>Input Devices</vt:lpstr>
      <vt:lpstr>Output devices</vt:lpstr>
      <vt:lpstr>Communication Interfaces</vt:lpstr>
      <vt:lpstr>Application-specific Circuitry</vt:lpstr>
      <vt:lpstr>Hardware Architecture</vt:lpstr>
      <vt:lpstr>Central Processing Unit</vt:lpstr>
      <vt:lpstr>PowerPoint Presentation</vt:lpstr>
      <vt:lpstr>Microcontroller</vt:lpstr>
      <vt:lpstr>PowerPoint Presentation</vt:lpstr>
      <vt:lpstr>PowerPoint Presentation</vt:lpstr>
      <vt:lpstr>Links</vt:lpstr>
      <vt:lpstr>PowerPoint Presentation</vt:lpstr>
      <vt:lpstr>Processor Architectures</vt:lpstr>
      <vt:lpstr>Register </vt:lpstr>
      <vt:lpstr>Register </vt:lpstr>
      <vt:lpstr>Register </vt:lpstr>
      <vt:lpstr>Register </vt:lpstr>
      <vt:lpstr>Register </vt:lpstr>
      <vt:lpstr>Processor Architectures</vt:lpstr>
      <vt:lpstr>PowerPoint Presentation</vt:lpstr>
      <vt:lpstr>PowerPoint Presentation</vt:lpstr>
      <vt:lpstr>PowerPoint Presentation</vt:lpstr>
      <vt:lpstr>Von Neumann Architecture</vt:lpstr>
      <vt:lpstr>PowerPoint Presentation</vt:lpstr>
      <vt:lpstr>Harvard Architecture</vt:lpstr>
      <vt:lpstr>PowerPoint Presentation</vt:lpstr>
      <vt:lpstr>PowerPoint Presentation</vt:lpstr>
      <vt:lpstr>PowerPoint Presentation</vt:lpstr>
      <vt:lpstr>Super Harvard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dc:creator>
  <cp:lastModifiedBy>sat</cp:lastModifiedBy>
  <cp:revision>16</cp:revision>
  <dcterms:created xsi:type="dcterms:W3CDTF">2020-06-26T01:32:57Z</dcterms:created>
  <dcterms:modified xsi:type="dcterms:W3CDTF">2020-06-28T03:09:22Z</dcterms:modified>
</cp:coreProperties>
</file>