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492" r:id="rId2"/>
    <p:sldId id="591" r:id="rId3"/>
    <p:sldId id="493" r:id="rId4"/>
    <p:sldId id="442" r:id="rId5"/>
    <p:sldId id="532" r:id="rId6"/>
    <p:sldId id="592" r:id="rId7"/>
    <p:sldId id="531" r:id="rId8"/>
    <p:sldId id="534" r:id="rId9"/>
    <p:sldId id="535" r:id="rId10"/>
    <p:sldId id="594" r:id="rId11"/>
    <p:sldId id="257" r:id="rId12"/>
    <p:sldId id="369" r:id="rId13"/>
    <p:sldId id="321" r:id="rId14"/>
    <p:sldId id="322" r:id="rId15"/>
    <p:sldId id="323" r:id="rId16"/>
    <p:sldId id="324" r:id="rId17"/>
    <p:sldId id="325" r:id="rId18"/>
    <p:sldId id="595" r:id="rId19"/>
    <p:sldId id="327" r:id="rId20"/>
    <p:sldId id="596" r:id="rId21"/>
    <p:sldId id="597" r:id="rId22"/>
    <p:sldId id="598" r:id="rId23"/>
    <p:sldId id="599" r:id="rId24"/>
    <p:sldId id="600" r:id="rId25"/>
    <p:sldId id="601" r:id="rId26"/>
    <p:sldId id="602" r:id="rId27"/>
    <p:sldId id="604" r:id="rId28"/>
    <p:sldId id="605" r:id="rId29"/>
    <p:sldId id="606" r:id="rId30"/>
    <p:sldId id="607" r:id="rId31"/>
    <p:sldId id="608" r:id="rId32"/>
    <p:sldId id="609" r:id="rId33"/>
    <p:sldId id="610" r:id="rId34"/>
    <p:sldId id="536" r:id="rId35"/>
    <p:sldId id="33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67" autoAdjust="0"/>
  </p:normalViewPr>
  <p:slideViewPr>
    <p:cSldViewPr>
      <p:cViewPr varScale="1">
        <p:scale>
          <a:sx n="61" d="100"/>
          <a:sy n="61" d="100"/>
        </p:scale>
        <p:origin x="1626"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FADC30-34DD-4444-8E71-EC45C30EED93}" type="datetimeFigureOut">
              <a:rPr lang="en-US" smtClean="0"/>
              <a:pPr/>
              <a:t>7/5/2020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C98D14-D1FF-4257-BF64-67ADC972C653}" type="slidenum">
              <a:rPr lang="en-US" smtClean="0"/>
              <a:pPr/>
              <a:t>‹#›</a:t>
            </a:fld>
            <a:endParaRPr lang="en-US"/>
          </a:p>
        </p:txBody>
      </p:sp>
    </p:spTree>
    <p:extLst>
      <p:ext uri="{BB962C8B-B14F-4D97-AF65-F5344CB8AC3E}">
        <p14:creationId xmlns:p14="http://schemas.microsoft.com/office/powerpoint/2010/main" val="4227265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DEFD34-6955-4E79-88DC-90D3D713D027}" type="datetimeFigureOut">
              <a:rPr lang="en-US" smtClean="0"/>
              <a:pPr/>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DEFD34-6955-4E79-88DC-90D3D713D027}" type="datetimeFigureOut">
              <a:rPr lang="en-US" smtClean="0"/>
              <a:pPr/>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DEFD34-6955-4E79-88DC-90D3D713D027}" type="datetimeFigureOut">
              <a:rPr lang="en-US" smtClean="0"/>
              <a:pPr/>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DEFD34-6955-4E79-88DC-90D3D713D027}" type="datetimeFigureOut">
              <a:rPr lang="en-US" smtClean="0"/>
              <a:pPr/>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DEFD34-6955-4E79-88DC-90D3D713D027}" type="datetimeFigureOut">
              <a:rPr lang="en-US" smtClean="0"/>
              <a:pPr/>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DEFD34-6955-4E79-88DC-90D3D713D027}" type="datetimeFigureOut">
              <a:rPr lang="en-US" smtClean="0"/>
              <a:pPr/>
              <a:t>7/5/2020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DEFD34-6955-4E79-88DC-90D3D713D027}" type="datetimeFigureOut">
              <a:rPr lang="en-US" smtClean="0"/>
              <a:pPr/>
              <a:t>7/5/2020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DEFD34-6955-4E79-88DC-90D3D713D027}" type="datetimeFigureOut">
              <a:rPr lang="en-US" smtClean="0"/>
              <a:pPr/>
              <a:t>7/5/2020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DEFD34-6955-4E79-88DC-90D3D713D027}" type="datetimeFigureOut">
              <a:rPr lang="en-US" smtClean="0"/>
              <a:pPr/>
              <a:t>7/5/2020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DEFD34-6955-4E79-88DC-90D3D713D027}" type="datetimeFigureOut">
              <a:rPr lang="en-US" smtClean="0"/>
              <a:pPr/>
              <a:t>7/5/2020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DEFD34-6955-4E79-88DC-90D3D713D027}" type="datetimeFigureOut">
              <a:rPr lang="en-US" smtClean="0"/>
              <a:pPr/>
              <a:t>7/5/2020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EFD34-6955-4E79-88DC-90D3D713D027}" type="datetimeFigureOut">
              <a:rPr lang="en-US" smtClean="0"/>
              <a:pPr/>
              <a:t>7/5/2020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CF3D51-19F7-491B-8D55-3DFFB3EC757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Interrupt is a signal to the processor that some important event has occurred. </a:t>
            </a:r>
          </a:p>
          <a:p>
            <a:r>
              <a:rPr lang="en-US" dirty="0" smtClean="0"/>
              <a:t>If we press a key , an interrupt goes to the processor and then the processor reads the key pressed. </a:t>
            </a:r>
          </a:p>
          <a:p>
            <a:r>
              <a:rPr lang="en-US" dirty="0" smtClean="0"/>
              <a:t>Corresponding to each interrupt, there will be an </a:t>
            </a:r>
            <a:r>
              <a:rPr lang="en-US" b="1" dirty="0" smtClean="0"/>
              <a:t>Interrupt Service Routine (ISR) </a:t>
            </a:r>
            <a:r>
              <a:rPr lang="en-US" dirty="0" smtClean="0"/>
              <a:t>that will be executed. But, before executing the ISR, the processor has to temporarily halt the work it is doing. </a:t>
            </a:r>
          </a:p>
          <a:p>
            <a:r>
              <a:rPr lang="en-US" dirty="0" smtClean="0"/>
              <a:t>So it saves the contents of the registers by pushing the register values and stack pointer onto the stack.</a:t>
            </a:r>
          </a:p>
          <a:p>
            <a:r>
              <a:rPr lang="en-US" dirty="0" smtClean="0"/>
              <a:t>Then the processor loads the interrupt vector </a:t>
            </a:r>
            <a:r>
              <a:rPr lang="en-US" dirty="0" err="1" smtClean="0"/>
              <a:t>i.e</a:t>
            </a:r>
            <a:r>
              <a:rPr lang="en-US" dirty="0" smtClean="0"/>
              <a:t> the address at which the ISR is lying, into the Program Counter.</a:t>
            </a:r>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 processor</a:t>
            </a:r>
            <a:endParaRPr lang="en-US" dirty="0"/>
          </a:p>
        </p:txBody>
      </p:sp>
      <p:pic>
        <p:nvPicPr>
          <p:cNvPr id="4" name="Content Placeholder 3"/>
          <p:cNvPicPr>
            <a:picLocks noGrp="1" noChangeAspect="1"/>
          </p:cNvPicPr>
          <p:nvPr>
            <p:ph idx="1"/>
          </p:nvPr>
        </p:nvPicPr>
        <p:blipFill>
          <a:blip r:embed="rId2"/>
          <a:stretch>
            <a:fillRect/>
          </a:stretch>
        </p:blipFill>
        <p:spPr>
          <a:xfrm>
            <a:off x="811976" y="1938833"/>
            <a:ext cx="7520048" cy="3874454"/>
          </a:xfrm>
          <a:prstGeom prst="rect">
            <a:avLst/>
          </a:prstGeom>
        </p:spPr>
      </p:pic>
    </p:spTree>
    <p:extLst>
      <p:ext uri="{BB962C8B-B14F-4D97-AF65-F5344CB8AC3E}">
        <p14:creationId xmlns:p14="http://schemas.microsoft.com/office/powerpoint/2010/main" val="2375952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Memory is an important part of processor based embedded systems.</a:t>
            </a:r>
          </a:p>
          <a:p>
            <a:r>
              <a:rPr lang="en-US" dirty="0" smtClean="0"/>
              <a:t>If the processors contain built in memory then this memory is called </a:t>
            </a:r>
            <a:r>
              <a:rPr lang="en-US" b="1" dirty="0" smtClean="0"/>
              <a:t>on-chip memory</a:t>
            </a:r>
            <a:r>
              <a:rPr lang="en-US" dirty="0" smtClean="0"/>
              <a:t>.</a:t>
            </a:r>
          </a:p>
          <a:p>
            <a:r>
              <a:rPr lang="en-US" dirty="0" smtClean="0"/>
              <a:t>If the memory is connected with processor externally than this is called </a:t>
            </a:r>
            <a:r>
              <a:rPr lang="en-US" b="1" dirty="0" smtClean="0"/>
              <a:t>off-chip memory</a:t>
            </a:r>
            <a:r>
              <a:rPr lang="en-US" dirty="0" smtClean="0"/>
              <a:t>.</a:t>
            </a:r>
          </a:p>
          <a:p>
            <a:endParaRPr lang="en-US" dirty="0" smtClean="0"/>
          </a:p>
          <a:p>
            <a:r>
              <a:rPr lang="en-US" dirty="0" smtClean="0"/>
              <a:t>The memory is divided into two categories:</a:t>
            </a:r>
          </a:p>
          <a:p>
            <a:pPr lvl="1"/>
            <a:r>
              <a:rPr lang="en-US" dirty="0" smtClean="0"/>
              <a:t>Program memory</a:t>
            </a:r>
          </a:p>
          <a:p>
            <a:pPr lvl="1"/>
            <a:r>
              <a:rPr lang="en-US" dirty="0" smtClean="0"/>
              <a:t>Data memory</a:t>
            </a:r>
          </a:p>
          <a:p>
            <a:r>
              <a:rPr lang="en-US" dirty="0" smtClean="0"/>
              <a:t>Program memory stores the firmware permanently.</a:t>
            </a:r>
          </a:p>
          <a:p>
            <a:r>
              <a:rPr lang="en-US" dirty="0" smtClean="0"/>
              <a:t>Data Memory contents are erased when power is switched off.</a:t>
            </a:r>
          </a:p>
          <a:p>
            <a:r>
              <a:rPr lang="en-US" dirty="0" smtClean="0"/>
              <a:t>These both can be internal or external to the processor.</a:t>
            </a:r>
          </a:p>
          <a:p>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Storage Memory (ROM)</a:t>
            </a:r>
            <a:endParaRPr lang="en-US" dirty="0"/>
          </a:p>
        </p:txBody>
      </p:sp>
      <p:sp>
        <p:nvSpPr>
          <p:cNvPr id="3" name="Content Placeholder 2"/>
          <p:cNvSpPr>
            <a:spLocks noGrp="1"/>
          </p:cNvSpPr>
          <p:nvPr>
            <p:ph idx="1"/>
          </p:nvPr>
        </p:nvSpPr>
        <p:spPr/>
        <p:txBody>
          <a:bodyPr>
            <a:normAutofit fontScale="92500"/>
          </a:bodyPr>
          <a:lstStyle/>
          <a:p>
            <a:r>
              <a:rPr lang="en-US" dirty="0" smtClean="0"/>
              <a:t>The program memory or code storage memory of an embedded system stores the program instructions.</a:t>
            </a:r>
          </a:p>
          <a:p>
            <a:r>
              <a:rPr lang="en-US" dirty="0" smtClean="0"/>
              <a:t>The code memory retains its contents even after the power to it is turned off. It is generally known as non-volatile storage memory.</a:t>
            </a:r>
          </a:p>
          <a:p>
            <a:r>
              <a:rPr lang="en-US" dirty="0" smtClean="0"/>
              <a:t>Depending on the fabrication, erasing and programming techniques they are classified into several types.</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Storage Memory (ROM)</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Masked ROM (MROM) : </a:t>
            </a:r>
          </a:p>
          <a:p>
            <a:pPr lvl="1"/>
            <a:r>
              <a:rPr lang="en-US" dirty="0" smtClean="0"/>
              <a:t>Masked ROM is a one-time programmable device. </a:t>
            </a:r>
            <a:br>
              <a:rPr lang="en-US" dirty="0" smtClean="0"/>
            </a:br>
            <a:endParaRPr lang="en-US" dirty="0" smtClean="0"/>
          </a:p>
          <a:p>
            <a:pPr lvl="1"/>
            <a:r>
              <a:rPr lang="en-US" dirty="0" smtClean="0"/>
              <a:t>The device is factory programmed by masking and metallization process at the </a:t>
            </a:r>
            <a:r>
              <a:rPr lang="en-US" dirty="0" smtClean="0"/>
              <a:t>end of </a:t>
            </a:r>
            <a:r>
              <a:rPr lang="en-US" dirty="0" smtClean="0"/>
              <a:t>production itself, according to the data provided by the end user.</a:t>
            </a:r>
            <a:br>
              <a:rPr lang="en-US" dirty="0" smtClean="0"/>
            </a:br>
            <a:endParaRPr lang="en-US" dirty="0" smtClean="0"/>
          </a:p>
          <a:p>
            <a:pPr lvl="1"/>
            <a:r>
              <a:rPr lang="en-US" dirty="0" smtClean="0"/>
              <a:t>The primary advantage of this is low cost for high volume production.</a:t>
            </a:r>
            <a:br>
              <a:rPr lang="en-US" dirty="0" smtClean="0"/>
            </a:br>
            <a:endParaRPr lang="en-US" dirty="0" smtClean="0"/>
          </a:p>
          <a:p>
            <a:pPr lvl="1"/>
            <a:r>
              <a:rPr lang="en-US" dirty="0" smtClean="0"/>
              <a:t>Masked ROM is a good for storing the embedded firmware for low cost embedded devices.</a:t>
            </a:r>
          </a:p>
          <a:p>
            <a:pPr lvl="1"/>
            <a:r>
              <a:rPr lang="en-US" dirty="0" smtClean="0"/>
              <a:t>It is not possible to modify the device firmware if firmware is to be upgraded.</a:t>
            </a:r>
          </a:p>
          <a:p>
            <a:pPr lvl="1"/>
            <a:r>
              <a:rPr lang="en-US" dirty="0" smtClean="0"/>
              <a:t>And also since MROM is permanent in bit storage, it is not possible to alter the bit information.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smtClean="0"/>
              <a:t>Programmable Read Only Memory (PROM) </a:t>
            </a:r>
            <a:r>
              <a:rPr lang="en-US" dirty="0" smtClean="0"/>
              <a:t>:</a:t>
            </a:r>
          </a:p>
          <a:p>
            <a:pPr lvl="1"/>
            <a:r>
              <a:rPr lang="en-US" dirty="0" smtClean="0"/>
              <a:t>It is also called </a:t>
            </a:r>
            <a:r>
              <a:rPr lang="en-US" b="1" dirty="0" smtClean="0"/>
              <a:t>One Time Programmable Memory (OTP): </a:t>
            </a:r>
          </a:p>
          <a:p>
            <a:pPr lvl="1"/>
            <a:r>
              <a:rPr lang="en-US" dirty="0" smtClean="0"/>
              <a:t>It is not pre-programmed by the manufacturer.</a:t>
            </a:r>
          </a:p>
          <a:p>
            <a:pPr lvl="1"/>
            <a:r>
              <a:rPr lang="en-US" dirty="0" smtClean="0"/>
              <a:t>The end user is responsible for programming these devices.</a:t>
            </a:r>
          </a:p>
          <a:p>
            <a:pPr lvl="1"/>
            <a:r>
              <a:rPr lang="en-US" dirty="0" smtClean="0"/>
              <a:t>It is a low cost solution for commercial production and is </a:t>
            </a:r>
            <a:r>
              <a:rPr lang="en-US" b="1" dirty="0" smtClean="0"/>
              <a:t>not able to reprogrammed</a:t>
            </a:r>
            <a:r>
              <a:rPr lang="en-US" dirty="0" smtClean="0"/>
              <a:t>.</a:t>
            </a:r>
          </a:p>
          <a:p>
            <a:pPr lvl="1"/>
            <a:r>
              <a:rPr lang="en-US" dirty="0" smtClean="0"/>
              <a:t>It is not useful and worth for the development purpose as need to change the code continuously.</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b="1" dirty="0" smtClean="0"/>
              <a:t>Erasable Programmable Read Only Memory (EPROM):</a:t>
            </a:r>
            <a:r>
              <a:rPr lang="en-US" dirty="0" smtClean="0"/>
              <a:t>. </a:t>
            </a:r>
          </a:p>
          <a:p>
            <a:pPr lvl="1" algn="just"/>
            <a:r>
              <a:rPr lang="en-US" dirty="0" smtClean="0"/>
              <a:t>During the development phase the code is subject continuous changes and using an OTP each time to load the code is not economical. So EPROM gives the flexibility to re-program the same chip</a:t>
            </a:r>
          </a:p>
          <a:p>
            <a:pPr lvl="1" algn="just"/>
            <a:endParaRPr lang="en-US" dirty="0" smtClean="0"/>
          </a:p>
          <a:p>
            <a:pPr lvl="1" algn="just"/>
            <a:r>
              <a:rPr lang="en-US" dirty="0" smtClean="0"/>
              <a:t>EPROM Programmer is need to store the information.</a:t>
            </a:r>
          </a:p>
          <a:p>
            <a:pPr lvl="1" algn="just"/>
            <a:endParaRPr lang="en-US" dirty="0" smtClean="0"/>
          </a:p>
          <a:p>
            <a:pPr lvl="1" algn="just"/>
            <a:r>
              <a:rPr lang="en-US" dirty="0" smtClean="0"/>
              <a:t>To erase the content, it is necessary to expose in ultraviolet rays for fixed duration.</a:t>
            </a:r>
          </a:p>
          <a:p>
            <a:pPr lvl="1" algn="just"/>
            <a:endParaRPr lang="en-US" dirty="0" smtClean="0"/>
          </a:p>
          <a:p>
            <a:pPr lvl="1" algn="just"/>
            <a:r>
              <a:rPr lang="en-US" dirty="0" smtClean="0"/>
              <a:t>Even though the EPROM chip is flexible in terms of re-programmability, it needs to be taken out of the circuit board and put in a UV eraser device for 20-30 minutes. So it is a tedious and time-consuming process.</a:t>
            </a:r>
          </a:p>
          <a:p>
            <a:pPr lvl="1" algn="just"/>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just"/>
            <a:r>
              <a:rPr lang="en-US" b="1" dirty="0" smtClean="0"/>
              <a:t>Electrically Erasable Programmable Read Only Memory(EEPROM): </a:t>
            </a:r>
          </a:p>
          <a:p>
            <a:pPr lvl="1" algn="just"/>
            <a:r>
              <a:rPr lang="en-US" dirty="0" smtClean="0"/>
              <a:t>The information contained in the EEPROM memory can be altered by using electrical signals at the register/Byte level. </a:t>
            </a:r>
          </a:p>
          <a:p>
            <a:pPr lvl="1" algn="just"/>
            <a:r>
              <a:rPr lang="en-US" dirty="0" smtClean="0"/>
              <a:t>It is erasable and reprogrammed </a:t>
            </a:r>
            <a:r>
              <a:rPr lang="en-US" b="1" dirty="0" smtClean="0"/>
              <a:t>in-circuit.</a:t>
            </a:r>
          </a:p>
          <a:p>
            <a:pPr lvl="1" algn="just"/>
            <a:r>
              <a:rPr lang="en-US" dirty="0" smtClean="0"/>
              <a:t>These chips include a chip erase mode and in this mode they can be erased in a few milliseconds.</a:t>
            </a:r>
          </a:p>
          <a:p>
            <a:pPr lvl="1" algn="just"/>
            <a:r>
              <a:rPr lang="en-US" dirty="0" smtClean="0"/>
              <a:t>ATMEL’s AT250 (1KB) , AT25160 (2 KB) AT25320 (4 KB), AT 25640 (8 KB) are the EEPROMs.</a:t>
            </a:r>
          </a:p>
          <a:p>
            <a:pPr lvl="1" algn="just"/>
            <a:endParaRPr lang="en-US" dirty="0" smtClean="0"/>
          </a:p>
          <a:p>
            <a:pPr lvl="1" algn="just">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20000"/>
          </a:bodyPr>
          <a:lstStyle/>
          <a:p>
            <a:pPr algn="just"/>
            <a:r>
              <a:rPr lang="en-US" b="1" dirty="0" smtClean="0"/>
              <a:t>FLASH: </a:t>
            </a:r>
          </a:p>
          <a:p>
            <a:pPr lvl="1" algn="just"/>
            <a:r>
              <a:rPr lang="en-US" dirty="0" smtClean="0"/>
              <a:t>Flash is the ROM technology and is the most popular ROM technology used in today’s embedded designs. </a:t>
            </a:r>
          </a:p>
          <a:p>
            <a:pPr lvl="1" algn="just"/>
            <a:r>
              <a:rPr lang="en-US" dirty="0" smtClean="0"/>
              <a:t>FLASH memory is a variation of EEPROM technology. It combines the re-programmability of EEPROM and the high capacity of standard ROMs.</a:t>
            </a:r>
          </a:p>
          <a:p>
            <a:pPr lvl="1" algn="just"/>
            <a:r>
              <a:rPr lang="en-US" dirty="0" smtClean="0"/>
              <a:t>The memory is divided into sectors or blocks. Typical sector size is 256 bytes or 16 KB. Each sector is erasable unit.</a:t>
            </a:r>
          </a:p>
          <a:p>
            <a:pPr lvl="1" algn="just"/>
            <a:r>
              <a:rPr lang="en-US" dirty="0" smtClean="0"/>
              <a:t>Flash memory is nowadays extensively used in embedded systems for storing the firmware.</a:t>
            </a:r>
          </a:p>
          <a:p>
            <a:pPr lvl="1" algn="just"/>
            <a:r>
              <a:rPr lang="en-US" dirty="0" smtClean="0"/>
              <a:t>The main attraction of Flash data can be accessed through file names rather than through memory addresses.</a:t>
            </a:r>
          </a:p>
          <a:p>
            <a:pPr lvl="1" algn="just"/>
            <a:r>
              <a:rPr lang="en-US" dirty="0" smtClean="0"/>
              <a:t>AMD’s AM29F010 is Flash device of 128 KB capacity.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Memory in Embedded System</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457200" y="2070119"/>
            <a:ext cx="8229600" cy="3586125"/>
          </a:xfrm>
          <a:prstGeom prst="rect">
            <a:avLst/>
          </a:prstGeom>
        </p:spPr>
      </p:pic>
    </p:spTree>
    <p:extLst>
      <p:ext uri="{BB962C8B-B14F-4D97-AF65-F5344CB8AC3E}">
        <p14:creationId xmlns:p14="http://schemas.microsoft.com/office/powerpoint/2010/main" val="3404549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Read-Write Memory/Random Access Memory (RAM)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RAM is the </a:t>
            </a:r>
            <a:r>
              <a:rPr lang="en-US" b="1" dirty="0" smtClean="0"/>
              <a:t>data memory</a:t>
            </a:r>
            <a:r>
              <a:rPr lang="en-US" dirty="0" smtClean="0"/>
              <a:t> or working memory of the processor.</a:t>
            </a:r>
          </a:p>
          <a:p>
            <a:r>
              <a:rPr lang="en-US" dirty="0" smtClean="0"/>
              <a:t>Processor can read from it and write to it. RAM is volatile, meaning when the power is turned off, all the contents are destroyed.</a:t>
            </a:r>
          </a:p>
          <a:p>
            <a:r>
              <a:rPr lang="en-US" dirty="0" smtClean="0"/>
              <a:t>RAM is direct access memory, meaning we can access the desired memory location  directly without the need for traveling through the entire memory locations to reach the desired memory position (</a:t>
            </a:r>
            <a:r>
              <a:rPr lang="en-US" dirty="0" err="1" smtClean="0"/>
              <a:t>i.e</a:t>
            </a:r>
            <a:r>
              <a:rPr lang="en-US" dirty="0" smtClean="0"/>
              <a:t> random access memory location)</a:t>
            </a:r>
          </a:p>
          <a:p>
            <a:r>
              <a:rPr lang="en-US" dirty="0" smtClean="0"/>
              <a:t>. </a:t>
            </a:r>
          </a:p>
          <a:p>
            <a:r>
              <a:rPr lang="en-US" dirty="0" smtClean="0"/>
              <a:t>Ram generally falls into three categories:</a:t>
            </a:r>
          </a:p>
          <a:p>
            <a:pPr lvl="1"/>
            <a:r>
              <a:rPr lang="en-US" dirty="0" smtClean="0"/>
              <a:t>Static RAM (SRAM)</a:t>
            </a:r>
          </a:p>
          <a:p>
            <a:pPr lvl="1"/>
            <a:r>
              <a:rPr lang="en-US" dirty="0" smtClean="0"/>
              <a:t>Dynamic RAM (DRAM)</a:t>
            </a:r>
          </a:p>
          <a:p>
            <a:pPr lvl="1"/>
            <a:r>
              <a:rPr lang="en-US" dirty="0" smtClean="0"/>
              <a:t>Non-volatile Memory (NVRAM)</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381148"/>
            <a:ext cx="7162800" cy="4648200"/>
          </a:xfrm>
          <a:prstGeom prst="rect">
            <a:avLst/>
          </a:prstGeom>
        </p:spPr>
      </p:pic>
    </p:spTree>
    <p:extLst>
      <p:ext uri="{BB962C8B-B14F-4D97-AF65-F5344CB8AC3E}">
        <p14:creationId xmlns:p14="http://schemas.microsoft.com/office/powerpoint/2010/main" val="1033491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Cell Operation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basic element of a </a:t>
            </a:r>
            <a:r>
              <a:rPr lang="en-US" b="1" dirty="0"/>
              <a:t>semiconductor memory </a:t>
            </a:r>
            <a:r>
              <a:rPr lang="en-US" dirty="0"/>
              <a:t>is the memory cell</a:t>
            </a:r>
            <a:r>
              <a:rPr lang="en-US" dirty="0" smtClean="0"/>
              <a:t>.</a:t>
            </a:r>
          </a:p>
          <a:p>
            <a:r>
              <a:rPr lang="en-US" dirty="0"/>
              <a:t>Although a </a:t>
            </a:r>
            <a:r>
              <a:rPr lang="en-US" dirty="0" smtClean="0"/>
              <a:t>variety of </a:t>
            </a:r>
            <a:r>
              <a:rPr lang="en-US" dirty="0"/>
              <a:t>electronic technologies are used, all semiconductor memory cells share </a:t>
            </a:r>
            <a:r>
              <a:rPr lang="en-US" dirty="0" smtClean="0"/>
              <a:t>certain properties:</a:t>
            </a:r>
          </a:p>
          <a:p>
            <a:pPr lvl="1"/>
            <a:r>
              <a:rPr lang="en-US" dirty="0"/>
              <a:t>They exhibit two stable </a:t>
            </a:r>
            <a:r>
              <a:rPr lang="en-US" dirty="0" smtClean="0"/>
              <a:t>states</a:t>
            </a:r>
            <a:r>
              <a:rPr lang="en-US" dirty="0"/>
              <a:t>, which can be used to </a:t>
            </a:r>
            <a:r>
              <a:rPr lang="en-US" dirty="0" smtClean="0"/>
              <a:t>represent binary </a:t>
            </a:r>
            <a:r>
              <a:rPr lang="en-US" dirty="0"/>
              <a:t>1 and 0</a:t>
            </a:r>
            <a:r>
              <a:rPr lang="en-US" dirty="0" smtClean="0"/>
              <a:t>.</a:t>
            </a:r>
          </a:p>
          <a:p>
            <a:pPr lvl="1"/>
            <a:r>
              <a:rPr lang="en-US" dirty="0"/>
              <a:t>They are capable of being written into (at least once), to set the state</a:t>
            </a:r>
            <a:r>
              <a:rPr lang="en-US" dirty="0" smtClean="0"/>
              <a:t>.</a:t>
            </a:r>
          </a:p>
          <a:p>
            <a:pPr lvl="1"/>
            <a:r>
              <a:rPr lang="en-US" dirty="0"/>
              <a:t>They are capable of being read to sense the state</a:t>
            </a:r>
            <a:r>
              <a:rPr lang="en-US" dirty="0" smtClean="0"/>
              <a:t>.</a:t>
            </a:r>
            <a:endParaRPr lang="en-US" dirty="0"/>
          </a:p>
        </p:txBody>
      </p:sp>
    </p:spTree>
    <p:extLst>
      <p:ext uri="{BB962C8B-B14F-4D97-AF65-F5344CB8AC3E}">
        <p14:creationId xmlns:p14="http://schemas.microsoft.com/office/powerpoint/2010/main" val="2515976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Cell Operation</a:t>
            </a:r>
            <a:endParaRPr lang="en-US" dirty="0"/>
          </a:p>
        </p:txBody>
      </p:sp>
      <p:sp>
        <p:nvSpPr>
          <p:cNvPr id="3" name="Content Placeholder 2"/>
          <p:cNvSpPr>
            <a:spLocks noGrp="1"/>
          </p:cNvSpPr>
          <p:nvPr>
            <p:ph idx="1"/>
          </p:nvPr>
        </p:nvSpPr>
        <p:spPr>
          <a:xfrm>
            <a:off x="457200" y="1676400"/>
            <a:ext cx="8229600" cy="4525963"/>
          </a:xfrm>
        </p:spPr>
        <p:txBody>
          <a:bodyPr>
            <a:normAutofit/>
          </a:bodyPr>
          <a:lstStyle/>
          <a:p>
            <a:endParaRPr lang="en-US" dirty="0"/>
          </a:p>
        </p:txBody>
      </p:sp>
      <p:pic>
        <p:nvPicPr>
          <p:cNvPr id="5" name="Picture 4"/>
          <p:cNvPicPr>
            <a:picLocks noChangeAspect="1"/>
          </p:cNvPicPr>
          <p:nvPr/>
        </p:nvPicPr>
        <p:blipFill rotWithShape="1">
          <a:blip r:embed="rId2"/>
          <a:srcRect l="16244" t="30208" r="28643" b="29167"/>
          <a:stretch/>
        </p:blipFill>
        <p:spPr>
          <a:xfrm>
            <a:off x="1219200" y="2133600"/>
            <a:ext cx="7239000" cy="2971800"/>
          </a:xfrm>
          <a:prstGeom prst="rect">
            <a:avLst/>
          </a:prstGeom>
        </p:spPr>
      </p:pic>
    </p:spTree>
    <p:extLst>
      <p:ext uri="{BB962C8B-B14F-4D97-AF65-F5344CB8AC3E}">
        <p14:creationId xmlns:p14="http://schemas.microsoft.com/office/powerpoint/2010/main" val="4073477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Cell Operation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a:t>Most commonly, the </a:t>
            </a:r>
            <a:r>
              <a:rPr lang="en-US" dirty="0" smtClean="0"/>
              <a:t>cell has </a:t>
            </a:r>
            <a:r>
              <a:rPr lang="en-US" dirty="0"/>
              <a:t>three functional terminals capable of carrying an electrical signal</a:t>
            </a:r>
            <a:r>
              <a:rPr lang="en-US" dirty="0" smtClean="0"/>
              <a:t>.</a:t>
            </a:r>
          </a:p>
          <a:p>
            <a:r>
              <a:rPr lang="en-US" dirty="0" smtClean="0"/>
              <a:t> </a:t>
            </a:r>
            <a:r>
              <a:rPr lang="en-US" dirty="0"/>
              <a:t>The select terminal</a:t>
            </a:r>
            <a:r>
              <a:rPr lang="en-US" dirty="0" smtClean="0"/>
              <a:t>, as </a:t>
            </a:r>
            <a:r>
              <a:rPr lang="en-US" dirty="0"/>
              <a:t>the name suggests, selects a memory cell for a read or write operation. </a:t>
            </a:r>
            <a:endParaRPr lang="en-US" dirty="0" smtClean="0"/>
          </a:p>
          <a:p>
            <a:r>
              <a:rPr lang="en-US" dirty="0" smtClean="0"/>
              <a:t>The control </a:t>
            </a:r>
            <a:r>
              <a:rPr lang="en-US" dirty="0"/>
              <a:t>terminal indicates read or </a:t>
            </a:r>
            <a:r>
              <a:rPr lang="en-US" dirty="0" smtClean="0"/>
              <a:t>write operation. </a:t>
            </a:r>
          </a:p>
          <a:p>
            <a:r>
              <a:rPr lang="en-US" dirty="0" smtClean="0"/>
              <a:t>For </a:t>
            </a:r>
            <a:r>
              <a:rPr lang="en-US" dirty="0"/>
              <a:t>writing, the other terminal provides </a:t>
            </a:r>
            <a:r>
              <a:rPr lang="en-US" dirty="0" smtClean="0"/>
              <a:t>an electrical </a:t>
            </a:r>
            <a:r>
              <a:rPr lang="en-US" dirty="0"/>
              <a:t>signal that sets the state of the cell to 1 or 0. </a:t>
            </a:r>
            <a:endParaRPr lang="en-US" dirty="0" smtClean="0"/>
          </a:p>
          <a:p>
            <a:r>
              <a:rPr lang="en-US" dirty="0" smtClean="0"/>
              <a:t>For </a:t>
            </a:r>
            <a:r>
              <a:rPr lang="en-US" dirty="0"/>
              <a:t>reading, that terminal </a:t>
            </a:r>
            <a:r>
              <a:rPr lang="en-US" dirty="0" smtClean="0"/>
              <a:t>is used </a:t>
            </a:r>
            <a:r>
              <a:rPr lang="en-US" dirty="0"/>
              <a:t>for output of the cell’s state.</a:t>
            </a:r>
          </a:p>
        </p:txBody>
      </p:sp>
    </p:spTree>
    <p:extLst>
      <p:ext uri="{BB962C8B-B14F-4D97-AF65-F5344CB8AC3E}">
        <p14:creationId xmlns:p14="http://schemas.microsoft.com/office/powerpoint/2010/main" val="2300047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DRAM</a:t>
            </a:r>
            <a:endParaRPr lang="en-US" dirty="0"/>
          </a:p>
        </p:txBody>
      </p:sp>
      <p:pic>
        <p:nvPicPr>
          <p:cNvPr id="4" name="Content Placeholder 3"/>
          <p:cNvPicPr>
            <a:picLocks noGrp="1" noChangeAspect="1"/>
          </p:cNvPicPr>
          <p:nvPr>
            <p:ph idx="1"/>
          </p:nvPr>
        </p:nvPicPr>
        <p:blipFill rotWithShape="1">
          <a:blip r:embed="rId2"/>
          <a:srcRect l="7573" t="25254" r="60243" b="7401"/>
          <a:stretch/>
        </p:blipFill>
        <p:spPr>
          <a:xfrm>
            <a:off x="1981200" y="1066800"/>
            <a:ext cx="5562600" cy="5589496"/>
          </a:xfrm>
          <a:prstGeom prst="rect">
            <a:avLst/>
          </a:prstGeom>
        </p:spPr>
      </p:pic>
    </p:spTree>
    <p:extLst>
      <p:ext uri="{BB962C8B-B14F-4D97-AF65-F5344CB8AC3E}">
        <p14:creationId xmlns:p14="http://schemas.microsoft.com/office/powerpoint/2010/main" val="4120878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DRAM</a:t>
            </a:r>
            <a:endParaRPr lang="en-US" dirty="0"/>
          </a:p>
        </p:txBody>
      </p:sp>
      <p:sp>
        <p:nvSpPr>
          <p:cNvPr id="3" name="Content Placeholder 2"/>
          <p:cNvSpPr>
            <a:spLocks noGrp="1"/>
          </p:cNvSpPr>
          <p:nvPr>
            <p:ph idx="1"/>
          </p:nvPr>
        </p:nvSpPr>
        <p:spPr/>
        <p:txBody>
          <a:bodyPr>
            <a:normAutofit/>
          </a:bodyPr>
          <a:lstStyle/>
          <a:p>
            <a:r>
              <a:rPr lang="en-US" dirty="0"/>
              <a:t>A </a:t>
            </a:r>
            <a:r>
              <a:rPr lang="en-US" b="1" dirty="0"/>
              <a:t>dynamic RAM (DRAM) </a:t>
            </a:r>
            <a:r>
              <a:rPr lang="en-US" dirty="0"/>
              <a:t>is made with cells that store data as charge </a:t>
            </a:r>
            <a:r>
              <a:rPr lang="en-US" dirty="0" smtClean="0"/>
              <a:t>on capacitors</a:t>
            </a:r>
            <a:r>
              <a:rPr lang="en-US" dirty="0"/>
              <a:t>. </a:t>
            </a:r>
            <a:endParaRPr lang="en-US" dirty="0" smtClean="0"/>
          </a:p>
          <a:p>
            <a:r>
              <a:rPr lang="en-US" dirty="0" smtClean="0"/>
              <a:t>The </a:t>
            </a:r>
            <a:r>
              <a:rPr lang="en-US" dirty="0"/>
              <a:t>presence or absence of charge in a capacitor is interpreted as </a:t>
            </a:r>
            <a:r>
              <a:rPr lang="en-US" dirty="0" smtClean="0"/>
              <a:t>a binary </a:t>
            </a:r>
            <a:r>
              <a:rPr lang="en-US" dirty="0"/>
              <a:t>1 or 0. </a:t>
            </a:r>
            <a:endParaRPr lang="en-US" dirty="0" smtClean="0"/>
          </a:p>
          <a:p>
            <a:r>
              <a:rPr lang="en-US" dirty="0" smtClean="0"/>
              <a:t>Because </a:t>
            </a:r>
            <a:r>
              <a:rPr lang="en-US" dirty="0"/>
              <a:t>capacitors have a natural tendency to discharge, </a:t>
            </a:r>
            <a:r>
              <a:rPr lang="en-US" dirty="0" smtClean="0"/>
              <a:t>dynamic RAMs </a:t>
            </a:r>
            <a:r>
              <a:rPr lang="en-US" dirty="0"/>
              <a:t>require periodic charge refreshing to maintain data storage.</a:t>
            </a:r>
          </a:p>
        </p:txBody>
      </p:sp>
    </p:spTree>
    <p:extLst>
      <p:ext uri="{BB962C8B-B14F-4D97-AF65-F5344CB8AC3E}">
        <p14:creationId xmlns:p14="http://schemas.microsoft.com/office/powerpoint/2010/main" val="4279971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DRAM </a:t>
            </a:r>
            <a:endParaRPr lang="en-US" dirty="0"/>
          </a:p>
        </p:txBody>
      </p:sp>
      <p:sp>
        <p:nvSpPr>
          <p:cNvPr id="3" name="Content Placeholder 2"/>
          <p:cNvSpPr>
            <a:spLocks noGrp="1"/>
          </p:cNvSpPr>
          <p:nvPr>
            <p:ph idx="1"/>
          </p:nvPr>
        </p:nvSpPr>
        <p:spPr/>
        <p:txBody>
          <a:bodyPr>
            <a:normAutofit lnSpcReduction="10000"/>
          </a:bodyPr>
          <a:lstStyle/>
          <a:p>
            <a:r>
              <a:rPr lang="en-US" dirty="0" smtClean="0"/>
              <a:t>Figure(DRAM) shows the  </a:t>
            </a:r>
            <a:r>
              <a:rPr lang="en-US" dirty="0"/>
              <a:t>structure for an individual cell that stores </a:t>
            </a:r>
            <a:r>
              <a:rPr lang="en-US" dirty="0" smtClean="0"/>
              <a:t>one bit</a:t>
            </a:r>
            <a:r>
              <a:rPr lang="en-US" dirty="0"/>
              <a:t>. </a:t>
            </a:r>
            <a:endParaRPr lang="en-US" dirty="0" smtClean="0"/>
          </a:p>
          <a:p>
            <a:r>
              <a:rPr lang="en-US" dirty="0" smtClean="0"/>
              <a:t>The </a:t>
            </a:r>
            <a:r>
              <a:rPr lang="en-US" dirty="0"/>
              <a:t>address line is activated when the bit value from this cell is to be read </a:t>
            </a:r>
            <a:r>
              <a:rPr lang="en-US" dirty="0" smtClean="0"/>
              <a:t>or written</a:t>
            </a:r>
            <a:r>
              <a:rPr lang="en-US" dirty="0"/>
              <a:t>. </a:t>
            </a:r>
            <a:endParaRPr lang="en-US" dirty="0" smtClean="0"/>
          </a:p>
          <a:p>
            <a:r>
              <a:rPr lang="en-US" dirty="0" smtClean="0"/>
              <a:t>The </a:t>
            </a:r>
            <a:r>
              <a:rPr lang="en-US" dirty="0"/>
              <a:t>transistor acts as a switch that is closed (allowing current to flow) if </a:t>
            </a:r>
            <a:r>
              <a:rPr lang="en-US" dirty="0" smtClean="0"/>
              <a:t>a voltage </a:t>
            </a:r>
            <a:r>
              <a:rPr lang="en-US" dirty="0"/>
              <a:t>is applied to the address line and open (no current flows) if no voltage </a:t>
            </a:r>
            <a:r>
              <a:rPr lang="en-US" dirty="0" smtClean="0"/>
              <a:t>is present </a:t>
            </a:r>
            <a:r>
              <a:rPr lang="en-US" dirty="0"/>
              <a:t>on the address line.</a:t>
            </a:r>
          </a:p>
        </p:txBody>
      </p:sp>
    </p:spTree>
    <p:extLst>
      <p:ext uri="{BB962C8B-B14F-4D97-AF65-F5344CB8AC3E}">
        <p14:creationId xmlns:p14="http://schemas.microsoft.com/office/powerpoint/2010/main" val="877800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DRAM</a:t>
            </a:r>
            <a:endParaRPr lang="en-US" dirty="0"/>
          </a:p>
        </p:txBody>
      </p:sp>
      <p:sp>
        <p:nvSpPr>
          <p:cNvPr id="3" name="Content Placeholder 2"/>
          <p:cNvSpPr>
            <a:spLocks noGrp="1"/>
          </p:cNvSpPr>
          <p:nvPr>
            <p:ph idx="1"/>
          </p:nvPr>
        </p:nvSpPr>
        <p:spPr/>
        <p:txBody>
          <a:bodyPr>
            <a:normAutofit/>
          </a:bodyPr>
          <a:lstStyle/>
          <a:p>
            <a:r>
              <a:rPr lang="en-US" dirty="0"/>
              <a:t>For the write operation, a voltage signal is applied to the bit line; a high </a:t>
            </a:r>
            <a:r>
              <a:rPr lang="en-US" dirty="0" smtClean="0"/>
              <a:t>voltage represents </a:t>
            </a:r>
            <a:r>
              <a:rPr lang="en-US" dirty="0"/>
              <a:t>1, and a low voltage represents 0. </a:t>
            </a:r>
            <a:endParaRPr lang="en-US" dirty="0" smtClean="0"/>
          </a:p>
          <a:p>
            <a:r>
              <a:rPr lang="en-US" dirty="0" smtClean="0"/>
              <a:t>A </a:t>
            </a:r>
            <a:r>
              <a:rPr lang="en-US" dirty="0"/>
              <a:t>signal is then applied to </a:t>
            </a:r>
            <a:r>
              <a:rPr lang="en-US" dirty="0" smtClean="0"/>
              <a:t>the address </a:t>
            </a:r>
            <a:r>
              <a:rPr lang="en-US" dirty="0"/>
              <a:t>line, allowing a charge to be transferred to the capacitor.</a:t>
            </a:r>
          </a:p>
        </p:txBody>
      </p:sp>
    </p:spTree>
    <p:extLst>
      <p:ext uri="{BB962C8B-B14F-4D97-AF65-F5344CB8AC3E}">
        <p14:creationId xmlns:p14="http://schemas.microsoft.com/office/powerpoint/2010/main" val="3222876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DRAM</a:t>
            </a:r>
            <a:endParaRPr lang="en-US" dirty="0"/>
          </a:p>
        </p:txBody>
      </p:sp>
      <p:sp>
        <p:nvSpPr>
          <p:cNvPr id="3" name="Content Placeholder 2"/>
          <p:cNvSpPr>
            <a:spLocks noGrp="1"/>
          </p:cNvSpPr>
          <p:nvPr>
            <p:ph idx="1"/>
          </p:nvPr>
        </p:nvSpPr>
        <p:spPr/>
        <p:txBody>
          <a:bodyPr>
            <a:normAutofit/>
          </a:bodyPr>
          <a:lstStyle/>
          <a:p>
            <a:r>
              <a:rPr lang="en-US" dirty="0"/>
              <a:t>For the read operation, when the address line is selected, the transistor </a:t>
            </a:r>
            <a:r>
              <a:rPr lang="en-US" dirty="0" smtClean="0"/>
              <a:t>turns on </a:t>
            </a:r>
            <a:r>
              <a:rPr lang="en-US" dirty="0"/>
              <a:t>and the charge stored on the capacitor is fed out onto a bit line and to a </a:t>
            </a:r>
            <a:r>
              <a:rPr lang="en-US" dirty="0" smtClean="0"/>
              <a:t>sense amplifier</a:t>
            </a:r>
            <a:r>
              <a:rPr lang="en-US" dirty="0"/>
              <a:t>. </a:t>
            </a:r>
            <a:endParaRPr lang="en-US" dirty="0" smtClean="0"/>
          </a:p>
          <a:p>
            <a:r>
              <a:rPr lang="en-US" dirty="0" smtClean="0"/>
              <a:t>The </a:t>
            </a:r>
            <a:r>
              <a:rPr lang="en-US" dirty="0"/>
              <a:t>sense amplifier compares the capacitor voltage to a reference </a:t>
            </a:r>
            <a:r>
              <a:rPr lang="en-US" dirty="0" smtClean="0"/>
              <a:t>value and </a:t>
            </a:r>
            <a:r>
              <a:rPr lang="en-US" dirty="0"/>
              <a:t>determines if the cell contains a logic 1 or a logic 0. </a:t>
            </a:r>
          </a:p>
        </p:txBody>
      </p:sp>
    </p:spTree>
    <p:extLst>
      <p:ext uri="{BB962C8B-B14F-4D97-AF65-F5344CB8AC3E}">
        <p14:creationId xmlns:p14="http://schemas.microsoft.com/office/powerpoint/2010/main" val="1352902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DRAM</a:t>
            </a:r>
            <a:endParaRPr lang="en-US" dirty="0"/>
          </a:p>
        </p:txBody>
      </p:sp>
      <p:sp>
        <p:nvSpPr>
          <p:cNvPr id="3" name="Content Placeholder 2"/>
          <p:cNvSpPr>
            <a:spLocks noGrp="1"/>
          </p:cNvSpPr>
          <p:nvPr>
            <p:ph idx="1"/>
          </p:nvPr>
        </p:nvSpPr>
        <p:spPr/>
        <p:txBody>
          <a:bodyPr>
            <a:normAutofit/>
          </a:bodyPr>
          <a:lstStyle/>
          <a:p>
            <a:r>
              <a:rPr lang="en-US" dirty="0"/>
              <a:t>Although the DRAM cell is used to store a single bit (0 or 1), it is </a:t>
            </a:r>
            <a:r>
              <a:rPr lang="en-US" dirty="0" smtClean="0"/>
              <a:t>essentially an </a:t>
            </a:r>
            <a:r>
              <a:rPr lang="en-US" dirty="0"/>
              <a:t>analog device. </a:t>
            </a:r>
            <a:endParaRPr lang="en-US" dirty="0" smtClean="0"/>
          </a:p>
          <a:p>
            <a:r>
              <a:rPr lang="en-US" dirty="0" smtClean="0"/>
              <a:t>The </a:t>
            </a:r>
            <a:r>
              <a:rPr lang="en-US" dirty="0"/>
              <a:t>capacitor can store any charge value within a range; a </a:t>
            </a:r>
            <a:r>
              <a:rPr lang="en-US" dirty="0" smtClean="0"/>
              <a:t>threshold value </a:t>
            </a:r>
            <a:r>
              <a:rPr lang="en-US" dirty="0"/>
              <a:t>determines whether the charge is interpreted as 1 or 0.</a:t>
            </a:r>
          </a:p>
        </p:txBody>
      </p:sp>
    </p:spTree>
    <p:extLst>
      <p:ext uri="{BB962C8B-B14F-4D97-AF65-F5344CB8AC3E}">
        <p14:creationId xmlns:p14="http://schemas.microsoft.com/office/powerpoint/2010/main" val="3745571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dirty="0" smtClean="0"/>
              <a:t>SRAM</a:t>
            </a:r>
            <a:endParaRPr lang="en-US" dirty="0"/>
          </a:p>
        </p:txBody>
      </p:sp>
      <p:pic>
        <p:nvPicPr>
          <p:cNvPr id="4" name="Content Placeholder 3"/>
          <p:cNvPicPr>
            <a:picLocks noGrp="1" noChangeAspect="1"/>
          </p:cNvPicPr>
          <p:nvPr>
            <p:ph idx="1"/>
          </p:nvPr>
        </p:nvPicPr>
        <p:blipFill rotWithShape="1">
          <a:blip r:embed="rId2"/>
          <a:srcRect l="34855" t="20870" r="21603" b="8418"/>
          <a:stretch/>
        </p:blipFill>
        <p:spPr>
          <a:xfrm>
            <a:off x="609600" y="1295400"/>
            <a:ext cx="7696200" cy="5287617"/>
          </a:xfrm>
          <a:prstGeom prst="rect">
            <a:avLst/>
          </a:prstGeom>
        </p:spPr>
      </p:pic>
    </p:spTree>
    <p:extLst>
      <p:ext uri="{BB962C8B-B14F-4D97-AF65-F5344CB8AC3E}">
        <p14:creationId xmlns:p14="http://schemas.microsoft.com/office/powerpoint/2010/main" val="448061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A Programmable Interrupt Controller (PIC) interfaces with the CPU to handle external devices and decide which interrupt has to be processed. An interrupt table contains the details of various interrupts such as interrupt number (IRQ), interrupt vector, priority of interrupt, frequency with which interrupt is likely to occur.</a:t>
            </a:r>
          </a:p>
          <a:p>
            <a:r>
              <a:rPr lang="en-US" dirty="0" smtClean="0"/>
              <a:t>Interrupt that has to be processed immediately is called Non-</a:t>
            </a:r>
            <a:r>
              <a:rPr lang="en-US" dirty="0" err="1" smtClean="0"/>
              <a:t>Maskable</a:t>
            </a:r>
            <a:r>
              <a:rPr lang="en-US" dirty="0" smtClean="0"/>
              <a:t> Interrupt (NMI)</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dirty="0" smtClean="0"/>
              <a:t>SRAM</a:t>
            </a:r>
            <a:endParaRPr lang="en-US" dirty="0"/>
          </a:p>
        </p:txBody>
      </p:sp>
      <p:pic>
        <p:nvPicPr>
          <p:cNvPr id="5" name="Picture 1"/>
          <p:cNvPicPr>
            <a:picLocks noGrp="1" noChangeAspect="1" noChangeArrowheads="1"/>
          </p:cNvPicPr>
          <p:nvPr>
            <p:ph idx="1"/>
          </p:nvPr>
        </p:nvPicPr>
        <p:blipFill>
          <a:blip r:embed="rId2" cstate="print"/>
          <a:srcRect/>
          <a:stretch>
            <a:fillRect/>
          </a:stretch>
        </p:blipFill>
        <p:spPr bwMode="auto">
          <a:xfrm>
            <a:off x="800100" y="1066800"/>
            <a:ext cx="7391399" cy="5471555"/>
          </a:xfrm>
          <a:prstGeom prst="rect">
            <a:avLst/>
          </a:prstGeom>
          <a:noFill/>
          <a:ln w="9525">
            <a:noFill/>
            <a:miter lim="800000"/>
            <a:headEnd/>
            <a:tailEnd/>
          </a:ln>
        </p:spPr>
      </p:pic>
    </p:spTree>
    <p:extLst>
      <p:ext uri="{BB962C8B-B14F-4D97-AF65-F5344CB8AC3E}">
        <p14:creationId xmlns:p14="http://schemas.microsoft.com/office/powerpoint/2010/main" val="3821516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dirty="0" smtClean="0"/>
              <a:t>SRAM</a:t>
            </a:r>
            <a:endParaRPr lang="en-US" dirty="0"/>
          </a:p>
        </p:txBody>
      </p:sp>
      <p:sp>
        <p:nvSpPr>
          <p:cNvPr id="3" name="Content Placeholder 2"/>
          <p:cNvSpPr>
            <a:spLocks noGrp="1"/>
          </p:cNvSpPr>
          <p:nvPr>
            <p:ph idx="1"/>
          </p:nvPr>
        </p:nvSpPr>
        <p:spPr/>
        <p:txBody>
          <a:bodyPr/>
          <a:lstStyle/>
          <a:p>
            <a:r>
              <a:rPr lang="en-US" dirty="0" smtClean="0"/>
              <a:t>SRAM is a digital device and stores </a:t>
            </a:r>
            <a:r>
              <a:rPr lang="en-US" dirty="0"/>
              <a:t>binary values </a:t>
            </a:r>
            <a:r>
              <a:rPr lang="en-US" dirty="0" smtClean="0"/>
              <a:t>using </a:t>
            </a:r>
            <a:r>
              <a:rPr lang="en-US" dirty="0"/>
              <a:t>traditional flip-flop logic-gate </a:t>
            </a:r>
            <a:r>
              <a:rPr lang="en-US" dirty="0" smtClean="0"/>
              <a:t>to form stable state configurations.</a:t>
            </a:r>
          </a:p>
          <a:p>
            <a:r>
              <a:rPr lang="en-US" dirty="0"/>
              <a:t>A static RAM will hold its data as long as power is supplied to it</a:t>
            </a:r>
            <a:r>
              <a:rPr lang="en-US" dirty="0" smtClean="0"/>
              <a:t>.</a:t>
            </a:r>
          </a:p>
          <a:p>
            <a:r>
              <a:rPr lang="en-US" dirty="0" smtClean="0"/>
              <a:t> SRAM figure(b) shows </a:t>
            </a:r>
            <a:r>
              <a:rPr lang="en-US" dirty="0"/>
              <a:t>structure for an individual cell.</a:t>
            </a:r>
            <a:endParaRPr lang="en-US" dirty="0" smtClean="0"/>
          </a:p>
          <a:p>
            <a:endParaRPr lang="en-US" dirty="0"/>
          </a:p>
        </p:txBody>
      </p:sp>
    </p:spTree>
    <p:extLst>
      <p:ext uri="{BB962C8B-B14F-4D97-AF65-F5344CB8AC3E}">
        <p14:creationId xmlns:p14="http://schemas.microsoft.com/office/powerpoint/2010/main" val="3852151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dirty="0" smtClean="0"/>
              <a:t>SRAM</a:t>
            </a:r>
            <a:endParaRPr lang="en-US" dirty="0"/>
          </a:p>
        </p:txBody>
      </p:sp>
      <p:sp>
        <p:nvSpPr>
          <p:cNvPr id="3" name="Content Placeholder 2"/>
          <p:cNvSpPr>
            <a:spLocks noGrp="1"/>
          </p:cNvSpPr>
          <p:nvPr>
            <p:ph idx="1"/>
          </p:nvPr>
        </p:nvSpPr>
        <p:spPr/>
        <p:txBody>
          <a:bodyPr>
            <a:normAutofit fontScale="85000" lnSpcReduction="10000"/>
          </a:bodyPr>
          <a:lstStyle/>
          <a:p>
            <a:r>
              <a:rPr lang="en-US" dirty="0"/>
              <a:t>Four </a:t>
            </a:r>
            <a:r>
              <a:rPr lang="en-US" dirty="0" smtClean="0"/>
              <a:t>transistors (</a:t>
            </a:r>
            <a:r>
              <a:rPr lang="en-US" dirty="0"/>
              <a:t>T1, T2, T3, T4) are cross connected in an arrangement that produces a stable </a:t>
            </a:r>
            <a:r>
              <a:rPr lang="en-US" dirty="0" smtClean="0"/>
              <a:t>logic state.</a:t>
            </a:r>
          </a:p>
          <a:p>
            <a:r>
              <a:rPr lang="en-US" dirty="0"/>
              <a:t>In logic state 1, point C1 is high and point C2 is low; in this state, T1 and T4 </a:t>
            </a:r>
            <a:r>
              <a:rPr lang="en-US" dirty="0" smtClean="0"/>
              <a:t>are off </a:t>
            </a:r>
            <a:r>
              <a:rPr lang="en-US" dirty="0"/>
              <a:t>and T2 and T3 are on</a:t>
            </a:r>
            <a:r>
              <a:rPr lang="en-US" dirty="0" smtClean="0"/>
              <a:t>.</a:t>
            </a:r>
          </a:p>
          <a:p>
            <a:r>
              <a:rPr lang="en-US" dirty="0" smtClean="0"/>
              <a:t> </a:t>
            </a:r>
            <a:r>
              <a:rPr lang="en-US" dirty="0"/>
              <a:t>In logic state 0, point C1 is low and point C2 is high; in </a:t>
            </a:r>
            <a:r>
              <a:rPr lang="en-US" dirty="0" smtClean="0"/>
              <a:t>this state</a:t>
            </a:r>
            <a:r>
              <a:rPr lang="en-US" dirty="0"/>
              <a:t>, T1 and T4 are on and T2 and T3 are off. </a:t>
            </a:r>
            <a:endParaRPr lang="en-US" dirty="0" smtClean="0"/>
          </a:p>
          <a:p>
            <a:r>
              <a:rPr lang="en-US" dirty="0" smtClean="0"/>
              <a:t>Both </a:t>
            </a:r>
            <a:r>
              <a:rPr lang="en-US" dirty="0"/>
              <a:t>states are stable as long as the </a:t>
            </a:r>
            <a:r>
              <a:rPr lang="en-US" dirty="0" smtClean="0"/>
              <a:t>direct current </a:t>
            </a:r>
            <a:r>
              <a:rPr lang="en-US" dirty="0"/>
              <a:t>(dc) voltage is applied. </a:t>
            </a:r>
            <a:endParaRPr lang="en-US" dirty="0" smtClean="0"/>
          </a:p>
          <a:p>
            <a:r>
              <a:rPr lang="en-US" dirty="0" smtClean="0"/>
              <a:t>Unlike </a:t>
            </a:r>
            <a:r>
              <a:rPr lang="en-US" dirty="0"/>
              <a:t>the DRAM, no refresh is needed to retain data.</a:t>
            </a:r>
          </a:p>
        </p:txBody>
      </p:sp>
    </p:spTree>
    <p:extLst>
      <p:ext uri="{BB962C8B-B14F-4D97-AF65-F5344CB8AC3E}">
        <p14:creationId xmlns:p14="http://schemas.microsoft.com/office/powerpoint/2010/main" val="2935273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dirty="0" smtClean="0"/>
              <a:t>SRAM</a:t>
            </a:r>
            <a:endParaRPr lang="en-US" dirty="0"/>
          </a:p>
        </p:txBody>
      </p:sp>
      <p:sp>
        <p:nvSpPr>
          <p:cNvPr id="3" name="Content Placeholder 2"/>
          <p:cNvSpPr>
            <a:spLocks noGrp="1"/>
          </p:cNvSpPr>
          <p:nvPr>
            <p:ph idx="1"/>
          </p:nvPr>
        </p:nvSpPr>
        <p:spPr/>
        <p:txBody>
          <a:bodyPr>
            <a:normAutofit fontScale="85000" lnSpcReduction="10000"/>
          </a:bodyPr>
          <a:lstStyle/>
          <a:p>
            <a:r>
              <a:rPr lang="en-US" dirty="0"/>
              <a:t>As in the DRAM, the SRAM address </a:t>
            </a:r>
            <a:r>
              <a:rPr lang="en-US" dirty="0" smtClean="0"/>
              <a:t>line(word line) </a:t>
            </a:r>
            <a:r>
              <a:rPr lang="en-US" dirty="0"/>
              <a:t>is used to open or close a switch.</a:t>
            </a:r>
          </a:p>
          <a:p>
            <a:r>
              <a:rPr lang="en-US" dirty="0"/>
              <a:t>The address line controls two transistors (T5 and T6). When a signal is applied </a:t>
            </a:r>
            <a:r>
              <a:rPr lang="en-US" dirty="0" smtClean="0"/>
              <a:t>to this </a:t>
            </a:r>
            <a:r>
              <a:rPr lang="en-US" dirty="0"/>
              <a:t>line, the two transistors are switched on, allowing a read or write operation. </a:t>
            </a:r>
            <a:endParaRPr lang="en-US" dirty="0" smtClean="0"/>
          </a:p>
          <a:p>
            <a:r>
              <a:rPr lang="en-US" dirty="0" smtClean="0"/>
              <a:t>For a </a:t>
            </a:r>
            <a:r>
              <a:rPr lang="en-US" dirty="0"/>
              <a:t>write operation, the desired bit value is applied to line B, while its </a:t>
            </a:r>
            <a:r>
              <a:rPr lang="en-US" dirty="0" smtClean="0"/>
              <a:t>complement is </a:t>
            </a:r>
            <a:r>
              <a:rPr lang="en-US" dirty="0"/>
              <a:t>applied to line B. </a:t>
            </a:r>
            <a:endParaRPr lang="en-US" dirty="0" smtClean="0"/>
          </a:p>
          <a:p>
            <a:r>
              <a:rPr lang="en-US" dirty="0" smtClean="0"/>
              <a:t>This </a:t>
            </a:r>
            <a:r>
              <a:rPr lang="en-US" dirty="0"/>
              <a:t>forces the four transistors (T1, T2, T3, T4) into the </a:t>
            </a:r>
            <a:r>
              <a:rPr lang="en-US" dirty="0" smtClean="0"/>
              <a:t>proper state</a:t>
            </a:r>
            <a:r>
              <a:rPr lang="en-US" dirty="0"/>
              <a:t>. </a:t>
            </a:r>
            <a:endParaRPr lang="en-US" dirty="0" smtClean="0"/>
          </a:p>
          <a:p>
            <a:r>
              <a:rPr lang="en-US" dirty="0" smtClean="0"/>
              <a:t>For </a:t>
            </a:r>
            <a:r>
              <a:rPr lang="en-US" dirty="0"/>
              <a:t>a read operation, the bit value is read from line B.</a:t>
            </a:r>
          </a:p>
        </p:txBody>
      </p:sp>
    </p:spTree>
    <p:extLst>
      <p:ext uri="{BB962C8B-B14F-4D97-AF65-F5344CB8AC3E}">
        <p14:creationId xmlns:p14="http://schemas.microsoft.com/office/powerpoint/2010/main" val="1861397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DRAM VS SRAM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75013885"/>
              </p:ext>
            </p:extLst>
          </p:nvPr>
        </p:nvGraphicFramePr>
        <p:xfrm>
          <a:off x="457200" y="1600200"/>
          <a:ext cx="8229600" cy="21234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SRAM Cell</a:t>
                      </a:r>
                      <a:endParaRPr lang="en-US" dirty="0"/>
                    </a:p>
                  </a:txBody>
                  <a:tcPr/>
                </a:tc>
                <a:tc>
                  <a:txBody>
                    <a:bodyPr/>
                    <a:lstStyle/>
                    <a:p>
                      <a:r>
                        <a:rPr lang="en-US" dirty="0" smtClean="0"/>
                        <a:t>DRAM Cell</a:t>
                      </a:r>
                      <a:endParaRPr lang="en-US" dirty="0"/>
                    </a:p>
                  </a:txBody>
                  <a:tcPr/>
                </a:tc>
              </a:tr>
              <a:tr h="370840">
                <a:tc>
                  <a:txBody>
                    <a:bodyPr/>
                    <a:lstStyle/>
                    <a:p>
                      <a:r>
                        <a:rPr lang="en-US" dirty="0" smtClean="0"/>
                        <a:t>Made</a:t>
                      </a:r>
                      <a:r>
                        <a:rPr lang="en-US" baseline="0" dirty="0" smtClean="0"/>
                        <a:t> up of 6 CMOS transistors (MOSFET)</a:t>
                      </a:r>
                      <a:endParaRPr lang="en-US" dirty="0"/>
                    </a:p>
                  </a:txBody>
                  <a:tcPr/>
                </a:tc>
                <a:tc>
                  <a:txBody>
                    <a:bodyPr/>
                    <a:lstStyle/>
                    <a:p>
                      <a:r>
                        <a:rPr lang="en-US" dirty="0" smtClean="0"/>
                        <a:t>Made up of a MOSFET and a capacitor</a:t>
                      </a:r>
                      <a:endParaRPr lang="en-US" dirty="0"/>
                    </a:p>
                  </a:txBody>
                  <a:tcPr/>
                </a:tc>
              </a:tr>
              <a:tr h="370840">
                <a:tc>
                  <a:txBody>
                    <a:bodyPr/>
                    <a:lstStyle/>
                    <a:p>
                      <a:r>
                        <a:rPr lang="en-US" dirty="0" smtClean="0"/>
                        <a:t>Does not </a:t>
                      </a:r>
                      <a:r>
                        <a:rPr lang="en-US" dirty="0" smtClean="0"/>
                        <a:t>require refreshing</a:t>
                      </a:r>
                      <a:endParaRPr lang="en-US" dirty="0"/>
                    </a:p>
                  </a:txBody>
                  <a:tcPr/>
                </a:tc>
                <a:tc>
                  <a:txBody>
                    <a:bodyPr/>
                    <a:lstStyle/>
                    <a:p>
                      <a:r>
                        <a:rPr lang="en-US" dirty="0" smtClean="0"/>
                        <a:t>Requires refreshing</a:t>
                      </a:r>
                      <a:endParaRPr lang="en-US" dirty="0"/>
                    </a:p>
                  </a:txBody>
                  <a:tcPr/>
                </a:tc>
              </a:tr>
              <a:tr h="370840">
                <a:tc>
                  <a:txBody>
                    <a:bodyPr/>
                    <a:lstStyle/>
                    <a:p>
                      <a:r>
                        <a:rPr lang="en-US" dirty="0" smtClean="0"/>
                        <a:t>More expensive</a:t>
                      </a:r>
                      <a:endParaRPr lang="en-US" dirty="0"/>
                    </a:p>
                  </a:txBody>
                  <a:tcPr/>
                </a:tc>
                <a:tc>
                  <a:txBody>
                    <a:bodyPr/>
                    <a:lstStyle/>
                    <a:p>
                      <a:r>
                        <a:rPr lang="en-US" dirty="0" smtClean="0"/>
                        <a:t>Less expensive</a:t>
                      </a:r>
                      <a:endParaRPr lang="en-US" dirty="0"/>
                    </a:p>
                  </a:txBody>
                  <a:tcPr/>
                </a:tc>
              </a:tr>
              <a:tr h="370840">
                <a:tc>
                  <a:txBody>
                    <a:bodyPr/>
                    <a:lstStyle/>
                    <a:p>
                      <a:r>
                        <a:rPr lang="en-US" dirty="0" smtClean="0"/>
                        <a:t>Fast in operation.</a:t>
                      </a:r>
                      <a:r>
                        <a:rPr lang="en-US" baseline="0" dirty="0" smtClean="0"/>
                        <a:t> </a:t>
                      </a:r>
                      <a:endParaRPr lang="en-US" dirty="0"/>
                    </a:p>
                  </a:txBody>
                  <a:tcPr/>
                </a:tc>
                <a:tc>
                  <a:txBody>
                    <a:bodyPr/>
                    <a:lstStyle/>
                    <a:p>
                      <a:r>
                        <a:rPr lang="en-US" dirty="0" smtClean="0"/>
                        <a:t>Slow  in operation due to refresh requirements. </a:t>
                      </a:r>
                      <a:endParaRPr lang="en-US" dirty="0"/>
                    </a:p>
                  </a:txBody>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smtClean="0"/>
              <a:t>NVRAM: </a:t>
            </a:r>
          </a:p>
          <a:p>
            <a:pPr lvl="1"/>
            <a:r>
              <a:rPr lang="en-US" dirty="0" smtClean="0"/>
              <a:t>Non-volatile RAM is a random access memory with battery backup.</a:t>
            </a:r>
          </a:p>
          <a:p>
            <a:pPr lvl="1"/>
            <a:r>
              <a:rPr lang="en-US" dirty="0" smtClean="0"/>
              <a:t>It contains static RAM based memory and a  battery for providing supply to the memory in the absence of external power supply.</a:t>
            </a:r>
          </a:p>
          <a:p>
            <a:pPr lvl="1"/>
            <a:r>
              <a:rPr lang="en-US" dirty="0" smtClean="0"/>
              <a:t>The memory and battery are packed together in a single package. </a:t>
            </a:r>
          </a:p>
          <a:p>
            <a:pPr lvl="1"/>
            <a:r>
              <a:rPr lang="en-US" dirty="0" smtClean="0"/>
              <a:t>The life span of NVRAM is expected to be around 10 years.</a:t>
            </a:r>
            <a:r>
              <a:rPr lang="en-US" b="1" dirty="0" smtClean="0"/>
              <a:t> </a:t>
            </a: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CISC </a:t>
            </a:r>
            <a:endParaRPr lang="en-US" dirty="0"/>
          </a:p>
        </p:txBody>
      </p:sp>
      <p:sp>
        <p:nvSpPr>
          <p:cNvPr id="3" name="Content Placeholder 2"/>
          <p:cNvSpPr>
            <a:spLocks noGrp="1"/>
          </p:cNvSpPr>
          <p:nvPr>
            <p:ph idx="1"/>
          </p:nvPr>
        </p:nvSpPr>
        <p:spPr>
          <a:xfrm>
            <a:off x="457200" y="1371600"/>
            <a:ext cx="8229600" cy="4754563"/>
          </a:xfrm>
        </p:spPr>
        <p:txBody>
          <a:bodyPr>
            <a:normAutofit fontScale="85000" lnSpcReduction="20000"/>
          </a:bodyPr>
          <a:lstStyle/>
          <a:p>
            <a:r>
              <a:rPr lang="en-US" dirty="0" smtClean="0"/>
              <a:t>CISC stands for Complex Instruction Set Computer (CISC).</a:t>
            </a:r>
          </a:p>
          <a:p>
            <a:r>
              <a:rPr lang="en-US" dirty="0" smtClean="0"/>
              <a:t>CISC is characterized by its large instruction set. </a:t>
            </a:r>
          </a:p>
          <a:p>
            <a:r>
              <a:rPr lang="en-US" dirty="0" smtClean="0"/>
              <a:t>A large number of instructions are available to program the processor. So, the number of instructions required to do job is very less and hence less memory is required. </a:t>
            </a:r>
          </a:p>
          <a:p>
            <a:r>
              <a:rPr lang="en-US" dirty="0" smtClean="0"/>
              <a:t>The aim of the CISC processors is to reduce the software complexity by increasing the complexity of the processor.</a:t>
            </a:r>
          </a:p>
          <a:p>
            <a:r>
              <a:rPr lang="en-US" dirty="0" smtClean="0"/>
              <a:t>Example are Intel x86 family and </a:t>
            </a:r>
            <a:r>
              <a:rPr lang="en-US" dirty="0" err="1" smtClean="0"/>
              <a:t>Motoralla</a:t>
            </a:r>
            <a:r>
              <a:rPr lang="en-US" dirty="0" smtClean="0"/>
              <a:t> 68000 series processors</a:t>
            </a:r>
          </a:p>
          <a:p>
            <a:pPr marL="0" indent="0">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971800" y="1828800"/>
            <a:ext cx="5943600" cy="4495799"/>
          </a:xfrm>
        </p:spPr>
        <p:txBody>
          <a:bodyPr>
            <a:normAutofit fontScale="62500" lnSpcReduction="20000"/>
          </a:bodyPr>
          <a:lstStyle/>
          <a:p>
            <a:pPr algn="just"/>
            <a:r>
              <a:rPr lang="en-US" dirty="0" smtClean="0"/>
              <a:t>The primary goal of CISC architecture is to complete a task in as few lines. </a:t>
            </a:r>
          </a:p>
          <a:p>
            <a:pPr algn="just"/>
            <a:r>
              <a:rPr lang="en-US" dirty="0" smtClean="0"/>
              <a:t>This is achieved by building processor hardware that is capable of understanding and executing a series of operations. </a:t>
            </a:r>
          </a:p>
          <a:p>
            <a:pPr algn="just"/>
            <a:r>
              <a:rPr lang="en-US" dirty="0" smtClean="0"/>
              <a:t>For this particular task, a CISC processor would come prepared with a specific instruction (we'll call it "MULT"). </a:t>
            </a:r>
          </a:p>
          <a:p>
            <a:pPr algn="just"/>
            <a:r>
              <a:rPr lang="en-US" dirty="0" smtClean="0"/>
              <a:t>When executed, this instruction loads the two values into separate registers, multiplies the operands in the execution unit, and then stores the product in the appropriate register. </a:t>
            </a:r>
          </a:p>
          <a:p>
            <a:pPr algn="just"/>
            <a:r>
              <a:rPr lang="en-US" dirty="0" smtClean="0"/>
              <a:t>Thus, the entire task of multiplying two numbers can be completed with one instruction:</a:t>
            </a:r>
          </a:p>
          <a:p>
            <a:endParaRPr lang="en-US" dirty="0" smtClean="0"/>
          </a:p>
          <a:p>
            <a:pPr lvl="1" algn="ctr">
              <a:buNone/>
            </a:pPr>
            <a:r>
              <a:rPr lang="en-US" sz="3600" b="1" dirty="0" smtClean="0"/>
              <a:t>MULT 2:3, 5:2</a:t>
            </a:r>
          </a:p>
          <a:p>
            <a:pPr lvl="1">
              <a:buNone/>
            </a:pPr>
            <a:endParaRPr lang="en-US" sz="3600" b="1" dirty="0" smtClean="0"/>
          </a:p>
          <a:p>
            <a:pPr lvl="1">
              <a:buNone/>
            </a:pPr>
            <a:endParaRPr lang="en-US" sz="3600" b="1" dirty="0"/>
          </a:p>
        </p:txBody>
      </p:sp>
      <p:pic>
        <p:nvPicPr>
          <p:cNvPr id="6" name="Content Placeholder 3" descr="http://www-cs-faculty.stanford.edu/~eroberts/courses/soco/projects/risc/risccisc/options/memoryfig.gif"/>
          <p:cNvPicPr>
            <a:picLocks/>
          </p:cNvPicPr>
          <p:nvPr/>
        </p:nvPicPr>
        <p:blipFill>
          <a:blip r:embed="rId2" cstate="print"/>
          <a:srcRect/>
          <a:stretch>
            <a:fillRect/>
          </a:stretch>
        </p:blipFill>
        <p:spPr bwMode="auto">
          <a:xfrm>
            <a:off x="25758" y="504824"/>
            <a:ext cx="2695575" cy="3571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758" y="204787"/>
            <a:ext cx="6553200" cy="4495799"/>
          </a:xfrm>
        </p:spPr>
        <p:txBody>
          <a:bodyPr>
            <a:normAutofit/>
          </a:bodyPr>
          <a:lstStyle/>
          <a:p>
            <a:pPr lvl="1" algn="ctr">
              <a:buNone/>
            </a:pPr>
            <a:endParaRPr lang="en-US" dirty="0"/>
          </a:p>
          <a:p>
            <a:pPr lvl="1">
              <a:buNone/>
            </a:pPr>
            <a:r>
              <a:rPr lang="en-US" sz="3600" b="1" dirty="0" smtClean="0"/>
              <a:t>MULT 2:3, 5:2</a:t>
            </a:r>
          </a:p>
          <a:p>
            <a:pPr lvl="1">
              <a:buNone/>
            </a:pPr>
            <a:endParaRPr lang="en-US" sz="2400" dirty="0" smtClean="0"/>
          </a:p>
          <a:p>
            <a:pPr lvl="1">
              <a:buNone/>
            </a:pPr>
            <a:r>
              <a:rPr lang="en-US" sz="2400" dirty="0" smtClean="0"/>
              <a:t>For </a:t>
            </a:r>
            <a:r>
              <a:rPr lang="en-US" sz="2400" dirty="0"/>
              <a:t>instance, if we let "a" represent the value </a:t>
            </a:r>
            <a:r>
              <a:rPr lang="en-US" sz="2400" dirty="0" smtClean="0"/>
              <a:t>of 2:3 </a:t>
            </a:r>
            <a:r>
              <a:rPr lang="en-US" sz="2400" dirty="0"/>
              <a:t>and "b" represent the value of 5:2, then this command is identical to the C statement "a = a * b."</a:t>
            </a:r>
            <a:endParaRPr lang="en-US" sz="2400" dirty="0" smtClean="0"/>
          </a:p>
          <a:p>
            <a:pPr lvl="1">
              <a:buNone/>
            </a:pPr>
            <a:endParaRPr lang="en-US" sz="2400" b="1" dirty="0" smtClean="0"/>
          </a:p>
          <a:p>
            <a:pPr lvl="1">
              <a:buNone/>
            </a:pPr>
            <a:endParaRPr lang="en-US" sz="3600" b="1" dirty="0"/>
          </a:p>
        </p:txBody>
      </p:sp>
      <p:pic>
        <p:nvPicPr>
          <p:cNvPr id="6" name="Content Placeholder 3" descr="http://www-cs-faculty.stanford.edu/~eroberts/courses/soco/projects/risc/risccisc/options/memoryfig.gif"/>
          <p:cNvPicPr>
            <a:picLocks/>
          </p:cNvPicPr>
          <p:nvPr/>
        </p:nvPicPr>
        <p:blipFill>
          <a:blip r:embed="rId2" cstate="print"/>
          <a:srcRect/>
          <a:stretch>
            <a:fillRect/>
          </a:stretch>
        </p:blipFill>
        <p:spPr bwMode="auto">
          <a:xfrm>
            <a:off x="6781800" y="204787"/>
            <a:ext cx="2695575" cy="3571875"/>
          </a:xfrm>
          <a:prstGeom prst="rect">
            <a:avLst/>
          </a:prstGeom>
          <a:noFill/>
          <a:ln w="9525">
            <a:noFill/>
            <a:miter lim="800000"/>
            <a:headEnd/>
            <a:tailEnd/>
          </a:ln>
        </p:spPr>
      </p:pic>
      <p:sp>
        <p:nvSpPr>
          <p:cNvPr id="7" name="Content Placeholder 4"/>
          <p:cNvSpPr txBox="1">
            <a:spLocks/>
          </p:cNvSpPr>
          <p:nvPr/>
        </p:nvSpPr>
        <p:spPr>
          <a:xfrm>
            <a:off x="304800" y="4572000"/>
            <a:ext cx="8382000" cy="1904999"/>
          </a:xfrm>
          <a:prstGeom prst="rect">
            <a:avLst/>
          </a:prstGeom>
        </p:spPr>
        <p:txBody>
          <a:bodyPr vert="horz" lIns="91440" tIns="45720" rIns="91440" bIns="45720" rtlCol="0">
            <a:normAutofit fontScale="62500" lnSpcReduction="20000"/>
          </a:bodyPr>
          <a:lstStyle/>
          <a:p>
            <a:pPr marL="465138" lvl="1" indent="-7938" algn="just">
              <a:spcBef>
                <a:spcPct val="20000"/>
              </a:spcBef>
            </a:pPr>
            <a:r>
              <a:rPr lang="en-US" sz="3600" dirty="0" smtClean="0"/>
              <a:t>One of the primary advantages of this system is that the compiler has to do very little work to translate a high-level language statement into assembly. Because the length of the code is relatively short, very little RAM is required to store instructions. The emphasis is put on building complex instructions directly into the hardware.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600" b="1"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600" b="1"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462203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RISC </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r>
              <a:rPr lang="en-US" dirty="0" smtClean="0"/>
              <a:t>RISC stands for Reduced Instruction Set Computer is characterized by its limited number of instructions.</a:t>
            </a:r>
          </a:p>
          <a:p>
            <a:r>
              <a:rPr lang="en-US" dirty="0" smtClean="0"/>
              <a:t>A complex instruction is obtained as a sequence of simple instructions.</a:t>
            </a:r>
          </a:p>
          <a:p>
            <a:r>
              <a:rPr lang="en-US" dirty="0" smtClean="0"/>
              <a:t>So in this processor, software is complex but the processor architecture is simple. </a:t>
            </a:r>
          </a:p>
          <a:p>
            <a:r>
              <a:rPr lang="en-US" dirty="0" smtClean="0"/>
              <a:t>Large number of registers are required in RISC processors, which are small size and consume less power.</a:t>
            </a:r>
          </a:p>
          <a:p>
            <a:r>
              <a:rPr lang="en-US" dirty="0" smtClean="0"/>
              <a:t>RISC processors are in the pipelined instructions.</a:t>
            </a:r>
          </a:p>
          <a:p>
            <a:r>
              <a:rPr lang="en-US" dirty="0" smtClean="0"/>
              <a:t>In this case, one instruction is being executed, second instruction is decoded and the third instruction is fetched to faster execution of the program.</a:t>
            </a:r>
          </a:p>
          <a:p>
            <a:r>
              <a:rPr lang="en-US" dirty="0" smtClean="0"/>
              <a:t>Embedded systems generally use RISC processors. Example are ARM, ATMEL, AVR,MIPS,  Microchip PIC, Power PC and Sun SPARC.</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52401"/>
            <a:ext cx="5943600" cy="6705599"/>
          </a:xfrm>
        </p:spPr>
        <p:txBody>
          <a:bodyPr>
            <a:normAutofit fontScale="85000" lnSpcReduction="20000"/>
          </a:bodyPr>
          <a:lstStyle/>
          <a:p>
            <a:r>
              <a:rPr lang="en-US" dirty="0" smtClean="0"/>
              <a:t>RISC processors only use simple instructions that can be executed within one clock cycle. </a:t>
            </a:r>
          </a:p>
          <a:p>
            <a:r>
              <a:rPr lang="en-US" dirty="0" smtClean="0"/>
              <a:t>Thus, the "MULT" command described above could be divided into three separate commands: </a:t>
            </a:r>
          </a:p>
          <a:p>
            <a:pPr lvl="1"/>
            <a:r>
              <a:rPr lang="en-US" dirty="0" smtClean="0"/>
              <a:t>"LOAD," which moves data from the memory bank to a register,</a:t>
            </a:r>
          </a:p>
          <a:p>
            <a:pPr lvl="1"/>
            <a:r>
              <a:rPr lang="en-US" dirty="0" smtClean="0"/>
              <a:t>"PROD," which finds the product of two operands located within the registers, and </a:t>
            </a:r>
          </a:p>
          <a:p>
            <a:pPr lvl="1"/>
            <a:r>
              <a:rPr lang="en-US" dirty="0" smtClean="0"/>
              <a:t>"STORE," which moves data from a register to the memory banks. In order to perform the exact series of steps described in the CISC approach, a programmer would need to code four lines of assembly:</a:t>
            </a:r>
          </a:p>
          <a:p>
            <a:pPr lvl="2">
              <a:buNone/>
            </a:pPr>
            <a:r>
              <a:rPr lang="en-US" dirty="0" smtClean="0"/>
              <a:t>	LOAD A, 2:3</a:t>
            </a:r>
            <a:br>
              <a:rPr lang="en-US" dirty="0" smtClean="0"/>
            </a:br>
            <a:r>
              <a:rPr lang="en-US" dirty="0" smtClean="0"/>
              <a:t>LOAD B, 5:2</a:t>
            </a:r>
            <a:br>
              <a:rPr lang="en-US" dirty="0" smtClean="0"/>
            </a:br>
            <a:r>
              <a:rPr lang="en-US" dirty="0" smtClean="0"/>
              <a:t>PROD A, B</a:t>
            </a:r>
            <a:br>
              <a:rPr lang="en-US" dirty="0" smtClean="0"/>
            </a:br>
            <a:r>
              <a:rPr lang="en-US" dirty="0" smtClean="0"/>
              <a:t>STORE 2:3, A</a:t>
            </a:r>
          </a:p>
          <a:p>
            <a:pPr lvl="1">
              <a:buNone/>
            </a:pPr>
            <a:endParaRPr lang="en-US" sz="3600" b="1" dirty="0" smtClean="0"/>
          </a:p>
          <a:p>
            <a:pPr lvl="1">
              <a:buNone/>
            </a:pPr>
            <a:endParaRPr lang="en-US" sz="3600" b="1" dirty="0"/>
          </a:p>
        </p:txBody>
      </p:sp>
      <p:pic>
        <p:nvPicPr>
          <p:cNvPr id="6" name="Content Placeholder 3" descr="http://www-cs-faculty.stanford.edu/~eroberts/courses/soco/projects/risc/risccisc/options/memoryfig.gif"/>
          <p:cNvPicPr>
            <a:picLocks/>
          </p:cNvPicPr>
          <p:nvPr/>
        </p:nvPicPr>
        <p:blipFill>
          <a:blip r:embed="rId2" cstate="print"/>
          <a:srcRect/>
          <a:stretch>
            <a:fillRect/>
          </a:stretch>
        </p:blipFill>
        <p:spPr bwMode="auto">
          <a:xfrm>
            <a:off x="6448425" y="0"/>
            <a:ext cx="2695575" cy="3571875"/>
          </a:xfrm>
          <a:prstGeom prst="rect">
            <a:avLst/>
          </a:prstGeom>
          <a:noFill/>
          <a:ln w="9525">
            <a:noFill/>
            <a:miter lim="800000"/>
            <a:headEnd/>
            <a:tailEnd/>
          </a:ln>
        </p:spPr>
      </p:pic>
      <p:sp>
        <p:nvSpPr>
          <p:cNvPr id="7" name="Content Placeholder 4"/>
          <p:cNvSpPr txBox="1">
            <a:spLocks/>
          </p:cNvSpPr>
          <p:nvPr/>
        </p:nvSpPr>
        <p:spPr>
          <a:xfrm>
            <a:off x="0" y="4267200"/>
            <a:ext cx="9144000" cy="2362200"/>
          </a:xfrm>
          <a:prstGeom prst="rect">
            <a:avLst/>
          </a:prstGeom>
        </p:spPr>
        <p:txBody>
          <a:bodyPr vert="horz" lIns="91440" tIns="45720" rIns="91440" bIns="45720" rtlCol="0">
            <a:normAutofit/>
          </a:bodyPr>
          <a:lstStyle/>
          <a:p>
            <a:pPr algn="just"/>
            <a:endParaRPr kumimoji="0" lang="en-US" sz="36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dirty="0" smtClean="0"/>
              <a:t>At first, this may seem like a much less efficient way of completing the operation. Because there are more lines of code, more RAM is needed to store the assembly level instructions. The compiler(in case of High level Language) must also perform more work to convert a high-level language statement into code of this form.</a:t>
            </a:r>
          </a:p>
          <a:p>
            <a:pPr algn="just"/>
            <a:endParaRPr lang="en-US" dirty="0" smtClean="0"/>
          </a:p>
          <a:p>
            <a:pPr algn="just"/>
            <a:r>
              <a:rPr lang="en-US" dirty="0" smtClean="0"/>
              <a:t>However, the RISC strategy also brings some very important advantages. Because each instruction requires only one clock cycle to execute, the entire program will execute in approximately the same amount of time as the multi-cycle "MULT" command. </a:t>
            </a:r>
          </a:p>
          <a:p>
            <a:pPr algn="just"/>
            <a:r>
              <a:rPr lang="en-US" dirty="0" smtClean="0"/>
              <a:t>These RISC "reduced instructions" require less transistors of hardware space than the complex instructions, leaving more room for general purpose registers. </a:t>
            </a:r>
          </a:p>
          <a:p>
            <a:pPr algn="just"/>
            <a:r>
              <a:rPr lang="en-US" dirty="0" smtClean="0"/>
              <a:t>Because all of the instructions execute in a uniform amount of time (i.e. one clock), pipelining is possible.</a:t>
            </a:r>
            <a:endParaRPr lang="en-US" sz="5400" b="1"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2646</TotalTime>
  <Words>2349</Words>
  <Application>Microsoft Office PowerPoint</Application>
  <PresentationFormat>On-screen Show (4:3)</PresentationFormat>
  <Paragraphs>172</Paragraphs>
  <Slides>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Office Theme</vt:lpstr>
      <vt:lpstr>Interrupts</vt:lpstr>
      <vt:lpstr>Interrupts</vt:lpstr>
      <vt:lpstr>PowerPoint Presentation</vt:lpstr>
      <vt:lpstr>CISC </vt:lpstr>
      <vt:lpstr>PowerPoint Presentation</vt:lpstr>
      <vt:lpstr>PowerPoint Presentation</vt:lpstr>
      <vt:lpstr>RISC  </vt:lpstr>
      <vt:lpstr>PowerPoint Presentation</vt:lpstr>
      <vt:lpstr>PowerPoint Presentation</vt:lpstr>
      <vt:lpstr>Analyze processor</vt:lpstr>
      <vt:lpstr>Memory</vt:lpstr>
      <vt:lpstr>Program Storage Memory (ROM)</vt:lpstr>
      <vt:lpstr>Program Storage Memory (ROM)</vt:lpstr>
      <vt:lpstr>PowerPoint Presentation</vt:lpstr>
      <vt:lpstr>PowerPoint Presentation</vt:lpstr>
      <vt:lpstr>PowerPoint Presentation</vt:lpstr>
      <vt:lpstr>PowerPoint Presentation</vt:lpstr>
      <vt:lpstr>Memory in Embedded System </vt:lpstr>
      <vt:lpstr>Read-Write Memory/Random Access Memory (RAM)</vt:lpstr>
      <vt:lpstr>Memory Cell Operation</vt:lpstr>
      <vt:lpstr>Memory Cell Operation</vt:lpstr>
      <vt:lpstr>Memory Cell Operation</vt:lpstr>
      <vt:lpstr>DRAM</vt:lpstr>
      <vt:lpstr>DRAM</vt:lpstr>
      <vt:lpstr>DRAM </vt:lpstr>
      <vt:lpstr>DRAM</vt:lpstr>
      <vt:lpstr>DRAM</vt:lpstr>
      <vt:lpstr>DRAM</vt:lpstr>
      <vt:lpstr>SRAM</vt:lpstr>
      <vt:lpstr>SRAM</vt:lpstr>
      <vt:lpstr>SRAM</vt:lpstr>
      <vt:lpstr>SRAM</vt:lpstr>
      <vt:lpstr>SRAM</vt:lpstr>
      <vt:lpstr>DRAM VS SRAM</vt:lpstr>
      <vt:lpstr>PowerPoint Presentation</vt:lpstr>
    </vt:vector>
  </TitlesOfParts>
  <Company>Deftones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TOSHIBA</dc:creator>
  <cp:lastModifiedBy>sat</cp:lastModifiedBy>
  <cp:revision>356</cp:revision>
  <dcterms:created xsi:type="dcterms:W3CDTF">2013-04-11T11:13:56Z</dcterms:created>
  <dcterms:modified xsi:type="dcterms:W3CDTF">2020-07-05T03:46:56Z</dcterms:modified>
</cp:coreProperties>
</file>