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443" r:id="rId2"/>
    <p:sldId id="601" r:id="rId3"/>
    <p:sldId id="603" r:id="rId4"/>
    <p:sldId id="591" r:id="rId5"/>
    <p:sldId id="592" r:id="rId6"/>
    <p:sldId id="593" r:id="rId7"/>
    <p:sldId id="594" r:id="rId8"/>
    <p:sldId id="595" r:id="rId9"/>
    <p:sldId id="597" r:id="rId10"/>
    <p:sldId id="598" r:id="rId11"/>
    <p:sldId id="600" r:id="rId12"/>
    <p:sldId id="599" r:id="rId13"/>
    <p:sldId id="602" r:id="rId14"/>
    <p:sldId id="448" r:id="rId15"/>
    <p:sldId id="604" r:id="rId16"/>
    <p:sldId id="605" r:id="rId17"/>
    <p:sldId id="606" r:id="rId18"/>
    <p:sldId id="607" r:id="rId19"/>
    <p:sldId id="608" r:id="rId20"/>
    <p:sldId id="609" r:id="rId21"/>
    <p:sldId id="610" r:id="rId22"/>
    <p:sldId id="61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67" autoAdjust="0"/>
  </p:normalViewPr>
  <p:slideViewPr>
    <p:cSldViewPr>
      <p:cViewPr varScale="1">
        <p:scale>
          <a:sx n="61" d="100"/>
          <a:sy n="61" d="100"/>
        </p:scale>
        <p:origin x="162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FADC30-34DD-4444-8E71-EC45C30EED93}" type="datetimeFigureOut">
              <a:rPr lang="en-US" smtClean="0"/>
              <a:pPr/>
              <a:t>7/11/2020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C98D14-D1FF-4257-BF64-67ADC972C653}" type="slidenum">
              <a:rPr lang="en-US" smtClean="0"/>
              <a:pPr/>
              <a:t>‹#›</a:t>
            </a:fld>
            <a:endParaRPr lang="en-US"/>
          </a:p>
        </p:txBody>
      </p:sp>
    </p:spTree>
    <p:extLst>
      <p:ext uri="{BB962C8B-B14F-4D97-AF65-F5344CB8AC3E}">
        <p14:creationId xmlns:p14="http://schemas.microsoft.com/office/powerpoint/2010/main" val="422726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98D14-D1FF-4257-BF64-67ADC972C653}" type="slidenum">
              <a:rPr lang="en-US" smtClean="0"/>
              <a:pPr/>
              <a:t>11</a:t>
            </a:fld>
            <a:endParaRPr lang="en-US"/>
          </a:p>
        </p:txBody>
      </p:sp>
    </p:spTree>
    <p:extLst>
      <p:ext uri="{BB962C8B-B14F-4D97-AF65-F5344CB8AC3E}">
        <p14:creationId xmlns:p14="http://schemas.microsoft.com/office/powerpoint/2010/main" val="172660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98D14-D1FF-4257-BF64-67ADC972C653}" type="slidenum">
              <a:rPr lang="en-US" smtClean="0"/>
              <a:pPr/>
              <a:t>12</a:t>
            </a:fld>
            <a:endParaRPr lang="en-US"/>
          </a:p>
        </p:txBody>
      </p:sp>
    </p:spTree>
    <p:extLst>
      <p:ext uri="{BB962C8B-B14F-4D97-AF65-F5344CB8AC3E}">
        <p14:creationId xmlns:p14="http://schemas.microsoft.com/office/powerpoint/2010/main" val="3329719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98D14-D1FF-4257-BF64-67ADC972C653}" type="slidenum">
              <a:rPr lang="en-US" smtClean="0"/>
              <a:pPr/>
              <a:t>13</a:t>
            </a:fld>
            <a:endParaRPr lang="en-US"/>
          </a:p>
        </p:txBody>
      </p:sp>
    </p:spTree>
    <p:extLst>
      <p:ext uri="{BB962C8B-B14F-4D97-AF65-F5344CB8AC3E}">
        <p14:creationId xmlns:p14="http://schemas.microsoft.com/office/powerpoint/2010/main" val="246185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C98D14-D1FF-4257-BF64-67ADC972C653}" type="slidenum">
              <a:rPr lang="en-US" smtClean="0"/>
              <a:pPr/>
              <a:t>14</a:t>
            </a:fld>
            <a:endParaRPr lang="en-US"/>
          </a:p>
        </p:txBody>
      </p:sp>
    </p:spTree>
    <p:extLst>
      <p:ext uri="{BB962C8B-B14F-4D97-AF65-F5344CB8AC3E}">
        <p14:creationId xmlns:p14="http://schemas.microsoft.com/office/powerpoint/2010/main" val="35139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FD34-6955-4E79-88DC-90D3D713D027}" type="datetimeFigureOut">
              <a:rPr lang="en-US" smtClean="0"/>
              <a:pPr/>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EFD34-6955-4E79-88DC-90D3D713D027}" type="datetimeFigureOut">
              <a:rPr lang="en-US" smtClean="0"/>
              <a:pPr/>
              <a:t>7/11/2020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EFD34-6955-4E79-88DC-90D3D713D027}" type="datetimeFigureOut">
              <a:rPr lang="en-US" smtClean="0"/>
              <a:pPr/>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EFD34-6955-4E79-88DC-90D3D713D027}" type="datetimeFigureOut">
              <a:rPr lang="en-US" smtClean="0"/>
              <a:pPr/>
              <a:t>7/11/2020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EFD34-6955-4E79-88DC-90D3D713D027}" type="datetimeFigureOut">
              <a:rPr lang="en-US" smtClean="0"/>
              <a:pPr/>
              <a:t>7/11/2020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EFD34-6955-4E79-88DC-90D3D713D027}" type="datetimeFigureOut">
              <a:rPr lang="en-US" smtClean="0"/>
              <a:pPr/>
              <a:t>7/11/2020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FD34-6955-4E79-88DC-90D3D713D027}" type="datetimeFigureOut">
              <a:rPr lang="en-US" smtClean="0"/>
              <a:pPr/>
              <a:t>7/11/2020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F3D51-19F7-491B-8D55-3DFFB3EC75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EFD34-6955-4E79-88DC-90D3D713D027}" type="datetimeFigureOut">
              <a:rPr lang="en-US" smtClean="0"/>
              <a:pPr/>
              <a:t>7/11/2020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F3D51-19F7-491B-8D55-3DFFB3EC75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mbedded.com/introduction-to-watchdog-ti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Circuitry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processor has to be given the clock input to one of the pins.</a:t>
            </a:r>
          </a:p>
          <a:p>
            <a:r>
              <a:rPr lang="en-US" dirty="0" smtClean="0"/>
              <a:t>To generate the clock signal, a </a:t>
            </a:r>
            <a:r>
              <a:rPr lang="en-US" b="1" dirty="0" smtClean="0"/>
              <a:t>crystal</a:t>
            </a:r>
            <a:r>
              <a:rPr lang="en-US" dirty="0" smtClean="0"/>
              <a:t> </a:t>
            </a:r>
            <a:r>
              <a:rPr lang="en-US" b="1" dirty="0" smtClean="0"/>
              <a:t>oscillator</a:t>
            </a:r>
            <a:r>
              <a:rPr lang="en-US" dirty="0" smtClean="0"/>
              <a:t> are required. </a:t>
            </a:r>
          </a:p>
          <a:p>
            <a:r>
              <a:rPr lang="en-US" dirty="0" smtClean="0"/>
              <a:t>For some processors, the oscillator circuitry is in-built. And for some external circuit is added.</a:t>
            </a:r>
          </a:p>
          <a:p>
            <a:r>
              <a:rPr lang="en-US" dirty="0" smtClean="0"/>
              <a:t>All processor events are related to the clock. The higher the clock frequency, the higher the speed of the processor.</a:t>
            </a:r>
          </a:p>
          <a:p>
            <a:pPr>
              <a:buNone/>
            </a:pPr>
            <a:r>
              <a:rPr lang="en-US" dirty="0" smtClean="0"/>
              <a:t>		</a:t>
            </a:r>
            <a:endParaRPr 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33136"/>
            <a:ext cx="7485724" cy="5120064"/>
          </a:xfrm>
        </p:spPr>
      </p:pic>
    </p:spTree>
    <p:extLst>
      <p:ext uri="{BB962C8B-B14F-4D97-AF65-F5344CB8AC3E}">
        <p14:creationId xmlns:p14="http://schemas.microsoft.com/office/powerpoint/2010/main" val="405949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4800" y="1600200"/>
            <a:ext cx="8534400" cy="4724400"/>
          </a:xfrm>
        </p:spPr>
      </p:pic>
    </p:spTree>
    <p:extLst>
      <p:ext uri="{BB962C8B-B14F-4D97-AF65-F5344CB8AC3E}">
        <p14:creationId xmlns:p14="http://schemas.microsoft.com/office/powerpoint/2010/main" val="81752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Circuitry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2133600"/>
            <a:ext cx="5438775" cy="3619500"/>
          </a:xfrm>
        </p:spPr>
      </p:pic>
    </p:spTree>
    <p:extLst>
      <p:ext uri="{BB962C8B-B14F-4D97-AF65-F5344CB8AC3E}">
        <p14:creationId xmlns:p14="http://schemas.microsoft.com/office/powerpoint/2010/main" val="38085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Circuitry</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9526" y="1828800"/>
            <a:ext cx="7802473" cy="4572000"/>
          </a:xfrm>
        </p:spPr>
      </p:pic>
    </p:spTree>
    <p:extLst>
      <p:ext uri="{BB962C8B-B14F-4D97-AF65-F5344CB8AC3E}">
        <p14:creationId xmlns:p14="http://schemas.microsoft.com/office/powerpoint/2010/main" val="318051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Watchdog </a:t>
            </a:r>
            <a:r>
              <a:rPr lang="en-US" dirty="0" smtClean="0"/>
              <a:t>Timer/Reset Circuitry</a:t>
            </a:r>
            <a:endParaRPr lang="en-US" dirty="0"/>
          </a:p>
        </p:txBody>
      </p:sp>
      <p:sp>
        <p:nvSpPr>
          <p:cNvPr id="3" name="Content Placeholder 2"/>
          <p:cNvSpPr>
            <a:spLocks noGrp="1"/>
          </p:cNvSpPr>
          <p:nvPr>
            <p:ph idx="1"/>
          </p:nvPr>
        </p:nvSpPr>
        <p:spPr>
          <a:xfrm>
            <a:off x="457200" y="1417638"/>
            <a:ext cx="8229600" cy="4800600"/>
          </a:xfrm>
        </p:spPr>
        <p:txBody>
          <a:bodyPr>
            <a:noAutofit/>
          </a:bodyPr>
          <a:lstStyle/>
          <a:p>
            <a:pPr algn="just"/>
            <a:r>
              <a:rPr lang="en-US" sz="2400" dirty="0" smtClean="0"/>
              <a:t>Self Reliant System.</a:t>
            </a:r>
          </a:p>
          <a:p>
            <a:pPr algn="just"/>
            <a:r>
              <a:rPr lang="en-US" sz="2400" dirty="0" smtClean="0"/>
              <a:t>Most </a:t>
            </a:r>
            <a:r>
              <a:rPr lang="en-US" sz="2400" dirty="0" smtClean="0"/>
              <a:t>of the embedded systems do not have a reset button. Due to some software or hardware error, there is need to reset the processor.</a:t>
            </a:r>
          </a:p>
          <a:p>
            <a:pPr algn="just"/>
            <a:r>
              <a:rPr lang="en-US" sz="2400" dirty="0" smtClean="0"/>
              <a:t>A watchdog timer or simply a watchdog, is a hardware timer for monitoring the firmware execution.</a:t>
            </a:r>
          </a:p>
          <a:p>
            <a:pPr algn="just"/>
            <a:r>
              <a:rPr lang="en-US" sz="2400" dirty="0" smtClean="0"/>
              <a:t>In this case, a timer is set to a large value and it is decremented slowly. If the timer value reaches zero, the processor is reset through the signal. If everything is fine and healthy, the timer value is again set to the large value</a:t>
            </a:r>
            <a:r>
              <a:rPr lang="en-US" sz="24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Watchdog </a:t>
            </a:r>
            <a:r>
              <a:rPr lang="en-US" dirty="0" smtClean="0"/>
              <a:t>Timer/Reset Circuitry</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400" dirty="0" smtClean="0"/>
              <a:t>In some case if reset button is provided and is pressed than a reset signal is sent to the processor.</a:t>
            </a:r>
          </a:p>
          <a:p>
            <a:pPr algn="just"/>
            <a:r>
              <a:rPr lang="en-US" sz="2400" dirty="0" smtClean="0"/>
              <a:t>Most of the processors implement watchdog as a built-in component and provides status register to control the watchdog timer. If the processor doesn't contain a built in watchdog timer, the same can be implemented using an external watchdog timer IC circuit. </a:t>
            </a:r>
            <a:endParaRPr lang="en-US" sz="2400" dirty="0"/>
          </a:p>
        </p:txBody>
      </p:sp>
    </p:spTree>
    <p:extLst>
      <p:ext uri="{BB962C8B-B14F-4D97-AF65-F5344CB8AC3E}">
        <p14:creationId xmlns:p14="http://schemas.microsoft.com/office/powerpoint/2010/main" val="285446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Watchdog </a:t>
            </a:r>
            <a:r>
              <a:rPr lang="en-US" dirty="0" smtClean="0"/>
              <a:t>Timer/Reset Circuitry</a:t>
            </a:r>
            <a:endParaRPr lang="en-US" dirty="0"/>
          </a:p>
        </p:txBody>
      </p:sp>
      <p:sp>
        <p:nvSpPr>
          <p:cNvPr id="3" name="Content Placeholder 2"/>
          <p:cNvSpPr>
            <a:spLocks noGrp="1"/>
          </p:cNvSpPr>
          <p:nvPr>
            <p:ph idx="1"/>
          </p:nvPr>
        </p:nvSpPr>
        <p:spPr>
          <a:xfrm>
            <a:off x="457200" y="1600200"/>
            <a:ext cx="8229600" cy="4800600"/>
          </a:xfrm>
        </p:spPr>
        <p:txBody>
          <a:bodyPr>
            <a:noAutofit/>
          </a:bodyPr>
          <a:lstStyle/>
          <a:p>
            <a:pPr algn="just"/>
            <a:r>
              <a:rPr lang="en-US" sz="2400" dirty="0" smtClean="0"/>
              <a:t>Watchdog timer is used to regain control when a system has failed due to software error or due to failure of an external device to respond in the expected way.</a:t>
            </a:r>
          </a:p>
          <a:p>
            <a:pPr algn="just"/>
            <a:r>
              <a:rPr lang="en-US" sz="2400" dirty="0" smtClean="0"/>
              <a:t>A watchdog timer can generate a </a:t>
            </a:r>
            <a:r>
              <a:rPr lang="en-US" sz="2400" b="1" dirty="0" smtClean="0"/>
              <a:t>NMI</a:t>
            </a:r>
            <a:r>
              <a:rPr lang="en-US" sz="2400" dirty="0" smtClean="0"/>
              <a:t> or a </a:t>
            </a:r>
            <a:r>
              <a:rPr lang="en-US" sz="2400" b="1" dirty="0" smtClean="0"/>
              <a:t>RESET </a:t>
            </a:r>
            <a:r>
              <a:rPr lang="en-US" sz="2400" dirty="0" smtClean="0"/>
              <a:t>when a time out value is reached.</a:t>
            </a:r>
          </a:p>
          <a:p>
            <a:pPr marL="0" indent="0" algn="just">
              <a:buNone/>
            </a:pPr>
            <a:r>
              <a:rPr lang="en-US" sz="2400" dirty="0" smtClean="0"/>
              <a:t> </a:t>
            </a:r>
            <a:endParaRPr lang="en-US" sz="2400" dirty="0"/>
          </a:p>
        </p:txBody>
      </p:sp>
    </p:spTree>
    <p:extLst>
      <p:ext uri="{BB962C8B-B14F-4D97-AF65-F5344CB8AC3E}">
        <p14:creationId xmlns:p14="http://schemas.microsoft.com/office/powerpoint/2010/main" val="734729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Watchdog </a:t>
            </a:r>
            <a:r>
              <a:rPr lang="en-US" dirty="0"/>
              <a:t>Timer/Reset Circuitry</a:t>
            </a:r>
          </a:p>
        </p:txBody>
      </p:sp>
      <p:sp>
        <p:nvSpPr>
          <p:cNvPr id="3" name="Content Placeholder 2"/>
          <p:cNvSpPr>
            <a:spLocks noGrp="1"/>
          </p:cNvSpPr>
          <p:nvPr>
            <p:ph idx="1"/>
          </p:nvPr>
        </p:nvSpPr>
        <p:spPr>
          <a:xfrm>
            <a:off x="457200" y="1600200"/>
            <a:ext cx="5105400" cy="4525963"/>
          </a:xfrm>
        </p:spPr>
        <p:txBody>
          <a:bodyPr>
            <a:normAutofit fontScale="92500" lnSpcReduction="10000"/>
          </a:bodyPr>
          <a:lstStyle/>
          <a:p>
            <a:pPr marL="0" indent="0">
              <a:buNone/>
            </a:pPr>
            <a:r>
              <a:rPr lang="en-US" dirty="0" smtClean="0"/>
              <a:t>The </a:t>
            </a:r>
            <a:r>
              <a:rPr lang="en-US" dirty="0"/>
              <a:t>STWD100 watchdog timer circuits are self-contained devices which prevent system failures that are caused by certain types of hardware errors (such as, non-responding peripherals and bus contention) or software errors (such as a bad code jump and a code stuck in loop). </a:t>
            </a:r>
          </a:p>
          <a:p>
            <a:endParaRPr lang="en-US" dirty="0" smtClean="0"/>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5562600" y="2057400"/>
            <a:ext cx="3455157" cy="3069631"/>
          </a:xfrm>
          <a:prstGeom prst="rect">
            <a:avLst/>
          </a:prstGeom>
        </p:spPr>
      </p:pic>
    </p:spTree>
    <p:extLst>
      <p:ext uri="{BB962C8B-B14F-4D97-AF65-F5344CB8AC3E}">
        <p14:creationId xmlns:p14="http://schemas.microsoft.com/office/powerpoint/2010/main" val="114912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Watchdog Timer/Reset Circuitry</a:t>
            </a:r>
          </a:p>
        </p:txBody>
      </p:sp>
      <p:sp>
        <p:nvSpPr>
          <p:cNvPr id="3" name="Content Placeholder 2"/>
          <p:cNvSpPr>
            <a:spLocks noGrp="1"/>
          </p:cNvSpPr>
          <p:nvPr>
            <p:ph idx="1"/>
          </p:nvPr>
        </p:nvSpPr>
        <p:spPr/>
        <p:txBody>
          <a:bodyPr>
            <a:normAutofit fontScale="85000" lnSpcReduction="20000"/>
          </a:bodyPr>
          <a:lstStyle/>
          <a:p>
            <a:endParaRPr lang="en-US" dirty="0"/>
          </a:p>
          <a:p>
            <a:r>
              <a:rPr lang="en-US" dirty="0" smtClean="0"/>
              <a:t>The </a:t>
            </a:r>
            <a:r>
              <a:rPr lang="en-US" dirty="0"/>
              <a:t>STWD100 watchdog timer has an input, WDI, and an output, WDO . </a:t>
            </a:r>
            <a:endParaRPr lang="en-US" dirty="0" smtClean="0"/>
          </a:p>
          <a:p>
            <a:r>
              <a:rPr lang="en-US" dirty="0" smtClean="0"/>
              <a:t>The </a:t>
            </a:r>
            <a:r>
              <a:rPr lang="en-US" dirty="0"/>
              <a:t>input is used to clear the internal watchdog timer periodically within the specified timeout period, </a:t>
            </a:r>
            <a:r>
              <a:rPr lang="en-US" dirty="0" smtClean="0"/>
              <a:t>t(</a:t>
            </a:r>
            <a:r>
              <a:rPr lang="en-US" dirty="0" err="1" smtClean="0"/>
              <a:t>wd</a:t>
            </a:r>
            <a:r>
              <a:rPr lang="en-US" dirty="0" smtClean="0"/>
              <a:t>). </a:t>
            </a:r>
          </a:p>
          <a:p>
            <a:r>
              <a:rPr lang="en-US" dirty="0" smtClean="0"/>
              <a:t>While </a:t>
            </a:r>
            <a:r>
              <a:rPr lang="en-US" dirty="0"/>
              <a:t>the system is operating correctly, it periodically toggles the watchdog input, WDI. </a:t>
            </a:r>
            <a:endParaRPr lang="en-US" dirty="0" smtClean="0"/>
          </a:p>
          <a:p>
            <a:r>
              <a:rPr lang="en-US" dirty="0" smtClean="0"/>
              <a:t>If </a:t>
            </a:r>
            <a:r>
              <a:rPr lang="en-US" dirty="0"/>
              <a:t>the system fails, the watchdog timer is not reset, a system alert is generated and the watchdog output, WDO , is asserted. </a:t>
            </a:r>
          </a:p>
          <a:p>
            <a:r>
              <a:rPr lang="en-US" dirty="0"/>
              <a:t>The STWD100 circuit also has an enable pin, EN , which can enable or disable the watchdog functionality. </a:t>
            </a:r>
            <a:endParaRPr lang="en-US" dirty="0"/>
          </a:p>
        </p:txBody>
      </p:sp>
    </p:spTree>
    <p:extLst>
      <p:ext uri="{BB962C8B-B14F-4D97-AF65-F5344CB8AC3E}">
        <p14:creationId xmlns:p14="http://schemas.microsoft.com/office/powerpoint/2010/main" val="90341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Watchdog Timer/Reset Circuitry</a:t>
            </a:r>
          </a:p>
        </p:txBody>
      </p:sp>
      <p:pic>
        <p:nvPicPr>
          <p:cNvPr id="4" name="Content Placeholder 3"/>
          <p:cNvPicPr>
            <a:picLocks noGrp="1" noChangeAspect="1"/>
          </p:cNvPicPr>
          <p:nvPr>
            <p:ph idx="1"/>
          </p:nvPr>
        </p:nvPicPr>
        <p:blipFill>
          <a:blip r:embed="rId2"/>
          <a:stretch>
            <a:fillRect/>
          </a:stretch>
        </p:blipFill>
        <p:spPr>
          <a:xfrm>
            <a:off x="609600" y="1905000"/>
            <a:ext cx="5638800" cy="4267200"/>
          </a:xfrm>
          <a:prstGeom prst="rect">
            <a:avLst/>
          </a:prstGeom>
        </p:spPr>
      </p:pic>
      <p:pic>
        <p:nvPicPr>
          <p:cNvPr id="5" name="Picture 4"/>
          <p:cNvPicPr>
            <a:picLocks noChangeAspect="1"/>
          </p:cNvPicPr>
          <p:nvPr/>
        </p:nvPicPr>
        <p:blipFill>
          <a:blip r:embed="rId3"/>
          <a:stretch>
            <a:fillRect/>
          </a:stretch>
        </p:blipFill>
        <p:spPr>
          <a:xfrm>
            <a:off x="6477000" y="2438400"/>
            <a:ext cx="2540757" cy="3733800"/>
          </a:xfrm>
          <a:prstGeom prst="rect">
            <a:avLst/>
          </a:prstGeom>
        </p:spPr>
      </p:pic>
    </p:spTree>
    <p:extLst>
      <p:ext uri="{BB962C8B-B14F-4D97-AF65-F5344CB8AC3E}">
        <p14:creationId xmlns:p14="http://schemas.microsoft.com/office/powerpoint/2010/main" val="416824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a:t>
            </a:r>
            <a:endParaRPr lang="en-US" dirty="0"/>
          </a:p>
        </p:txBody>
      </p:sp>
      <p:sp>
        <p:nvSpPr>
          <p:cNvPr id="3" name="Content Placeholder 2"/>
          <p:cNvSpPr>
            <a:spLocks noGrp="1"/>
          </p:cNvSpPr>
          <p:nvPr>
            <p:ph idx="1"/>
          </p:nvPr>
        </p:nvSpPr>
        <p:spPr/>
        <p:txBody>
          <a:bodyPr/>
          <a:lstStyle/>
          <a:p>
            <a:r>
              <a:rPr lang="en-US" dirty="0" smtClean="0"/>
              <a:t>Instruction Cycle</a:t>
            </a:r>
          </a:p>
          <a:p>
            <a:r>
              <a:rPr lang="en-US" dirty="0" smtClean="0"/>
              <a:t>Machine Cycle</a:t>
            </a:r>
          </a:p>
          <a:p>
            <a:r>
              <a:rPr lang="en-US" dirty="0" smtClean="0"/>
              <a:t>Clock Period</a:t>
            </a:r>
            <a:endParaRPr lang="en-US" dirty="0"/>
          </a:p>
        </p:txBody>
      </p:sp>
    </p:spTree>
    <p:extLst>
      <p:ext uri="{BB962C8B-B14F-4D97-AF65-F5344CB8AC3E}">
        <p14:creationId xmlns:p14="http://schemas.microsoft.com/office/powerpoint/2010/main" val="1280124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Watchdog Timer/Reset Circuitry</a:t>
            </a:r>
          </a:p>
        </p:txBody>
      </p:sp>
      <p:pic>
        <p:nvPicPr>
          <p:cNvPr id="6" name="Picture 5"/>
          <p:cNvPicPr>
            <a:picLocks noChangeAspect="1"/>
          </p:cNvPicPr>
          <p:nvPr/>
        </p:nvPicPr>
        <p:blipFill>
          <a:blip r:embed="rId2"/>
          <a:stretch>
            <a:fillRect/>
          </a:stretch>
        </p:blipFill>
        <p:spPr>
          <a:xfrm>
            <a:off x="1370898" y="1417638"/>
            <a:ext cx="6402203" cy="4293657"/>
          </a:xfrm>
          <a:prstGeom prst="rect">
            <a:avLst/>
          </a:prstGeom>
        </p:spPr>
      </p:pic>
    </p:spTree>
    <p:extLst>
      <p:ext uri="{BB962C8B-B14F-4D97-AF65-F5344CB8AC3E}">
        <p14:creationId xmlns:p14="http://schemas.microsoft.com/office/powerpoint/2010/main" val="298224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Watchdog Timer/Reset Circuitry</a:t>
            </a:r>
          </a:p>
        </p:txBody>
      </p:sp>
      <p:sp>
        <p:nvSpPr>
          <p:cNvPr id="3" name="TextBox 2"/>
          <p:cNvSpPr txBox="1"/>
          <p:nvPr/>
        </p:nvSpPr>
        <p:spPr>
          <a:xfrm>
            <a:off x="228600" y="1417638"/>
            <a:ext cx="84582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STWD100 device is used to detect an out-of-control MCU. The </a:t>
            </a:r>
            <a:r>
              <a:rPr lang="en-US" sz="2400" dirty="0" smtClean="0"/>
              <a:t>user/program </a:t>
            </a:r>
            <a:r>
              <a:rPr lang="en-US" sz="2400" dirty="0"/>
              <a:t>has to ensure watchdog reset within the watchdog timeout period, otherwise the watchdog output is asserted and the MCU is restarted. </a:t>
            </a:r>
            <a:endParaRPr lang="en-US" sz="2400" dirty="0" smtClean="0"/>
          </a:p>
          <a:p>
            <a:pPr marL="342900" indent="-342900">
              <a:buFont typeface="Arial" panose="020B0604020202020204" pitchFamily="34" charset="0"/>
              <a:buChar char="•"/>
            </a:pPr>
            <a:r>
              <a:rPr lang="en-US" sz="2400" dirty="0" smtClean="0"/>
              <a:t>The </a:t>
            </a:r>
            <a:r>
              <a:rPr lang="en-US" sz="2400" dirty="0"/>
              <a:t>STWD100 can also be enabled or disabled by the chip enable pin. </a:t>
            </a:r>
            <a:endParaRPr lang="en-US" sz="2400" dirty="0" smtClean="0"/>
          </a:p>
          <a:p>
            <a:pPr marL="342900" indent="-342900">
              <a:buFont typeface="Arial" panose="020B0604020202020204" pitchFamily="34" charset="0"/>
              <a:buChar char="•"/>
            </a:pPr>
            <a:r>
              <a:rPr lang="en-US" sz="2400" dirty="0"/>
              <a:t>The </a:t>
            </a:r>
            <a:r>
              <a:rPr lang="en-US" sz="2400" b="1" dirty="0"/>
              <a:t>WDI input </a:t>
            </a:r>
            <a:r>
              <a:rPr lang="en-US" sz="2400" dirty="0"/>
              <a:t>has to be toggled within the watchdog timeout period, </a:t>
            </a:r>
            <a:r>
              <a:rPr lang="en-US" sz="2400" b="1" dirty="0" smtClean="0"/>
              <a:t>t(</a:t>
            </a:r>
            <a:r>
              <a:rPr lang="en-US" sz="2400" b="1" dirty="0" err="1" smtClean="0"/>
              <a:t>wd</a:t>
            </a:r>
            <a:r>
              <a:rPr lang="en-US" sz="2400" b="1" dirty="0" smtClean="0"/>
              <a:t>)</a:t>
            </a:r>
            <a:r>
              <a:rPr lang="en-US" sz="2400" dirty="0" smtClean="0"/>
              <a:t>, </a:t>
            </a:r>
            <a:r>
              <a:rPr lang="en-US" sz="2400" dirty="0"/>
              <a:t>otherwise the watchdog output, WDO , is asserted. </a:t>
            </a:r>
            <a:endParaRPr lang="en-US" sz="2400" dirty="0" smtClean="0"/>
          </a:p>
          <a:p>
            <a:pPr marL="342900" indent="-342900">
              <a:buFont typeface="Arial" panose="020B0604020202020204" pitchFamily="34" charset="0"/>
              <a:buChar char="•"/>
            </a:pPr>
            <a:r>
              <a:rPr lang="en-US" sz="2400" dirty="0"/>
              <a:t>If the timer is not cleared within the </a:t>
            </a:r>
            <a:r>
              <a:rPr lang="en-US" sz="2400" b="1" dirty="0"/>
              <a:t>t(</a:t>
            </a:r>
            <a:r>
              <a:rPr lang="en-US" sz="2400" b="1" dirty="0" err="1"/>
              <a:t>wd</a:t>
            </a:r>
            <a:r>
              <a:rPr lang="en-US" sz="2400" b="1" dirty="0"/>
              <a:t>)</a:t>
            </a:r>
            <a:r>
              <a:rPr lang="en-US" sz="2400" dirty="0"/>
              <a:t>, </a:t>
            </a:r>
            <a:r>
              <a:rPr lang="en-US" sz="2400" dirty="0" smtClean="0"/>
              <a:t>, </a:t>
            </a:r>
            <a:r>
              <a:rPr lang="en-US" sz="2400" dirty="0"/>
              <a:t>the WDO goes </a:t>
            </a:r>
            <a:r>
              <a:rPr lang="en-US" sz="2400" dirty="0" smtClean="0"/>
              <a:t>low.</a:t>
            </a:r>
          </a:p>
          <a:p>
            <a:pPr marL="342900" indent="-342900">
              <a:buFont typeface="Arial" panose="020B0604020202020204" pitchFamily="34" charset="0"/>
              <a:buChar char="•"/>
            </a:pPr>
            <a:r>
              <a:rPr lang="en-US" sz="2400" dirty="0" smtClean="0"/>
              <a:t>States </a:t>
            </a:r>
            <a:r>
              <a:rPr lang="en-US" sz="2400" i="1" dirty="0" smtClean="0"/>
              <a:t>"Watchdog </a:t>
            </a:r>
            <a:r>
              <a:rPr lang="en-US" sz="2400" i="1" dirty="0"/>
              <a:t>input (WDI)" </a:t>
            </a:r>
            <a:r>
              <a:rPr lang="en-US" sz="2400" dirty="0"/>
              <a:t>and </a:t>
            </a:r>
            <a:r>
              <a:rPr lang="en-US" sz="2400" i="1" dirty="0" smtClean="0"/>
              <a:t> </a:t>
            </a:r>
            <a:r>
              <a:rPr lang="en-US" sz="2400" i="1" dirty="0"/>
              <a:t>"Watchdog output ( WDO )" </a:t>
            </a:r>
            <a:r>
              <a:rPr lang="en-US" sz="2400" dirty="0"/>
              <a:t>are valid under the condition that EN is in logical low </a:t>
            </a:r>
            <a:r>
              <a:rPr lang="en-US" sz="2400" dirty="0" smtClean="0"/>
              <a:t>state.</a:t>
            </a:r>
          </a:p>
          <a:p>
            <a:pPr marL="342900" indent="-342900">
              <a:buFont typeface="Arial" panose="020B0604020202020204" pitchFamily="34" charset="0"/>
              <a:buChar char="•"/>
            </a:pPr>
            <a:endParaRPr lang="en-US" sz="2400" dirty="0" smtClean="0"/>
          </a:p>
          <a:p>
            <a:endParaRPr lang="en-US" sz="2400" dirty="0"/>
          </a:p>
        </p:txBody>
      </p:sp>
    </p:spTree>
    <p:extLst>
      <p:ext uri="{BB962C8B-B14F-4D97-AF65-F5344CB8AC3E}">
        <p14:creationId xmlns:p14="http://schemas.microsoft.com/office/powerpoint/2010/main" val="149142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Watchdog Timer/Reset Circuitry</a:t>
            </a:r>
          </a:p>
        </p:txBody>
      </p:sp>
      <p:sp>
        <p:nvSpPr>
          <p:cNvPr id="3" name="Content Placeholder 2"/>
          <p:cNvSpPr>
            <a:spLocks noGrp="1"/>
          </p:cNvSpPr>
          <p:nvPr>
            <p:ph idx="1"/>
          </p:nvPr>
        </p:nvSpPr>
        <p:spPr/>
        <p:txBody>
          <a:bodyPr/>
          <a:lstStyle/>
          <a:p>
            <a:r>
              <a:rPr lang="en-US" dirty="0" smtClean="0"/>
              <a:t>Link(Forum)</a:t>
            </a:r>
          </a:p>
          <a:p>
            <a:r>
              <a:rPr lang="en-US" dirty="0">
                <a:hlinkClick r:id="rId2"/>
              </a:rPr>
              <a:t>https://www.embedded.com/introduction-to-watchdog-timers/#</a:t>
            </a:r>
            <a:r>
              <a:rPr lang="en-US" dirty="0" smtClean="0"/>
              <a:t> </a:t>
            </a:r>
            <a:endParaRPr lang="en-US" dirty="0"/>
          </a:p>
        </p:txBody>
      </p:sp>
    </p:spTree>
    <p:extLst>
      <p:ext uri="{BB962C8B-B14F-4D97-AF65-F5344CB8AC3E}">
        <p14:creationId xmlns:p14="http://schemas.microsoft.com/office/powerpoint/2010/main" val="41133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13559"/>
          <a:stretch/>
        </p:blipFill>
        <p:spPr>
          <a:xfrm>
            <a:off x="596245" y="1600200"/>
            <a:ext cx="8104762" cy="5257800"/>
          </a:xfrm>
        </p:spPr>
      </p:pic>
    </p:spTree>
    <p:extLst>
      <p:ext uri="{BB962C8B-B14F-4D97-AF65-F5344CB8AC3E}">
        <p14:creationId xmlns:p14="http://schemas.microsoft.com/office/powerpoint/2010/main" val="12976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8051 microcontroller connected with crystal oscillator</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51899"/>
          <a:stretch/>
        </p:blipFill>
        <p:spPr>
          <a:xfrm>
            <a:off x="1676400" y="1531938"/>
            <a:ext cx="5715000" cy="6164262"/>
          </a:xfrm>
        </p:spPr>
      </p:pic>
      <p:sp>
        <p:nvSpPr>
          <p:cNvPr id="4" name="AutoShape 2" descr="What is the use of an external crystal oscillator in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3130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sp>
        <p:nvSpPr>
          <p:cNvPr id="3" name="Content Placeholder 2"/>
          <p:cNvSpPr>
            <a:spLocks noGrp="1"/>
          </p:cNvSpPr>
          <p:nvPr>
            <p:ph idx="1"/>
          </p:nvPr>
        </p:nvSpPr>
        <p:spPr/>
        <p:txBody>
          <a:bodyPr/>
          <a:lstStyle/>
          <a:p>
            <a:r>
              <a:rPr lang="en-US" dirty="0"/>
              <a:t>The CPU takes a certain number of clock cycles to execute an instruction. In the 8051 family, these clock cycles are referred to as </a:t>
            </a:r>
            <a:r>
              <a:rPr lang="en-US" i="1" dirty="0"/>
              <a:t>machine cycles</a:t>
            </a:r>
            <a:r>
              <a:rPr lang="en-US" i="1" dirty="0" smtClean="0"/>
              <a:t>.</a:t>
            </a:r>
          </a:p>
          <a:p>
            <a:r>
              <a:rPr lang="en-US" dirty="0"/>
              <a:t>In the 8051 family, the length of the machine cycle depends on the frequency of the crystal oscillator connected to the 8051 system.</a:t>
            </a:r>
          </a:p>
        </p:txBody>
      </p:sp>
    </p:spTree>
    <p:extLst>
      <p:ext uri="{BB962C8B-B14F-4D97-AF65-F5344CB8AC3E}">
        <p14:creationId xmlns:p14="http://schemas.microsoft.com/office/powerpoint/2010/main" val="2785988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sp>
        <p:nvSpPr>
          <p:cNvPr id="3" name="Content Placeholder 2"/>
          <p:cNvSpPr>
            <a:spLocks noGrp="1"/>
          </p:cNvSpPr>
          <p:nvPr>
            <p:ph idx="1"/>
          </p:nvPr>
        </p:nvSpPr>
        <p:spPr/>
        <p:txBody>
          <a:bodyPr/>
          <a:lstStyle/>
          <a:p>
            <a:r>
              <a:rPr lang="en-US" dirty="0"/>
              <a:t>The frequency of the crystal connected to the 8051 family can vary from 4 MHz to 30 MHz, depending on the chip rating and manufacturer. </a:t>
            </a:r>
            <a:endParaRPr lang="en-US" dirty="0" smtClean="0"/>
          </a:p>
          <a:p>
            <a:r>
              <a:rPr lang="en-US" dirty="0" smtClean="0"/>
              <a:t>Very </a:t>
            </a:r>
            <a:r>
              <a:rPr lang="en-US" dirty="0"/>
              <a:t>often the 11.0592 MHz crystal oscillator is used to make the 8051 -based system compatible with the serial port of the IBM PC</a:t>
            </a:r>
          </a:p>
        </p:txBody>
      </p:sp>
    </p:spTree>
    <p:extLst>
      <p:ext uri="{BB962C8B-B14F-4D97-AF65-F5344CB8AC3E}">
        <p14:creationId xmlns:p14="http://schemas.microsoft.com/office/powerpoint/2010/main" val="292921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sp>
        <p:nvSpPr>
          <p:cNvPr id="3" name="Content Placeholder 2"/>
          <p:cNvSpPr>
            <a:spLocks noGrp="1"/>
          </p:cNvSpPr>
          <p:nvPr>
            <p:ph idx="1"/>
          </p:nvPr>
        </p:nvSpPr>
        <p:spPr/>
        <p:txBody>
          <a:bodyPr/>
          <a:lstStyle/>
          <a:p>
            <a:r>
              <a:rPr lang="en-US" dirty="0"/>
              <a:t>In the original 8051, one machine cycle lasts 12 oscillator periods. Therefore, to calculate the </a:t>
            </a:r>
            <a:r>
              <a:rPr lang="en-US" b="1" dirty="0" smtClean="0"/>
              <a:t>period of machine cycle for the 8051</a:t>
            </a:r>
            <a:r>
              <a:rPr lang="en-US" dirty="0" smtClean="0"/>
              <a:t>, </a:t>
            </a:r>
            <a:r>
              <a:rPr lang="en-US" dirty="0"/>
              <a:t>we take 1/12 of the crystal frequency, then take its </a:t>
            </a:r>
            <a:r>
              <a:rPr lang="en-US" dirty="0" smtClean="0"/>
              <a:t>inverse.</a:t>
            </a:r>
            <a:endParaRPr lang="en-US" dirty="0"/>
          </a:p>
        </p:txBody>
      </p:sp>
    </p:spTree>
    <p:extLst>
      <p:ext uri="{BB962C8B-B14F-4D97-AF65-F5344CB8AC3E}">
        <p14:creationId xmlns:p14="http://schemas.microsoft.com/office/powerpoint/2010/main" val="2451792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7638"/>
            <a:ext cx="8392202" cy="5211762"/>
          </a:xfrm>
        </p:spPr>
      </p:pic>
    </p:spTree>
    <p:extLst>
      <p:ext uri="{BB962C8B-B14F-4D97-AF65-F5344CB8AC3E}">
        <p14:creationId xmlns:p14="http://schemas.microsoft.com/office/powerpoint/2010/main" val="303224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Circuitry</a:t>
            </a:r>
          </a:p>
        </p:txBody>
      </p:sp>
      <p:sp>
        <p:nvSpPr>
          <p:cNvPr id="3" name="Content Placeholder 2"/>
          <p:cNvSpPr>
            <a:spLocks noGrp="1"/>
          </p:cNvSpPr>
          <p:nvPr>
            <p:ph idx="1"/>
          </p:nvPr>
        </p:nvSpPr>
        <p:spPr/>
        <p:txBody>
          <a:bodyPr>
            <a:normAutofit fontScale="92500" lnSpcReduction="10000"/>
          </a:bodyPr>
          <a:lstStyle/>
          <a:p>
            <a:r>
              <a:rPr lang="en-US" dirty="0"/>
              <a:t>Advances in </a:t>
            </a:r>
            <a:r>
              <a:rPr lang="en-US" dirty="0" smtClean="0"/>
              <a:t>CPU </a:t>
            </a:r>
            <a:r>
              <a:rPr lang="en-US" dirty="0"/>
              <a:t>design in recent years have </a:t>
            </a:r>
            <a:r>
              <a:rPr lang="en-US" dirty="0" smtClean="0"/>
              <a:t>increase </a:t>
            </a:r>
            <a:r>
              <a:rPr lang="en-US" dirty="0"/>
              <a:t>the 8051 </a:t>
            </a:r>
            <a:r>
              <a:rPr lang="en-US" dirty="0" smtClean="0"/>
              <a:t>performance.</a:t>
            </a:r>
          </a:p>
          <a:p>
            <a:r>
              <a:rPr lang="en-US" dirty="0"/>
              <a:t>T</a:t>
            </a:r>
            <a:r>
              <a:rPr lang="en-US" dirty="0" smtClean="0"/>
              <a:t>he </a:t>
            </a:r>
            <a:r>
              <a:rPr lang="en-US" dirty="0"/>
              <a:t>number of machine cycles and the</a:t>
            </a:r>
            <a:br>
              <a:rPr lang="en-US" dirty="0"/>
            </a:br>
            <a:r>
              <a:rPr lang="en-US" dirty="0"/>
              <a:t>number of clock periods per machine cycle varies among the different </a:t>
            </a:r>
            <a:r>
              <a:rPr lang="en-US" dirty="0" smtClean="0"/>
              <a:t>versions of </a:t>
            </a:r>
            <a:r>
              <a:rPr lang="en-US" dirty="0"/>
              <a:t>the 8051 microcontrollers</a:t>
            </a:r>
            <a:r>
              <a:rPr lang="en-US" dirty="0" smtClean="0"/>
              <a:t>.</a:t>
            </a:r>
          </a:p>
          <a:p>
            <a:r>
              <a:rPr lang="en-US" dirty="0" smtClean="0"/>
              <a:t>While </a:t>
            </a:r>
            <a:r>
              <a:rPr lang="en-US" dirty="0"/>
              <a:t>the original 8051 design used 12 clock</a:t>
            </a:r>
            <a:br>
              <a:rPr lang="en-US" dirty="0"/>
            </a:br>
            <a:r>
              <a:rPr lang="en-US" dirty="0"/>
              <a:t>periods per machine cycle, many of the newer generations of the 8051 </a:t>
            </a:r>
            <a:r>
              <a:rPr lang="en-US" dirty="0" smtClean="0"/>
              <a:t>use much </a:t>
            </a:r>
            <a:r>
              <a:rPr lang="en-US" dirty="0"/>
              <a:t>fewer clocks per machine cycle.</a:t>
            </a:r>
          </a:p>
        </p:txBody>
      </p:sp>
    </p:spTree>
    <p:extLst>
      <p:ext uri="{BB962C8B-B14F-4D97-AF65-F5344CB8AC3E}">
        <p14:creationId xmlns:p14="http://schemas.microsoft.com/office/powerpoint/2010/main" val="1919918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2748</TotalTime>
  <Words>756</Words>
  <Application>Microsoft Office PowerPoint</Application>
  <PresentationFormat>On-screen Show (4:3)</PresentationFormat>
  <Paragraphs>66</Paragraphs>
  <Slides>22</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Clock Circuitry</vt:lpstr>
      <vt:lpstr>Cycle</vt:lpstr>
      <vt:lpstr>Cycle</vt:lpstr>
      <vt:lpstr>8051 microcontroller connected with crystal oscillator</vt:lpstr>
      <vt:lpstr>Clock Circuitry</vt:lpstr>
      <vt:lpstr>Clock Circuitry</vt:lpstr>
      <vt:lpstr>Clock Circuitry</vt:lpstr>
      <vt:lpstr>Clock Circuitry</vt:lpstr>
      <vt:lpstr>Clock Circuitry</vt:lpstr>
      <vt:lpstr>Clock Circuitry</vt:lpstr>
      <vt:lpstr>Clock Circuitry</vt:lpstr>
      <vt:lpstr>Clock Circuitry</vt:lpstr>
      <vt:lpstr>Clock Circuitry</vt:lpstr>
      <vt:lpstr>Watchdog Timer/Reset Circuitry</vt:lpstr>
      <vt:lpstr>Watchdog Timer/Reset Circuitry</vt:lpstr>
      <vt:lpstr>Watchdog Timer/Reset Circuitry</vt:lpstr>
      <vt:lpstr>Watchdog Timer/Reset Circuitry</vt:lpstr>
      <vt:lpstr>Watchdog Timer/Reset Circuitry</vt:lpstr>
      <vt:lpstr>Watchdog Timer/Reset Circuitry</vt:lpstr>
      <vt:lpstr>Watchdog Timer/Reset Circuitry</vt:lpstr>
      <vt:lpstr>Watchdog Timer/Reset Circuitry</vt:lpstr>
      <vt:lpstr>Watchdog Timer/Reset Circuitry</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TOSHIBA</dc:creator>
  <cp:lastModifiedBy>sat</cp:lastModifiedBy>
  <cp:revision>375</cp:revision>
  <dcterms:created xsi:type="dcterms:W3CDTF">2013-04-11T11:13:56Z</dcterms:created>
  <dcterms:modified xsi:type="dcterms:W3CDTF">2020-07-11T06:21:13Z</dcterms:modified>
</cp:coreProperties>
</file>