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620" r:id="rId2"/>
    <p:sldId id="621" r:id="rId3"/>
    <p:sldId id="450" r:id="rId4"/>
    <p:sldId id="622" r:id="rId5"/>
    <p:sldId id="596" r:id="rId6"/>
    <p:sldId id="593" r:id="rId7"/>
    <p:sldId id="597" r:id="rId8"/>
    <p:sldId id="598" r:id="rId9"/>
    <p:sldId id="599" r:id="rId10"/>
    <p:sldId id="600" r:id="rId11"/>
    <p:sldId id="601" r:id="rId12"/>
    <p:sldId id="602" r:id="rId13"/>
    <p:sldId id="604" r:id="rId14"/>
    <p:sldId id="605" r:id="rId15"/>
    <p:sldId id="606" r:id="rId16"/>
    <p:sldId id="607" r:id="rId17"/>
    <p:sldId id="608" r:id="rId18"/>
    <p:sldId id="609" r:id="rId19"/>
    <p:sldId id="610" r:id="rId20"/>
    <p:sldId id="611" r:id="rId21"/>
    <p:sldId id="612" r:id="rId22"/>
    <p:sldId id="594" r:id="rId23"/>
    <p:sldId id="613" r:id="rId24"/>
    <p:sldId id="595" r:id="rId25"/>
    <p:sldId id="617" r:id="rId26"/>
    <p:sldId id="615" r:id="rId27"/>
    <p:sldId id="616" r:id="rId28"/>
    <p:sldId id="618" r:id="rId29"/>
    <p:sldId id="61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67" autoAdjust="0"/>
  </p:normalViewPr>
  <p:slideViewPr>
    <p:cSldViewPr>
      <p:cViewPr varScale="1">
        <p:scale>
          <a:sx n="61" d="100"/>
          <a:sy n="61" d="100"/>
        </p:scale>
        <p:origin x="1626"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FADC30-34DD-4444-8E71-EC45C30EED93}" type="datetimeFigureOut">
              <a:rPr lang="en-US" smtClean="0"/>
              <a:pPr/>
              <a:t>7/19/2020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C98D14-D1FF-4257-BF64-67ADC972C653}" type="slidenum">
              <a:rPr lang="en-US" smtClean="0"/>
              <a:pPr/>
              <a:t>‹#›</a:t>
            </a:fld>
            <a:endParaRPr lang="en-US"/>
          </a:p>
        </p:txBody>
      </p:sp>
    </p:spTree>
    <p:extLst>
      <p:ext uri="{BB962C8B-B14F-4D97-AF65-F5344CB8AC3E}">
        <p14:creationId xmlns:p14="http://schemas.microsoft.com/office/powerpoint/2010/main" val="4227265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C98D14-D1FF-4257-BF64-67ADC972C653}" type="slidenum">
              <a:rPr lang="en-US" smtClean="0"/>
              <a:pPr/>
              <a:t>26</a:t>
            </a:fld>
            <a:endParaRPr lang="en-US"/>
          </a:p>
        </p:txBody>
      </p:sp>
    </p:spTree>
    <p:extLst>
      <p:ext uri="{BB962C8B-B14F-4D97-AF65-F5344CB8AC3E}">
        <p14:creationId xmlns:p14="http://schemas.microsoft.com/office/powerpoint/2010/main" val="835938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DEFD34-6955-4E79-88DC-90D3D713D027}" type="datetimeFigureOut">
              <a:rPr lang="en-US" smtClean="0"/>
              <a:pPr/>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DEFD34-6955-4E79-88DC-90D3D713D027}" type="datetimeFigureOut">
              <a:rPr lang="en-US" smtClean="0"/>
              <a:pPr/>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DEFD34-6955-4E79-88DC-90D3D713D027}" type="datetimeFigureOut">
              <a:rPr lang="en-US" smtClean="0"/>
              <a:pPr/>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DEFD34-6955-4E79-88DC-90D3D713D027}" type="datetimeFigureOut">
              <a:rPr lang="en-US" smtClean="0"/>
              <a:pPr/>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DEFD34-6955-4E79-88DC-90D3D713D027}" type="datetimeFigureOut">
              <a:rPr lang="en-US" smtClean="0"/>
              <a:pPr/>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DEFD34-6955-4E79-88DC-90D3D713D027}" type="datetimeFigureOut">
              <a:rPr lang="en-US" smtClean="0"/>
              <a:pPr/>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DEFD34-6955-4E79-88DC-90D3D713D027}" type="datetimeFigureOut">
              <a:rPr lang="en-US" smtClean="0"/>
              <a:pPr/>
              <a:t>7/19/2020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DEFD34-6955-4E79-88DC-90D3D713D027}" type="datetimeFigureOut">
              <a:rPr lang="en-US" smtClean="0"/>
              <a:pPr/>
              <a:t>7/19/2020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DEFD34-6955-4E79-88DC-90D3D713D027}" type="datetimeFigureOut">
              <a:rPr lang="en-US" smtClean="0"/>
              <a:pPr/>
              <a:t>7/19/2020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DEFD34-6955-4E79-88DC-90D3D713D027}" type="datetimeFigureOut">
              <a:rPr lang="en-US" smtClean="0"/>
              <a:pPr/>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DEFD34-6955-4E79-88DC-90D3D713D027}" type="datetimeFigureOut">
              <a:rPr lang="en-US" smtClean="0"/>
              <a:pPr/>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EFD34-6955-4E79-88DC-90D3D713D027}" type="datetimeFigureOut">
              <a:rPr lang="en-US" smtClean="0"/>
              <a:pPr/>
              <a:t>7/19/2020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CF3D51-19F7-491B-8D55-3DFFB3EC757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7772400" cy="1470025"/>
          </a:xfrm>
        </p:spPr>
        <p:txBody>
          <a:bodyPr/>
          <a:lstStyle/>
          <a:p>
            <a:r>
              <a:rPr lang="en-US" dirty="0"/>
              <a:t>Input/ Output (I/O) Devices</a:t>
            </a:r>
          </a:p>
        </p:txBody>
      </p:sp>
      <p:sp>
        <p:nvSpPr>
          <p:cNvPr id="4" name="TextBox 3"/>
          <p:cNvSpPr txBox="1"/>
          <p:nvPr/>
        </p:nvSpPr>
        <p:spPr>
          <a:xfrm>
            <a:off x="762000" y="1828800"/>
            <a:ext cx="7467600" cy="4524315"/>
          </a:xfrm>
          <a:prstGeom prst="rect">
            <a:avLst/>
          </a:prstGeom>
          <a:noFill/>
        </p:spPr>
        <p:txBody>
          <a:bodyPr wrap="square" rtlCol="0">
            <a:spAutoFit/>
          </a:bodyPr>
          <a:lstStyle/>
          <a:p>
            <a:r>
              <a:rPr lang="en-US" sz="2400" dirty="0"/>
              <a:t>The method that is used to transfer information between internal storage and external I/O devices is known as I/O interface. </a:t>
            </a:r>
            <a:endParaRPr lang="en-US" sz="2400" dirty="0" smtClean="0"/>
          </a:p>
          <a:p>
            <a:endParaRPr lang="en-US" sz="2400" dirty="0" smtClean="0"/>
          </a:p>
          <a:p>
            <a:r>
              <a:rPr lang="en-US" sz="2400" dirty="0" smtClean="0"/>
              <a:t>The </a:t>
            </a:r>
            <a:r>
              <a:rPr lang="en-US" sz="2400" dirty="0"/>
              <a:t>CPU is interfaced using special communication links by the peripherals connected to any computer system. </a:t>
            </a:r>
            <a:endParaRPr lang="en-US" sz="2400" dirty="0" smtClean="0"/>
          </a:p>
          <a:p>
            <a:r>
              <a:rPr lang="en-US" sz="2400" dirty="0" smtClean="0"/>
              <a:t>These </a:t>
            </a:r>
            <a:r>
              <a:rPr lang="en-US" sz="2400" dirty="0"/>
              <a:t>communication links are used to resolve the differences between CPU and peripheral. </a:t>
            </a:r>
            <a:endParaRPr lang="en-US" sz="2400" dirty="0" smtClean="0"/>
          </a:p>
          <a:p>
            <a:endParaRPr lang="en-US" sz="2400" dirty="0" smtClean="0"/>
          </a:p>
          <a:p>
            <a:r>
              <a:rPr lang="en-US" sz="2400" dirty="0" smtClean="0"/>
              <a:t>There </a:t>
            </a:r>
            <a:r>
              <a:rPr lang="en-US" sz="2400" dirty="0"/>
              <a:t>exists </a:t>
            </a:r>
            <a:r>
              <a:rPr lang="en-US" sz="2400" dirty="0" smtClean="0"/>
              <a:t>special components </a:t>
            </a:r>
            <a:r>
              <a:rPr lang="en-US" sz="2400" dirty="0"/>
              <a:t>between CPU and peripherals to supervise and synchronize all the input and output transfers that are called interface units.</a:t>
            </a:r>
          </a:p>
        </p:txBody>
      </p:sp>
    </p:spTree>
    <p:extLst>
      <p:ext uri="{BB962C8B-B14F-4D97-AF65-F5344CB8AC3E}">
        <p14:creationId xmlns:p14="http://schemas.microsoft.com/office/powerpoint/2010/main" val="3186466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LED</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3600" b="1" dirty="0" smtClean="0"/>
              <a:t>Advantages</a:t>
            </a:r>
          </a:p>
          <a:p>
            <a:r>
              <a:rPr lang="en-US" dirty="0"/>
              <a:t> Very low voltage and current are enough to drive the LED</a:t>
            </a:r>
            <a:r>
              <a:rPr lang="en-US" dirty="0" smtClean="0"/>
              <a:t>. Total </a:t>
            </a:r>
            <a:r>
              <a:rPr lang="en-US" dirty="0"/>
              <a:t>power output will be less than 150 </a:t>
            </a:r>
            <a:r>
              <a:rPr lang="en-US" dirty="0" err="1"/>
              <a:t>milliwatts</a:t>
            </a:r>
            <a:r>
              <a:rPr lang="en-US" dirty="0"/>
              <a:t>.</a:t>
            </a:r>
          </a:p>
          <a:p>
            <a:r>
              <a:rPr lang="en-US" dirty="0" smtClean="0"/>
              <a:t>The </a:t>
            </a:r>
            <a:r>
              <a:rPr lang="en-US" dirty="0"/>
              <a:t>response time is very less – only about 10 nanoseconds.</a:t>
            </a:r>
          </a:p>
          <a:p>
            <a:r>
              <a:rPr lang="en-US" dirty="0" smtClean="0"/>
              <a:t> </a:t>
            </a:r>
            <a:r>
              <a:rPr lang="en-US" dirty="0"/>
              <a:t>Miniature in size and hence lightweight.</a:t>
            </a:r>
          </a:p>
          <a:p>
            <a:r>
              <a:rPr lang="en-US" dirty="0" smtClean="0"/>
              <a:t>Have </a:t>
            </a:r>
            <a:r>
              <a:rPr lang="en-US" dirty="0"/>
              <a:t>a rugged construction and hence can withstand shock and vibrations.</a:t>
            </a:r>
          </a:p>
          <a:p>
            <a:r>
              <a:rPr lang="en-US" dirty="0" smtClean="0"/>
              <a:t>An </a:t>
            </a:r>
            <a:r>
              <a:rPr lang="en-US" dirty="0"/>
              <a:t>LED has a lifespan of more than 20 years. </a:t>
            </a:r>
          </a:p>
          <a:p>
            <a:pPr marL="0" indent="0">
              <a:buNone/>
            </a:pPr>
            <a:endParaRPr lang="en-US" dirty="0"/>
          </a:p>
        </p:txBody>
      </p:sp>
    </p:spTree>
    <p:extLst>
      <p:ext uri="{BB962C8B-B14F-4D97-AF65-F5344CB8AC3E}">
        <p14:creationId xmlns:p14="http://schemas.microsoft.com/office/powerpoint/2010/main" val="2270444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7 segment Display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0800" y="1676400"/>
            <a:ext cx="2182091" cy="3101181"/>
          </a:xfrm>
        </p:spPr>
      </p:pic>
      <p:sp>
        <p:nvSpPr>
          <p:cNvPr id="7" name="TextBox 6"/>
          <p:cNvSpPr txBox="1"/>
          <p:nvPr/>
        </p:nvSpPr>
        <p:spPr>
          <a:xfrm>
            <a:off x="1066800" y="2362200"/>
            <a:ext cx="184731" cy="369332"/>
          </a:xfrm>
          <a:prstGeom prst="rect">
            <a:avLst/>
          </a:prstGeom>
          <a:noFill/>
        </p:spPr>
        <p:txBody>
          <a:bodyPr wrap="none" rtlCol="0">
            <a:spAutoFit/>
          </a:bodyPr>
          <a:lstStyle/>
          <a:p>
            <a:endParaRPr lang="en-US" dirty="0"/>
          </a:p>
        </p:txBody>
      </p:sp>
      <p:sp>
        <p:nvSpPr>
          <p:cNvPr id="8" name="TextBox 7"/>
          <p:cNvSpPr txBox="1"/>
          <p:nvPr/>
        </p:nvSpPr>
        <p:spPr>
          <a:xfrm>
            <a:off x="304800" y="1587240"/>
            <a:ext cx="5943600" cy="4524315"/>
          </a:xfrm>
          <a:prstGeom prst="rect">
            <a:avLst/>
          </a:prstGeom>
          <a:noFill/>
        </p:spPr>
        <p:txBody>
          <a:bodyPr wrap="square" rtlCol="0">
            <a:spAutoFit/>
          </a:bodyPr>
          <a:lstStyle/>
          <a:p>
            <a:r>
              <a:rPr lang="en-US" sz="2400" dirty="0"/>
              <a:t>The </a:t>
            </a:r>
            <a:r>
              <a:rPr lang="en-US" sz="2400" i="1" dirty="0"/>
              <a:t>7-segment display</a:t>
            </a:r>
            <a:r>
              <a:rPr lang="en-US" sz="2400" dirty="0"/>
              <a:t>, also written as “seven segment display”, consists of seven LEDs </a:t>
            </a:r>
            <a:r>
              <a:rPr lang="en-US" sz="2400" dirty="0" smtClean="0"/>
              <a:t>arranged </a:t>
            </a:r>
            <a:r>
              <a:rPr lang="en-US" sz="2400" dirty="0"/>
              <a:t>in a rectangular </a:t>
            </a:r>
            <a:r>
              <a:rPr lang="en-US" sz="2400" dirty="0" smtClean="0"/>
              <a:t>fashion.</a:t>
            </a:r>
          </a:p>
          <a:p>
            <a:endParaRPr lang="en-US" sz="2400" dirty="0" smtClean="0"/>
          </a:p>
          <a:p>
            <a:r>
              <a:rPr lang="en-US" sz="2400" dirty="0" smtClean="0"/>
              <a:t> </a:t>
            </a:r>
            <a:r>
              <a:rPr lang="en-US" sz="2400" dirty="0"/>
              <a:t>Each of the seven LEDs is called a segment because when illuminated the segment forms part of a numerical digit (both Decimal and Hex) to be displayed. </a:t>
            </a:r>
            <a:endParaRPr lang="en-US" sz="2400" dirty="0" smtClean="0"/>
          </a:p>
          <a:p>
            <a:endParaRPr lang="en-US" sz="2400" dirty="0"/>
          </a:p>
          <a:p>
            <a:r>
              <a:rPr lang="en-US" sz="2400" dirty="0" smtClean="0"/>
              <a:t>An </a:t>
            </a:r>
            <a:r>
              <a:rPr lang="en-US" sz="2400" dirty="0"/>
              <a:t>additional 8th LED is sometimes used within the same package thus allowing the indication of a decimal point, (DP</a:t>
            </a:r>
            <a:r>
              <a:rPr lang="en-US" sz="2400" dirty="0" smtClean="0"/>
              <a:t>).</a:t>
            </a:r>
            <a:endParaRPr lang="en-US" sz="2400" dirty="0"/>
          </a:p>
        </p:txBody>
      </p:sp>
    </p:spTree>
    <p:extLst>
      <p:ext uri="{BB962C8B-B14F-4D97-AF65-F5344CB8AC3E}">
        <p14:creationId xmlns:p14="http://schemas.microsoft.com/office/powerpoint/2010/main" val="3326887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segment Display</a:t>
            </a:r>
          </a:p>
        </p:txBody>
      </p:sp>
      <p:sp>
        <p:nvSpPr>
          <p:cNvPr id="7" name="TextBox 6"/>
          <p:cNvSpPr txBox="1"/>
          <p:nvPr/>
        </p:nvSpPr>
        <p:spPr>
          <a:xfrm>
            <a:off x="457200" y="1905000"/>
            <a:ext cx="8229600" cy="3970318"/>
          </a:xfrm>
          <a:prstGeom prst="rect">
            <a:avLst/>
          </a:prstGeom>
          <a:noFill/>
        </p:spPr>
        <p:txBody>
          <a:bodyPr wrap="square" rtlCol="0">
            <a:spAutoFit/>
          </a:bodyPr>
          <a:lstStyle/>
          <a:p>
            <a:r>
              <a:rPr lang="en-US" sz="2800" dirty="0"/>
              <a:t>Each one of the seven LEDs in the display is given a positional segment with one of its connection pins being brought straight out of the rectangular plastic package. </a:t>
            </a:r>
            <a:endParaRPr lang="en-US" sz="2800" dirty="0" smtClean="0"/>
          </a:p>
          <a:p>
            <a:endParaRPr lang="en-US" sz="2800" dirty="0" smtClean="0"/>
          </a:p>
          <a:p>
            <a:r>
              <a:rPr lang="en-US" sz="2800" dirty="0" smtClean="0"/>
              <a:t>These </a:t>
            </a:r>
            <a:r>
              <a:rPr lang="en-US" sz="2800" dirty="0"/>
              <a:t>individually LED pins are labelled from </a:t>
            </a:r>
            <a:r>
              <a:rPr lang="en-US" sz="2800" u="sng" dirty="0"/>
              <a:t>a </a:t>
            </a:r>
            <a:r>
              <a:rPr lang="en-US" sz="2800" dirty="0"/>
              <a:t>through to </a:t>
            </a:r>
            <a:r>
              <a:rPr lang="en-US" sz="2800" u="sng" dirty="0"/>
              <a:t>g</a:t>
            </a:r>
            <a:r>
              <a:rPr lang="en-US" sz="2800" dirty="0"/>
              <a:t> representing each individual LED. The other LED pins are connected together and wired to form a common pin.</a:t>
            </a:r>
          </a:p>
        </p:txBody>
      </p:sp>
    </p:spTree>
    <p:extLst>
      <p:ext uri="{BB962C8B-B14F-4D97-AF65-F5344CB8AC3E}">
        <p14:creationId xmlns:p14="http://schemas.microsoft.com/office/powerpoint/2010/main" val="530721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segment Display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417638"/>
            <a:ext cx="5562600" cy="5179317"/>
          </a:xfrm>
          <a:prstGeom prst="rect">
            <a:avLst/>
          </a:prstGeom>
        </p:spPr>
      </p:pic>
    </p:spTree>
    <p:extLst>
      <p:ext uri="{BB962C8B-B14F-4D97-AF65-F5344CB8AC3E}">
        <p14:creationId xmlns:p14="http://schemas.microsoft.com/office/powerpoint/2010/main" val="16620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segment Display</a:t>
            </a:r>
          </a:p>
        </p:txBody>
      </p:sp>
      <p:sp>
        <p:nvSpPr>
          <p:cNvPr id="3" name="TextBox 2"/>
          <p:cNvSpPr txBox="1"/>
          <p:nvPr/>
        </p:nvSpPr>
        <p:spPr>
          <a:xfrm>
            <a:off x="152400" y="1676400"/>
            <a:ext cx="8686800" cy="830997"/>
          </a:xfrm>
          <a:prstGeom prst="rect">
            <a:avLst/>
          </a:prstGeom>
          <a:noFill/>
        </p:spPr>
        <p:txBody>
          <a:bodyPr wrap="square" rtlCol="0">
            <a:spAutoFit/>
          </a:bodyPr>
          <a:lstStyle/>
          <a:p>
            <a:r>
              <a:rPr lang="en-US" sz="2400" dirty="0"/>
              <a:t>T</a:t>
            </a:r>
            <a:r>
              <a:rPr lang="en-US" sz="2400" dirty="0" smtClean="0"/>
              <a:t>here </a:t>
            </a:r>
            <a:r>
              <a:rPr lang="en-US" sz="2400" dirty="0"/>
              <a:t>are </a:t>
            </a:r>
            <a:r>
              <a:rPr lang="en-US" sz="2400" dirty="0" smtClean="0"/>
              <a:t> </a:t>
            </a:r>
            <a:r>
              <a:rPr lang="en-US" sz="2400" dirty="0"/>
              <a:t>two types of LED 7-segment display called: </a:t>
            </a:r>
            <a:r>
              <a:rPr lang="en-US" sz="2400" b="1" dirty="0"/>
              <a:t>Common Cathode</a:t>
            </a:r>
            <a:r>
              <a:rPr lang="en-US" sz="2400" dirty="0"/>
              <a:t> (CC) and </a:t>
            </a:r>
            <a:r>
              <a:rPr lang="en-US" sz="2400" b="1" dirty="0"/>
              <a:t>Common Anode</a:t>
            </a:r>
            <a:r>
              <a:rPr lang="en-US" sz="2400" dirty="0"/>
              <a:t> (CA).</a:t>
            </a:r>
          </a:p>
        </p:txBody>
      </p:sp>
    </p:spTree>
    <p:extLst>
      <p:ext uri="{BB962C8B-B14F-4D97-AF65-F5344CB8AC3E}">
        <p14:creationId xmlns:p14="http://schemas.microsoft.com/office/powerpoint/2010/main" val="2693665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segment Display</a:t>
            </a:r>
          </a:p>
        </p:txBody>
      </p:sp>
      <p:sp>
        <p:nvSpPr>
          <p:cNvPr id="3" name="TextBox 2"/>
          <p:cNvSpPr txBox="1"/>
          <p:nvPr/>
        </p:nvSpPr>
        <p:spPr>
          <a:xfrm>
            <a:off x="228600" y="1905000"/>
            <a:ext cx="8686800" cy="3046988"/>
          </a:xfrm>
          <a:prstGeom prst="rect">
            <a:avLst/>
          </a:prstGeom>
          <a:noFill/>
        </p:spPr>
        <p:txBody>
          <a:bodyPr wrap="square" rtlCol="0">
            <a:spAutoFit/>
          </a:bodyPr>
          <a:lstStyle/>
          <a:p>
            <a:r>
              <a:rPr lang="en-US" sz="2400" b="1" dirty="0" smtClean="0"/>
              <a:t>Common Cathode</a:t>
            </a:r>
          </a:p>
          <a:p>
            <a:r>
              <a:rPr lang="en-US" sz="2400" dirty="0"/>
              <a:t>In the common cathode display, all the cathode connections of the LED segments are joined together to logic “0” or ground. The individual segments are illuminated by application of a “HIGH”, or logic “1” signal via a current limiting resistor to forward bias the individual Anode terminals (a-g).</a:t>
            </a:r>
            <a:endParaRPr lang="en-US" sz="2400" b="1" dirty="0"/>
          </a:p>
          <a:p>
            <a:endParaRPr lang="en-US" sz="2400" b="1" dirty="0" smtClean="0"/>
          </a:p>
          <a:p>
            <a:endParaRPr lang="en-US" sz="2400" b="1" dirty="0"/>
          </a:p>
        </p:txBody>
      </p:sp>
    </p:spTree>
    <p:extLst>
      <p:ext uri="{BB962C8B-B14F-4D97-AF65-F5344CB8AC3E}">
        <p14:creationId xmlns:p14="http://schemas.microsoft.com/office/powerpoint/2010/main" val="1196896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segment Display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417638"/>
            <a:ext cx="6179968" cy="4495800"/>
          </a:xfrm>
          <a:prstGeom prst="rect">
            <a:avLst/>
          </a:prstGeom>
        </p:spPr>
      </p:pic>
    </p:spTree>
    <p:extLst>
      <p:ext uri="{BB962C8B-B14F-4D97-AF65-F5344CB8AC3E}">
        <p14:creationId xmlns:p14="http://schemas.microsoft.com/office/powerpoint/2010/main" val="3888461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segment Display</a:t>
            </a:r>
          </a:p>
        </p:txBody>
      </p:sp>
      <p:sp>
        <p:nvSpPr>
          <p:cNvPr id="3" name="TextBox 2"/>
          <p:cNvSpPr txBox="1"/>
          <p:nvPr/>
        </p:nvSpPr>
        <p:spPr>
          <a:xfrm>
            <a:off x="228600" y="1905000"/>
            <a:ext cx="8686800" cy="2677656"/>
          </a:xfrm>
          <a:prstGeom prst="rect">
            <a:avLst/>
          </a:prstGeom>
          <a:noFill/>
        </p:spPr>
        <p:txBody>
          <a:bodyPr wrap="square" rtlCol="0">
            <a:spAutoFit/>
          </a:bodyPr>
          <a:lstStyle/>
          <a:p>
            <a:r>
              <a:rPr lang="en-US" sz="2400" b="1" dirty="0" smtClean="0"/>
              <a:t>Common Anode</a:t>
            </a:r>
          </a:p>
          <a:p>
            <a:r>
              <a:rPr lang="en-US" sz="2400" dirty="0"/>
              <a:t>In the common anode display, all the anode connections of the LED segments are joined together to logic “1”. The individual segments are illuminated by applying a ground, logic “0” or “LOW” signal via a suitable current limiting resistor to the Cathode of the particular segment (a-g).</a:t>
            </a:r>
            <a:endParaRPr lang="en-US" sz="2400" b="1" dirty="0" smtClean="0"/>
          </a:p>
          <a:p>
            <a:endParaRPr lang="en-US" sz="2400" b="1" dirty="0"/>
          </a:p>
        </p:txBody>
      </p:sp>
    </p:spTree>
    <p:extLst>
      <p:ext uri="{BB962C8B-B14F-4D97-AF65-F5344CB8AC3E}">
        <p14:creationId xmlns:p14="http://schemas.microsoft.com/office/powerpoint/2010/main" val="3276717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segment Display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828801"/>
            <a:ext cx="7620001" cy="4572000"/>
          </a:xfrm>
          <a:prstGeom prst="rect">
            <a:avLst/>
          </a:prstGeom>
        </p:spPr>
      </p:pic>
    </p:spTree>
    <p:extLst>
      <p:ext uri="{BB962C8B-B14F-4D97-AF65-F5344CB8AC3E}">
        <p14:creationId xmlns:p14="http://schemas.microsoft.com/office/powerpoint/2010/main" val="1028925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segment Display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09800"/>
            <a:ext cx="8610600" cy="1828800"/>
          </a:xfrm>
          <a:prstGeom prst="rect">
            <a:avLst/>
          </a:prstGeom>
        </p:spPr>
      </p:pic>
    </p:spTree>
    <p:extLst>
      <p:ext uri="{BB962C8B-B14F-4D97-AF65-F5344CB8AC3E}">
        <p14:creationId xmlns:p14="http://schemas.microsoft.com/office/powerpoint/2010/main" val="1111525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Output (I/O) Devices</a:t>
            </a:r>
          </a:p>
        </p:txBody>
      </p:sp>
      <p:sp>
        <p:nvSpPr>
          <p:cNvPr id="3" name="Content Placeholder 2"/>
          <p:cNvSpPr>
            <a:spLocks noGrp="1"/>
          </p:cNvSpPr>
          <p:nvPr>
            <p:ph idx="1"/>
          </p:nvPr>
        </p:nvSpPr>
        <p:spPr/>
        <p:txBody>
          <a:bodyPr/>
          <a:lstStyle/>
          <a:p>
            <a:pPr fontAlgn="base"/>
            <a:r>
              <a:rPr lang="en-US" dirty="0"/>
              <a:t>Data transfer to and from the peripherals may be done in any of the three possible ways</a:t>
            </a:r>
          </a:p>
          <a:p>
            <a:pPr marL="0" indent="0" fontAlgn="base">
              <a:buNone/>
            </a:pPr>
            <a:r>
              <a:rPr lang="en-US" dirty="0"/>
              <a:t>	</a:t>
            </a:r>
            <a:r>
              <a:rPr lang="en-US" dirty="0" smtClean="0"/>
              <a:t>1. Programmed </a:t>
            </a:r>
            <a:r>
              <a:rPr lang="en-US" dirty="0"/>
              <a:t>I/O.</a:t>
            </a:r>
          </a:p>
          <a:p>
            <a:pPr marL="0" lvl="1" indent="0" fontAlgn="base">
              <a:buNone/>
            </a:pPr>
            <a:r>
              <a:rPr lang="en-US" dirty="0" smtClean="0"/>
              <a:t>	2. </a:t>
            </a:r>
            <a:r>
              <a:rPr lang="en-US" dirty="0"/>
              <a:t>Interrupt-driven </a:t>
            </a:r>
            <a:r>
              <a:rPr lang="en-US" dirty="0" smtClean="0"/>
              <a:t>I/O</a:t>
            </a:r>
            <a:endParaRPr lang="en-US" dirty="0"/>
          </a:p>
          <a:p>
            <a:pPr marL="0" indent="0" fontAlgn="base">
              <a:buNone/>
            </a:pPr>
            <a:r>
              <a:rPr lang="en-US" dirty="0" smtClean="0"/>
              <a:t>	3. Direct </a:t>
            </a:r>
            <a:r>
              <a:rPr lang="en-US" dirty="0"/>
              <a:t>memory access( DMA).</a:t>
            </a:r>
          </a:p>
          <a:p>
            <a:endParaRPr lang="en-US" dirty="0"/>
          </a:p>
        </p:txBody>
      </p:sp>
    </p:spTree>
    <p:extLst>
      <p:ext uri="{BB962C8B-B14F-4D97-AF65-F5344CB8AC3E}">
        <p14:creationId xmlns:p14="http://schemas.microsoft.com/office/powerpoint/2010/main" val="2245102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segment Display</a:t>
            </a:r>
          </a:p>
        </p:txBody>
      </p:sp>
      <p:pic>
        <p:nvPicPr>
          <p:cNvPr id="4" name="Picture 3"/>
          <p:cNvPicPr>
            <a:picLocks noChangeAspect="1"/>
          </p:cNvPicPr>
          <p:nvPr/>
        </p:nvPicPr>
        <p:blipFill rotWithShape="1">
          <a:blip r:embed="rId2"/>
          <a:srcRect l="221" t="45835" r="70277" b="10415"/>
          <a:stretch/>
        </p:blipFill>
        <p:spPr>
          <a:xfrm>
            <a:off x="3581400" y="1752600"/>
            <a:ext cx="5334000" cy="4648200"/>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7720"/>
          <a:stretch/>
        </p:blipFill>
        <p:spPr>
          <a:xfrm>
            <a:off x="457200" y="1905000"/>
            <a:ext cx="3124200" cy="4495800"/>
          </a:xfrm>
          <a:prstGeom prst="rect">
            <a:avLst/>
          </a:prstGeom>
        </p:spPr>
      </p:pic>
    </p:spTree>
    <p:extLst>
      <p:ext uri="{BB962C8B-B14F-4D97-AF65-F5344CB8AC3E}">
        <p14:creationId xmlns:p14="http://schemas.microsoft.com/office/powerpoint/2010/main" val="4049746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segment Display</a:t>
            </a:r>
          </a:p>
        </p:txBody>
      </p:sp>
      <p:sp>
        <p:nvSpPr>
          <p:cNvPr id="3" name="Content Placeholder 2"/>
          <p:cNvSpPr>
            <a:spLocks noGrp="1"/>
          </p:cNvSpPr>
          <p:nvPr>
            <p:ph idx="1"/>
          </p:nvPr>
        </p:nvSpPr>
        <p:spPr/>
        <p:txBody>
          <a:bodyPr/>
          <a:lstStyle/>
          <a:p>
            <a:r>
              <a:rPr lang="en-US" dirty="0" smtClean="0"/>
              <a:t>CA</a:t>
            </a:r>
            <a:endParaRPr lang="en-US" dirty="0"/>
          </a:p>
        </p:txBody>
      </p:sp>
    </p:spTree>
    <p:extLst>
      <p:ext uri="{BB962C8B-B14F-4D97-AF65-F5344CB8AC3E}">
        <p14:creationId xmlns:p14="http://schemas.microsoft.com/office/powerpoint/2010/main" val="3642694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Liquid Crystal Display (LCD)</a:t>
            </a:r>
            <a:endParaRPr lang="en-US" dirty="0"/>
          </a:p>
        </p:txBody>
      </p:sp>
      <p:sp>
        <p:nvSpPr>
          <p:cNvPr id="3" name="Content Placeholder 2"/>
          <p:cNvSpPr>
            <a:spLocks noGrp="1"/>
          </p:cNvSpPr>
          <p:nvPr>
            <p:ph idx="1"/>
          </p:nvPr>
        </p:nvSpPr>
        <p:spPr>
          <a:xfrm>
            <a:off x="457200" y="1143000"/>
            <a:ext cx="8229600" cy="5105400"/>
          </a:xfrm>
        </p:spPr>
        <p:txBody>
          <a:bodyPr>
            <a:normAutofit/>
          </a:bodyPr>
          <a:lstStyle/>
          <a:p>
            <a:pPr algn="just"/>
            <a:r>
              <a:rPr lang="en-US" sz="2800" dirty="0" smtClean="0"/>
              <a:t>Liquid crystal displays (LCDs) is used to display the status information or to display prompts to the user. </a:t>
            </a:r>
          </a:p>
          <a:p>
            <a:pPr algn="just"/>
            <a:r>
              <a:rPr lang="en-US" sz="2800" dirty="0"/>
              <a:t>L</a:t>
            </a:r>
            <a:r>
              <a:rPr lang="en-US" sz="2800" dirty="0" smtClean="0"/>
              <a:t>iquid-crystal </a:t>
            </a:r>
            <a:r>
              <a:rPr lang="en-US" sz="2800" dirty="0"/>
              <a:t>display has the distinct advantage of having a low power </a:t>
            </a:r>
            <a:r>
              <a:rPr lang="en-US" sz="2800" dirty="0" smtClean="0"/>
              <a:t>consumption.</a:t>
            </a:r>
          </a:p>
          <a:p>
            <a:pPr algn="just"/>
            <a:r>
              <a:rPr lang="en-US" sz="2800" dirty="0"/>
              <a:t>An </a:t>
            </a:r>
            <a:r>
              <a:rPr lang="en-US" sz="2800" b="1" dirty="0"/>
              <a:t>LCD</a:t>
            </a:r>
            <a:r>
              <a:rPr lang="en-US" sz="2800" dirty="0"/>
              <a:t> is an electronic </a:t>
            </a:r>
            <a:r>
              <a:rPr lang="en-US" sz="2800" b="1" dirty="0"/>
              <a:t>display</a:t>
            </a:r>
            <a:r>
              <a:rPr lang="en-US" sz="2800" dirty="0"/>
              <a:t> module which uses </a:t>
            </a:r>
            <a:r>
              <a:rPr lang="en-US" sz="2800" b="1" dirty="0"/>
              <a:t>liquid crystal</a:t>
            </a:r>
            <a:r>
              <a:rPr lang="en-US" sz="2800" dirty="0"/>
              <a:t> to produce a visible image.</a:t>
            </a:r>
          </a:p>
          <a:p>
            <a:pPr algn="just"/>
            <a:endParaRPr lang="en-US" sz="2800" dirty="0" smtClean="0"/>
          </a:p>
          <a:p>
            <a:pPr marL="0" indent="0" algn="just">
              <a:buNone/>
            </a:pPr>
            <a:endParaRPr lang="en-US" sz="2800" dirty="0" smtClean="0"/>
          </a:p>
        </p:txBody>
      </p:sp>
    </p:spTree>
    <p:extLst>
      <p:ext uri="{BB962C8B-B14F-4D97-AF65-F5344CB8AC3E}">
        <p14:creationId xmlns:p14="http://schemas.microsoft.com/office/powerpoint/2010/main" val="3849039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Liquid Crystal Display (LCD)</a:t>
            </a:r>
            <a:endParaRPr lang="en-US" dirty="0"/>
          </a:p>
        </p:txBody>
      </p:sp>
      <p:sp>
        <p:nvSpPr>
          <p:cNvPr id="3" name="Content Placeholder 2"/>
          <p:cNvSpPr>
            <a:spLocks noGrp="1"/>
          </p:cNvSpPr>
          <p:nvPr>
            <p:ph idx="1"/>
          </p:nvPr>
        </p:nvSpPr>
        <p:spPr>
          <a:xfrm>
            <a:off x="457200" y="1143000"/>
            <a:ext cx="8229600" cy="5105400"/>
          </a:xfrm>
        </p:spPr>
        <p:txBody>
          <a:bodyPr>
            <a:normAutofit/>
          </a:bodyPr>
          <a:lstStyle/>
          <a:p>
            <a:pPr algn="just"/>
            <a:endParaRPr lang="en-US" sz="2800" dirty="0" smtClean="0"/>
          </a:p>
        </p:txBody>
      </p:sp>
      <p:pic>
        <p:nvPicPr>
          <p:cNvPr id="5" name="Picture 1"/>
          <p:cNvPicPr>
            <a:picLocks noChangeAspect="1" noChangeArrowheads="1"/>
          </p:cNvPicPr>
          <p:nvPr/>
        </p:nvPicPr>
        <p:blipFill>
          <a:blip r:embed="rId2" cstate="print"/>
          <a:srcRect/>
          <a:stretch>
            <a:fillRect/>
          </a:stretch>
        </p:blipFill>
        <p:spPr bwMode="auto">
          <a:xfrm>
            <a:off x="2087991" y="2590800"/>
            <a:ext cx="4968018" cy="2209800"/>
          </a:xfrm>
          <a:prstGeom prst="rect">
            <a:avLst/>
          </a:prstGeom>
          <a:noFill/>
          <a:ln w="9525">
            <a:noFill/>
            <a:miter lim="800000"/>
            <a:headEnd/>
            <a:tailEnd/>
          </a:ln>
        </p:spPr>
      </p:pic>
    </p:spTree>
    <p:extLst>
      <p:ext uri="{BB962C8B-B14F-4D97-AF65-F5344CB8AC3E}">
        <p14:creationId xmlns:p14="http://schemas.microsoft.com/office/powerpoint/2010/main" val="3082173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pPr algn="just"/>
            <a:r>
              <a:rPr lang="en-US" sz="3400" dirty="0" smtClean="0"/>
              <a:t>Display technology is changing very fast. Thin Film Transistor (TFT) displays provide very high resolution display which is used in mobile phones.</a:t>
            </a:r>
          </a:p>
          <a:p>
            <a:pPr algn="just">
              <a:buNone/>
            </a:pPr>
            <a:endParaRPr lang="en-US" sz="3400" dirty="0" smtClean="0"/>
          </a:p>
          <a:p>
            <a:pPr algn="just"/>
            <a:r>
              <a:rPr lang="en-US" sz="3400" dirty="0" smtClean="0"/>
              <a:t>Another innovation is 3-dimensional displays in which two LCDs are used to give the 3-dimensional effect.</a:t>
            </a:r>
          </a:p>
          <a:p>
            <a:pPr algn="just"/>
            <a:endParaRPr lang="en-US" sz="3400" dirty="0" smtClean="0"/>
          </a:p>
          <a:p>
            <a:pPr algn="just"/>
            <a:r>
              <a:rPr lang="en-US" sz="3400" dirty="0"/>
              <a:t>An OLED (organic light-emitting diode) is a light-emitting diode (LED) in which </a:t>
            </a:r>
            <a:r>
              <a:rPr lang="en-US" sz="3400" dirty="0" smtClean="0"/>
              <a:t>organic light emitting polymer is placed between anode and cathode.</a:t>
            </a:r>
          </a:p>
          <a:p>
            <a:pPr marL="0" indent="0" algn="just">
              <a:buNone/>
            </a:pPr>
            <a:r>
              <a:rPr lang="en-US" sz="3400" dirty="0" smtClean="0"/>
              <a:t> 	When </a:t>
            </a:r>
            <a:r>
              <a:rPr lang="en-US" sz="3400" dirty="0"/>
              <a:t>a voltage is applied between anode and </a:t>
            </a:r>
            <a:r>
              <a:rPr lang="en-US" sz="3400" dirty="0" smtClean="0"/>
              <a:t>	cathode</a:t>
            </a:r>
            <a:r>
              <a:rPr lang="en-US" sz="3400" dirty="0"/>
              <a:t>, the organic material glows. OLED gives a </a:t>
            </a:r>
            <a:r>
              <a:rPr lang="en-US" sz="3400" dirty="0" smtClean="0"/>
              <a:t>	much </a:t>
            </a:r>
            <a:r>
              <a:rPr lang="en-US" sz="3400" dirty="0"/>
              <a:t>brighter display as compared to LCD and is </a:t>
            </a:r>
            <a:r>
              <a:rPr lang="en-US" sz="3400" dirty="0" smtClean="0"/>
              <a:t>	now </a:t>
            </a:r>
            <a:r>
              <a:rPr lang="en-US" sz="3400" dirty="0"/>
              <a:t>being used on mobile phones</a:t>
            </a:r>
            <a:r>
              <a:rPr lang="en-US" sz="3400" b="1" dirty="0"/>
              <a:t>.</a:t>
            </a:r>
          </a:p>
          <a:p>
            <a:endParaRPr lang="en-US" dirty="0"/>
          </a:p>
          <a:p>
            <a:endParaRPr lang="en-US" dirty="0"/>
          </a:p>
          <a:p>
            <a:pPr algn="just"/>
            <a:endParaRPr lang="en-US" sz="2800" dirty="0" smtClean="0"/>
          </a:p>
          <a:p>
            <a:pPr algn="just">
              <a:buNone/>
            </a:pPr>
            <a:endParaRPr lang="en-US" sz="2800" dirty="0" smtClean="0"/>
          </a:p>
        </p:txBody>
      </p:sp>
    </p:spTree>
    <p:extLst>
      <p:ext uri="{BB962C8B-B14F-4D97-AF65-F5344CB8AC3E}">
        <p14:creationId xmlns:p14="http://schemas.microsoft.com/office/powerpoint/2010/main" val="194131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LCD Interfacing with </a:t>
            </a:r>
            <a:r>
              <a:rPr lang="en-US" dirty="0" err="1" smtClean="0"/>
              <a:t>Arduino</a:t>
            </a:r>
            <a:endParaRPr lang="en-US" dirty="0"/>
          </a:p>
        </p:txBody>
      </p:sp>
      <p:pic>
        <p:nvPicPr>
          <p:cNvPr id="4" name="Content Placeholder 3"/>
          <p:cNvPicPr>
            <a:picLocks noGrp="1" noChangeAspect="1"/>
          </p:cNvPicPr>
          <p:nvPr>
            <p:ph idx="1"/>
          </p:nvPr>
        </p:nvPicPr>
        <p:blipFill rotWithShape="1">
          <a:blip r:embed="rId2"/>
          <a:srcRect l="7404" t="26938" r="31069" b="15819"/>
          <a:stretch/>
        </p:blipFill>
        <p:spPr>
          <a:xfrm>
            <a:off x="364210" y="1417638"/>
            <a:ext cx="8763000" cy="5410200"/>
          </a:xfrm>
          <a:prstGeom prst="rect">
            <a:avLst/>
          </a:prstGeom>
        </p:spPr>
      </p:pic>
    </p:spTree>
    <p:extLst>
      <p:ext uri="{BB962C8B-B14F-4D97-AF65-F5344CB8AC3E}">
        <p14:creationId xmlns:p14="http://schemas.microsoft.com/office/powerpoint/2010/main" val="23832935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7047780"/>
              </p:ext>
            </p:extLst>
          </p:nvPr>
        </p:nvGraphicFramePr>
        <p:xfrm>
          <a:off x="381001" y="457200"/>
          <a:ext cx="8325173" cy="5473065"/>
        </p:xfrm>
        <a:graphic>
          <a:graphicData uri="http://schemas.openxmlformats.org/drawingml/2006/table">
            <a:tbl>
              <a:tblPr firstRow="1" bandRow="1">
                <a:tableStyleId>{5C22544A-7EE6-4342-B048-85BDC9FD1C3A}</a:tableStyleId>
              </a:tblPr>
              <a:tblGrid>
                <a:gridCol w="2838773"/>
                <a:gridCol w="2743200"/>
                <a:gridCol w="2743200"/>
              </a:tblGrid>
              <a:tr h="370840">
                <a:tc>
                  <a:txBody>
                    <a:bodyPr/>
                    <a:lstStyle/>
                    <a:p>
                      <a:pPr algn="l" fontAlgn="b"/>
                      <a:r>
                        <a:rPr lang="en-US" sz="3200" b="1" i="0" u="none" strike="noStrike" dirty="0">
                          <a:solidFill>
                            <a:schemeClr val="bg1"/>
                          </a:solidFill>
                          <a:effectLst/>
                          <a:latin typeface="Calibri" panose="020F0502020204030204" pitchFamily="34" charset="0"/>
                        </a:rPr>
                        <a:t>Pin No</a:t>
                      </a:r>
                    </a:p>
                  </a:txBody>
                  <a:tcPr marL="9525" marR="9525" marT="9525" marB="0" anchor="b"/>
                </a:tc>
                <a:tc>
                  <a:txBody>
                    <a:bodyPr/>
                    <a:lstStyle/>
                    <a:p>
                      <a:pPr algn="l" fontAlgn="b"/>
                      <a:r>
                        <a:rPr lang="en-US" sz="3200" b="1" i="0" u="none" strike="noStrike">
                          <a:solidFill>
                            <a:schemeClr val="bg1"/>
                          </a:solidFill>
                          <a:effectLst/>
                          <a:latin typeface="Calibri" panose="020F0502020204030204" pitchFamily="34" charset="0"/>
                        </a:rPr>
                        <a:t>Pin Name</a:t>
                      </a:r>
                    </a:p>
                  </a:txBody>
                  <a:tcPr marL="9525" marR="9525" marT="9525" marB="0" anchor="b"/>
                </a:tc>
                <a:tc>
                  <a:txBody>
                    <a:bodyPr/>
                    <a:lstStyle/>
                    <a:p>
                      <a:pPr algn="l" fontAlgn="b"/>
                      <a:r>
                        <a:rPr lang="en-US" sz="3200" b="1" i="0" u="none" strike="noStrike" dirty="0">
                          <a:solidFill>
                            <a:schemeClr val="bg1"/>
                          </a:solidFill>
                          <a:effectLst/>
                          <a:latin typeface="Calibri" panose="020F0502020204030204" pitchFamily="34" charset="0"/>
                        </a:rPr>
                        <a:t>Pin Description</a:t>
                      </a:r>
                    </a:p>
                  </a:txBody>
                  <a:tcPr marL="9525" marR="9525" marT="9525" marB="0" anchor="b"/>
                </a:tc>
              </a:tr>
              <a:tr h="370840">
                <a:tc>
                  <a:txBody>
                    <a:bodyPr/>
                    <a:lstStyle/>
                    <a:p>
                      <a:pPr algn="l" fontAlgn="b"/>
                      <a:r>
                        <a:rPr lang="en-US" sz="1800" b="0" i="0" u="none" strike="noStrike">
                          <a:solidFill>
                            <a:srgbClr val="000000"/>
                          </a:solidFill>
                          <a:effectLst/>
                          <a:latin typeface="Calibri" panose="020F0502020204030204" pitchFamily="34" charset="0"/>
                        </a:rPr>
                        <a:t>Pin 1</a:t>
                      </a: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GND</a:t>
                      </a: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This pin is a ground pin and the LCD is connected to the Ground</a:t>
                      </a:r>
                    </a:p>
                  </a:txBody>
                  <a:tcPr marL="9525" marR="9525" marT="9525" marB="0" anchor="b"/>
                </a:tc>
              </a:tr>
              <a:tr h="370840">
                <a:tc>
                  <a:txBody>
                    <a:bodyPr/>
                    <a:lstStyle/>
                    <a:p>
                      <a:pPr algn="l" fontAlgn="b"/>
                      <a:r>
                        <a:rPr lang="en-US" sz="1800" b="0" i="0" u="none" strike="noStrike">
                          <a:solidFill>
                            <a:srgbClr val="000000"/>
                          </a:solidFill>
                          <a:effectLst/>
                          <a:latin typeface="Calibri" panose="020F0502020204030204" pitchFamily="34" charset="0"/>
                        </a:rPr>
                        <a:t>Pin 2</a:t>
                      </a: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VCC</a:t>
                      </a: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The VCC pin is used to supply the power to the LCD</a:t>
                      </a:r>
                    </a:p>
                  </a:txBody>
                  <a:tcPr marL="9525" marR="9525" marT="9525" marB="0" anchor="b"/>
                </a:tc>
              </a:tr>
              <a:tr h="370840">
                <a:tc>
                  <a:txBody>
                    <a:bodyPr/>
                    <a:lstStyle/>
                    <a:p>
                      <a:pPr algn="l" fontAlgn="b"/>
                      <a:r>
                        <a:rPr lang="en-US" sz="1800" b="0" i="0" u="none" strike="noStrike" dirty="0">
                          <a:solidFill>
                            <a:srgbClr val="000000"/>
                          </a:solidFill>
                          <a:effectLst/>
                          <a:latin typeface="Calibri" panose="020F0502020204030204" pitchFamily="34" charset="0"/>
                        </a:rPr>
                        <a:t>Pin 3</a:t>
                      </a: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VEE</a:t>
                      </a: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This pin is used for adjusting the contrast of the LCD by connecting the variable resistor in between the VCC &amp; Ground.</a:t>
                      </a:r>
                    </a:p>
                  </a:txBody>
                  <a:tcPr marL="9525" marR="9525" marT="9525" marB="0" anchor="b"/>
                </a:tc>
              </a:tr>
              <a:tr h="370840">
                <a:tc>
                  <a:txBody>
                    <a:bodyPr/>
                    <a:lstStyle/>
                    <a:p>
                      <a:pPr algn="l" fontAlgn="b"/>
                      <a:r>
                        <a:rPr lang="en-US" sz="1800" b="0" i="0" u="none" strike="noStrike" dirty="0">
                          <a:solidFill>
                            <a:srgbClr val="000000"/>
                          </a:solidFill>
                          <a:effectLst/>
                          <a:latin typeface="Calibri" panose="020F0502020204030204" pitchFamily="34" charset="0"/>
                        </a:rPr>
                        <a:t>Pin 4</a:t>
                      </a: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RS</a:t>
                      </a: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The RS is known as register select and it selects the Command/Data register. To select the command register the RS should be equal to zero. To select the Data register the RS should be equal to one.</a:t>
                      </a:r>
                    </a:p>
                  </a:txBody>
                  <a:tcPr marL="9525" marR="9525" marT="9525" marB="0" anchor="b"/>
                </a:tc>
              </a:tr>
            </a:tbl>
          </a:graphicData>
        </a:graphic>
      </p:graphicFrame>
    </p:spTree>
    <p:extLst>
      <p:ext uri="{BB962C8B-B14F-4D97-AF65-F5344CB8AC3E}">
        <p14:creationId xmlns:p14="http://schemas.microsoft.com/office/powerpoint/2010/main" val="18973309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62479152"/>
              </p:ext>
            </p:extLst>
          </p:nvPr>
        </p:nvGraphicFramePr>
        <p:xfrm>
          <a:off x="304800" y="3875"/>
          <a:ext cx="8610600" cy="5534025"/>
        </p:xfrm>
        <a:graphic>
          <a:graphicData uri="http://schemas.openxmlformats.org/drawingml/2006/table">
            <a:tbl>
              <a:tblPr firstRow="1" bandRow="1">
                <a:tableStyleId>{5C22544A-7EE6-4342-B048-85BDC9FD1C3A}</a:tableStyleId>
              </a:tblPr>
              <a:tblGrid>
                <a:gridCol w="2743200"/>
                <a:gridCol w="2743200"/>
                <a:gridCol w="3124200"/>
              </a:tblGrid>
              <a:tr h="370840">
                <a:tc>
                  <a:txBody>
                    <a:bodyPr/>
                    <a:lstStyle/>
                    <a:p>
                      <a:pPr algn="l" fontAlgn="b"/>
                      <a:r>
                        <a:rPr lang="en-US" sz="1800" b="0" i="0" u="none" strike="noStrike" dirty="0">
                          <a:solidFill>
                            <a:schemeClr val="bg1"/>
                          </a:solidFill>
                          <a:effectLst/>
                          <a:latin typeface="Calibri" panose="020F0502020204030204" pitchFamily="34" charset="0"/>
                        </a:rPr>
                        <a:t>Pin 5</a:t>
                      </a:r>
                    </a:p>
                  </a:txBody>
                  <a:tcPr marL="9525" marR="9525" marT="9525" marB="0" anchor="b"/>
                </a:tc>
                <a:tc>
                  <a:txBody>
                    <a:bodyPr/>
                    <a:lstStyle/>
                    <a:p>
                      <a:pPr algn="l" fontAlgn="b"/>
                      <a:r>
                        <a:rPr lang="en-US" sz="1800" b="0" i="0" u="none" strike="noStrike" dirty="0">
                          <a:solidFill>
                            <a:schemeClr val="bg1"/>
                          </a:solidFill>
                          <a:effectLst/>
                          <a:latin typeface="Calibri" panose="020F0502020204030204" pitchFamily="34" charset="0"/>
                        </a:rPr>
                        <a:t>R/W</a:t>
                      </a:r>
                    </a:p>
                  </a:txBody>
                  <a:tcPr marL="9525" marR="9525" marT="9525" marB="0" anchor="b"/>
                </a:tc>
                <a:tc>
                  <a:txBody>
                    <a:bodyPr/>
                    <a:lstStyle/>
                    <a:p>
                      <a:pPr algn="l" fontAlgn="b"/>
                      <a:r>
                        <a:rPr lang="en-US" sz="1800" b="0" i="0" u="none" strike="noStrike" dirty="0">
                          <a:solidFill>
                            <a:schemeClr val="bg1"/>
                          </a:solidFill>
                          <a:effectLst/>
                          <a:latin typeface="Calibri" panose="020F0502020204030204" pitchFamily="34" charset="0"/>
                        </a:rPr>
                        <a:t>This pin is used to select the operations of Read/Write. To perform the write operations the R/W should be equal to zero. To perform the read operations the R/W should be equal to one.</a:t>
                      </a:r>
                    </a:p>
                  </a:txBody>
                  <a:tcPr marL="9525" marR="9525" marT="9525" marB="0" anchor="b"/>
                </a:tc>
              </a:tr>
              <a:tr h="370840">
                <a:tc>
                  <a:txBody>
                    <a:bodyPr/>
                    <a:lstStyle/>
                    <a:p>
                      <a:pPr algn="l" fontAlgn="b"/>
                      <a:r>
                        <a:rPr lang="en-US" sz="1800" b="0" i="0" u="none" strike="noStrike" dirty="0">
                          <a:solidFill>
                            <a:srgbClr val="000000"/>
                          </a:solidFill>
                          <a:effectLst/>
                          <a:latin typeface="Calibri" panose="020F0502020204030204" pitchFamily="34" charset="0"/>
                        </a:rPr>
                        <a:t>Pin 6</a:t>
                      </a: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EN</a:t>
                      </a: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This is a enable signal pin if the positive pulses are passing through a pin, then the pin function as a read/write pin.</a:t>
                      </a:r>
                    </a:p>
                  </a:txBody>
                  <a:tcPr marL="9525" marR="9525" marT="9525" marB="0" anchor="b"/>
                </a:tc>
              </a:tr>
              <a:tr h="370840">
                <a:tc>
                  <a:txBody>
                    <a:bodyPr/>
                    <a:lstStyle/>
                    <a:p>
                      <a:pPr algn="l" fontAlgn="b"/>
                      <a:r>
                        <a:rPr lang="en-US" sz="1800" b="0" i="0" u="none" strike="noStrike" dirty="0">
                          <a:solidFill>
                            <a:srgbClr val="000000"/>
                          </a:solidFill>
                          <a:effectLst/>
                          <a:latin typeface="Calibri" panose="020F0502020204030204" pitchFamily="34" charset="0"/>
                        </a:rPr>
                        <a:t>Pin 7</a:t>
                      </a: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DB0 to DB7</a:t>
                      </a: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The pin 7 contains total 8 pins which are used as a Data pin of LCD.</a:t>
                      </a:r>
                    </a:p>
                  </a:txBody>
                  <a:tcPr marL="9525" marR="9525" marT="9525" marB="0" anchor="b"/>
                </a:tc>
              </a:tr>
              <a:tr h="370840">
                <a:tc>
                  <a:txBody>
                    <a:bodyPr/>
                    <a:lstStyle/>
                    <a:p>
                      <a:pPr algn="l" fontAlgn="b"/>
                      <a:r>
                        <a:rPr lang="en-US" sz="1800" b="0" i="0" u="none" strike="noStrike" dirty="0">
                          <a:solidFill>
                            <a:srgbClr val="000000"/>
                          </a:solidFill>
                          <a:effectLst/>
                          <a:latin typeface="Calibri" panose="020F0502020204030204" pitchFamily="34" charset="0"/>
                        </a:rPr>
                        <a:t>Pin 15</a:t>
                      </a: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LED +</a:t>
                      </a: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This pin is connected to VCC and it is used for the pin 16 to set up the glow of backlight of LCD.</a:t>
                      </a:r>
                    </a:p>
                  </a:txBody>
                  <a:tcPr marL="9525" marR="9525" marT="9525" marB="0" anchor="b"/>
                </a:tc>
              </a:tr>
              <a:tr h="370840">
                <a:tc>
                  <a:txBody>
                    <a:bodyPr/>
                    <a:lstStyle/>
                    <a:p>
                      <a:pPr algn="l" fontAlgn="b"/>
                      <a:r>
                        <a:rPr lang="en-US" sz="1800" b="0" i="0" u="none" strike="noStrike" dirty="0">
                          <a:solidFill>
                            <a:srgbClr val="000000"/>
                          </a:solidFill>
                          <a:effectLst/>
                          <a:latin typeface="Calibri" panose="020F0502020204030204" pitchFamily="34" charset="0"/>
                        </a:rPr>
                        <a:t>Pin 16</a:t>
                      </a: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LED –</a:t>
                      </a: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This pin is connected to Ground and it is used for the pin 15 to set up the glow of backlight of the LCD.</a:t>
                      </a:r>
                    </a:p>
                  </a:txBody>
                  <a:tcPr marL="9525" marR="9525" marT="9525" marB="0" anchor="b"/>
                </a:tc>
              </a:tr>
            </a:tbl>
          </a:graphicData>
        </a:graphic>
      </p:graphicFrame>
    </p:spTree>
    <p:extLst>
      <p:ext uri="{BB962C8B-B14F-4D97-AF65-F5344CB8AC3E}">
        <p14:creationId xmlns:p14="http://schemas.microsoft.com/office/powerpoint/2010/main" val="2386013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From the circuit diagram, we can observe that the RS pin of the LCD is connected to the pin 12 of the </a:t>
            </a:r>
            <a:r>
              <a:rPr lang="en-US" dirty="0" err="1"/>
              <a:t>Arduino</a:t>
            </a:r>
            <a:r>
              <a:rPr lang="en-US" dirty="0"/>
              <a:t>. </a:t>
            </a:r>
            <a:endParaRPr lang="en-US" dirty="0" smtClean="0"/>
          </a:p>
          <a:p>
            <a:r>
              <a:rPr lang="en-US" dirty="0" smtClean="0"/>
              <a:t>The </a:t>
            </a:r>
            <a:r>
              <a:rPr lang="en-US" dirty="0"/>
              <a:t>LCD of R/W pin is connected to the ground. </a:t>
            </a:r>
            <a:endParaRPr lang="en-US" dirty="0" smtClean="0"/>
          </a:p>
          <a:p>
            <a:r>
              <a:rPr lang="en-US" dirty="0" smtClean="0"/>
              <a:t>The </a:t>
            </a:r>
            <a:r>
              <a:rPr lang="en-US" dirty="0"/>
              <a:t>pin 11 of the </a:t>
            </a:r>
            <a:r>
              <a:rPr lang="en-US" dirty="0" err="1"/>
              <a:t>Arduino</a:t>
            </a:r>
            <a:r>
              <a:rPr lang="en-US" dirty="0"/>
              <a:t> is connected to the enable signal pin of LCD module. </a:t>
            </a:r>
            <a:endParaRPr lang="en-US" dirty="0" smtClean="0"/>
          </a:p>
          <a:p>
            <a:r>
              <a:rPr lang="en-US" dirty="0" smtClean="0"/>
              <a:t>The </a:t>
            </a:r>
            <a:r>
              <a:rPr lang="en-US" dirty="0"/>
              <a:t>LCD module &amp; </a:t>
            </a:r>
            <a:r>
              <a:rPr lang="en-US" dirty="0" err="1"/>
              <a:t>Arduino</a:t>
            </a:r>
            <a:r>
              <a:rPr lang="en-US" dirty="0"/>
              <a:t> module are interfaced with the 4-bit mode in this project. </a:t>
            </a:r>
            <a:r>
              <a:rPr lang="en-US" dirty="0" smtClean="0"/>
              <a:t>Hence </a:t>
            </a:r>
            <a:r>
              <a:rPr lang="en-US" dirty="0"/>
              <a:t>there are four input lines which are DB4 to DB7 of the LCD. This process very simple, it requires fewer connection cables and also we can utilize the most potential of the LCD module.</a:t>
            </a:r>
          </a:p>
        </p:txBody>
      </p:sp>
    </p:spTree>
    <p:extLst>
      <p:ext uri="{BB962C8B-B14F-4D97-AF65-F5344CB8AC3E}">
        <p14:creationId xmlns:p14="http://schemas.microsoft.com/office/powerpoint/2010/main" val="4181254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digital input lines (DB4-DB7) are interfaced with the </a:t>
            </a:r>
            <a:r>
              <a:rPr lang="en-US" dirty="0" err="1"/>
              <a:t>Arduino</a:t>
            </a:r>
            <a:r>
              <a:rPr lang="en-US" dirty="0"/>
              <a:t> pins from 5-2. To adjust the contrast of the display here we are using a 10K potentiometer. The current through the back LED light is from the 560-ohm resistor. The external power jack is provided by the board to the </a:t>
            </a:r>
            <a:r>
              <a:rPr lang="en-US" dirty="0" err="1" smtClean="0"/>
              <a:t>Arduino</a:t>
            </a:r>
            <a:r>
              <a:rPr lang="en-US" dirty="0" smtClean="0"/>
              <a:t>.</a:t>
            </a:r>
            <a:endParaRPr lang="en-US" dirty="0"/>
          </a:p>
        </p:txBody>
      </p:sp>
    </p:spTree>
    <p:extLst>
      <p:ext uri="{BB962C8B-B14F-4D97-AF65-F5344CB8AC3E}">
        <p14:creationId xmlns:p14="http://schemas.microsoft.com/office/powerpoint/2010/main" val="2402827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Output (I/O) Devices</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dirty="0"/>
              <a:t>P</a:t>
            </a:r>
            <a:r>
              <a:rPr lang="en-US" b="1" dirty="0" smtClean="0"/>
              <a:t>rogrammed I/O</a:t>
            </a:r>
            <a:r>
              <a:rPr lang="en-US" dirty="0" smtClean="0"/>
              <a:t> </a:t>
            </a:r>
          </a:p>
          <a:p>
            <a:pPr marL="0" indent="0" algn="just">
              <a:buNone/>
            </a:pPr>
            <a:r>
              <a:rPr lang="en-US" dirty="0" smtClean="0"/>
              <a:t>Each </a:t>
            </a:r>
            <a:r>
              <a:rPr lang="en-US" dirty="0"/>
              <a:t>data item transfer is initiated by an instruction in the program. </a:t>
            </a:r>
            <a:endParaRPr lang="en-US" dirty="0" smtClean="0"/>
          </a:p>
          <a:p>
            <a:pPr marL="0" indent="0" algn="just">
              <a:buNone/>
            </a:pPr>
            <a:r>
              <a:rPr lang="en-US" dirty="0" smtClean="0"/>
              <a:t>Usually </a:t>
            </a:r>
            <a:r>
              <a:rPr lang="en-US" dirty="0"/>
              <a:t>the transfer is from a CPU register and memory. In this case it requires constant monitoring by the CPU of the peripheral devices</a:t>
            </a:r>
            <a:r>
              <a:rPr lang="en-US" dirty="0" smtClean="0"/>
              <a:t>.</a:t>
            </a:r>
            <a:endParaRPr lang="en-US" dirty="0"/>
          </a:p>
          <a:p>
            <a:pPr marL="0" indent="0" algn="just">
              <a:buNone/>
            </a:pPr>
            <a:r>
              <a:rPr lang="en-US" dirty="0"/>
              <a:t>This is a time consuming process since it needlessly keeps the CPU busy</a:t>
            </a:r>
            <a:r>
              <a:rPr lang="en-US" dirty="0" smtClean="0"/>
              <a:t>. CPU checks the status of I/O in regular basis.</a:t>
            </a:r>
            <a:endParaRPr lang="en-US" dirty="0" smtClean="0"/>
          </a:p>
          <a:p>
            <a:pPr algn="just"/>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Output (I/O) Devices</a:t>
            </a:r>
          </a:p>
        </p:txBody>
      </p:sp>
      <p:sp>
        <p:nvSpPr>
          <p:cNvPr id="3" name="Content Placeholder 2"/>
          <p:cNvSpPr>
            <a:spLocks noGrp="1"/>
          </p:cNvSpPr>
          <p:nvPr>
            <p:ph idx="1"/>
          </p:nvPr>
        </p:nvSpPr>
        <p:spPr/>
        <p:txBody>
          <a:bodyPr>
            <a:normAutofit fontScale="92500" lnSpcReduction="10000"/>
          </a:bodyPr>
          <a:lstStyle/>
          <a:p>
            <a:r>
              <a:rPr lang="en-US" b="1" dirty="0"/>
              <a:t>I</a:t>
            </a:r>
            <a:r>
              <a:rPr lang="en-US" b="1" dirty="0" smtClean="0"/>
              <a:t>nterrupt </a:t>
            </a:r>
            <a:r>
              <a:rPr lang="en-US" b="1" dirty="0"/>
              <a:t>driven </a:t>
            </a:r>
            <a:r>
              <a:rPr lang="en-US" b="1" dirty="0" smtClean="0"/>
              <a:t>I/O</a:t>
            </a:r>
          </a:p>
          <a:p>
            <a:pPr marL="0" indent="0">
              <a:buNone/>
            </a:pPr>
            <a:r>
              <a:rPr lang="en-US" dirty="0" smtClean="0"/>
              <a:t>It does not require constant monitoring by CPU.</a:t>
            </a:r>
          </a:p>
          <a:p>
            <a:pPr marL="0" indent="0">
              <a:buNone/>
            </a:pPr>
            <a:r>
              <a:rPr lang="en-US" dirty="0"/>
              <a:t>Whenever it is determined that the device is ready for data transfer it initiates an interrupt request signal to the computer</a:t>
            </a:r>
            <a:r>
              <a:rPr lang="en-US" dirty="0" smtClean="0"/>
              <a:t>.</a:t>
            </a:r>
            <a:endParaRPr lang="en-US" dirty="0"/>
          </a:p>
          <a:p>
            <a:pPr marL="0" indent="0">
              <a:buNone/>
            </a:pPr>
            <a:r>
              <a:rPr lang="en-US" dirty="0" smtClean="0"/>
              <a:t>The </a:t>
            </a:r>
            <a:r>
              <a:rPr lang="en-US" dirty="0"/>
              <a:t>processor is interrupted by  an interrupt signal and the </a:t>
            </a:r>
            <a:r>
              <a:rPr lang="en-US" b="1" dirty="0"/>
              <a:t>Interrupt Service Routine (ISR) </a:t>
            </a:r>
            <a:r>
              <a:rPr lang="en-US" dirty="0"/>
              <a:t>is executed</a:t>
            </a:r>
            <a:r>
              <a:rPr lang="en-US" dirty="0" smtClean="0"/>
              <a:t>.</a:t>
            </a:r>
          </a:p>
          <a:p>
            <a:pPr marL="0" indent="0">
              <a:buNone/>
            </a:pPr>
            <a:endParaRPr lang="en-US" dirty="0" smtClean="0"/>
          </a:p>
          <a:p>
            <a:pPr marL="0" indent="0">
              <a:buNone/>
            </a:pPr>
            <a:r>
              <a:rPr lang="en-US" dirty="0" smtClean="0"/>
              <a:t> </a:t>
            </a:r>
            <a:endParaRPr lang="en-US" dirty="0"/>
          </a:p>
          <a:p>
            <a:endParaRPr lang="en-US" dirty="0"/>
          </a:p>
        </p:txBody>
      </p:sp>
    </p:spTree>
    <p:extLst>
      <p:ext uri="{BB962C8B-B14F-4D97-AF65-F5344CB8AC3E}">
        <p14:creationId xmlns:p14="http://schemas.microsoft.com/office/powerpoint/2010/main" val="1000506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Memory Access(DMA)</a:t>
            </a:r>
            <a:endParaRPr lang="en-US" dirty="0"/>
          </a:p>
        </p:txBody>
      </p:sp>
      <p:sp>
        <p:nvSpPr>
          <p:cNvPr id="5" name="Content Placeholder 4"/>
          <p:cNvSpPr>
            <a:spLocks noGrp="1"/>
          </p:cNvSpPr>
          <p:nvPr>
            <p:ph idx="1"/>
          </p:nvPr>
        </p:nvSpPr>
        <p:spPr/>
        <p:txBody>
          <a:bodyPr>
            <a:normAutofit/>
          </a:bodyPr>
          <a:lstStyle/>
          <a:p>
            <a:pPr algn="just"/>
            <a:r>
              <a:rPr lang="en-US" sz="2400" dirty="0" smtClean="0"/>
              <a:t>Generally, Data </a:t>
            </a:r>
            <a:r>
              <a:rPr lang="en-US" sz="2400" dirty="0" smtClean="0"/>
              <a:t>transfer between I/O device and the memory is coordinated by the CPU.</a:t>
            </a:r>
          </a:p>
          <a:p>
            <a:pPr algn="just"/>
            <a:r>
              <a:rPr lang="en-US" sz="2400" dirty="0" smtClean="0"/>
              <a:t>If in case handling of I/O device by the processor is not sufficient, data transfer between the I/O device and the memory can take place directly, which is known as </a:t>
            </a:r>
            <a:r>
              <a:rPr lang="en-US" sz="2400" b="1" dirty="0" smtClean="0"/>
              <a:t>DMA</a:t>
            </a:r>
            <a:r>
              <a:rPr lang="en-US" sz="2400" dirty="0" smtClean="0"/>
              <a:t>.</a:t>
            </a:r>
          </a:p>
          <a:p>
            <a:pPr algn="just"/>
            <a:r>
              <a:rPr lang="en-US" sz="2400" dirty="0" smtClean="0"/>
              <a:t>A special device called </a:t>
            </a:r>
            <a:r>
              <a:rPr lang="en-US" sz="2400" b="1" dirty="0" smtClean="0"/>
              <a:t>DMA controller </a:t>
            </a:r>
            <a:r>
              <a:rPr lang="en-US" sz="2400" dirty="0" smtClean="0"/>
              <a:t>does the job. DMA controller takes the control of the buses and transfers data between the I/O device and the memory.</a:t>
            </a:r>
            <a:endParaRPr lang="en-US" sz="2400" dirty="0"/>
          </a:p>
        </p:txBody>
      </p:sp>
      <p:pic>
        <p:nvPicPr>
          <p:cNvPr id="6" name="Content Placeholder 3" descr="42.jpg"/>
          <p:cNvPicPr>
            <a:picLocks noChangeAspect="1"/>
          </p:cNvPicPr>
          <p:nvPr/>
        </p:nvPicPr>
        <p:blipFill>
          <a:blip r:embed="rId2" cstate="print"/>
          <a:stretch>
            <a:fillRect/>
          </a:stretch>
        </p:blipFill>
        <p:spPr>
          <a:xfrm>
            <a:off x="4876800" y="4654341"/>
            <a:ext cx="4267200" cy="2203659"/>
          </a:xfrm>
          <a:prstGeom prst="rect">
            <a:avLst/>
          </a:prstGeom>
        </p:spPr>
      </p:pic>
    </p:spTree>
    <p:extLst>
      <p:ext uri="{BB962C8B-B14F-4D97-AF65-F5344CB8AC3E}">
        <p14:creationId xmlns:p14="http://schemas.microsoft.com/office/powerpoint/2010/main" val="523456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 Emitting Diodes (LEDs)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LEDs: Light Emitting Diode (LED) is an important output device for visual indication in any embedded system. </a:t>
            </a:r>
          </a:p>
          <a:p>
            <a:pPr algn="just"/>
            <a:r>
              <a:rPr lang="en-US" dirty="0" smtClean="0"/>
              <a:t>LED can be used as an indicator for the status of various signals or situations. </a:t>
            </a:r>
          </a:p>
          <a:p>
            <a:pPr algn="just"/>
            <a:r>
              <a:rPr lang="en-US" dirty="0" smtClean="0"/>
              <a:t>Typical example are indicating the presence of power conditions like “Device On” and “Battery Low” etc.</a:t>
            </a:r>
          </a:p>
          <a:p>
            <a:pPr algn="just"/>
            <a:r>
              <a:rPr lang="en-US" dirty="0" smtClean="0"/>
              <a:t>Even Red, green and yellow LEDs are used for status display as well as for indications of visual alarms for such events as power supply failure.</a:t>
            </a:r>
          </a:p>
          <a:p>
            <a:endParaRPr lang="en-US" dirty="0"/>
          </a:p>
        </p:txBody>
      </p:sp>
    </p:spTree>
    <p:extLst>
      <p:ext uri="{BB962C8B-B14F-4D97-AF65-F5344CB8AC3E}">
        <p14:creationId xmlns:p14="http://schemas.microsoft.com/office/powerpoint/2010/main" val="3000018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600" y="1828800"/>
            <a:ext cx="3733800" cy="452596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702" y="2438400"/>
            <a:ext cx="4495800" cy="1981200"/>
          </a:xfrm>
          <a:prstGeom prst="rect">
            <a:avLst/>
          </a:prstGeom>
        </p:spPr>
      </p:pic>
    </p:spTree>
    <p:extLst>
      <p:ext uri="{BB962C8B-B14F-4D97-AF65-F5344CB8AC3E}">
        <p14:creationId xmlns:p14="http://schemas.microsoft.com/office/powerpoint/2010/main" val="1221329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LED</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light </a:t>
            </a:r>
            <a:r>
              <a:rPr lang="en-US" dirty="0" smtClean="0"/>
              <a:t>emitting </a:t>
            </a:r>
            <a:r>
              <a:rPr lang="en-US" dirty="0"/>
              <a:t>diode is an electric component that emits light when the electric current flows through it. </a:t>
            </a:r>
            <a:endParaRPr lang="en-US" dirty="0" smtClean="0"/>
          </a:p>
          <a:p>
            <a:r>
              <a:rPr lang="en-US" dirty="0" smtClean="0"/>
              <a:t>It </a:t>
            </a:r>
            <a:r>
              <a:rPr lang="en-US" dirty="0"/>
              <a:t>is a specific type of diode having similar characteristics as the p-n junction diode. Which means that an LED allows the flow of current in its forward direction while it blocks the flow in the reverse direction</a:t>
            </a:r>
            <a:r>
              <a:rPr lang="en-US" dirty="0" smtClean="0"/>
              <a:t>.</a:t>
            </a:r>
          </a:p>
          <a:p>
            <a:r>
              <a:rPr lang="en-US" dirty="0"/>
              <a:t>When current passes through the LED, the electrons recombine with holes emitting light in the process.</a:t>
            </a:r>
          </a:p>
        </p:txBody>
      </p:sp>
    </p:spTree>
    <p:extLst>
      <p:ext uri="{BB962C8B-B14F-4D97-AF65-F5344CB8AC3E}">
        <p14:creationId xmlns:p14="http://schemas.microsoft.com/office/powerpoint/2010/main" val="3984163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990600"/>
            <a:ext cx="7010400" cy="3844037"/>
          </a:xfrm>
        </p:spPr>
      </p:pic>
      <p:sp>
        <p:nvSpPr>
          <p:cNvPr id="5" name="TextBox 4"/>
          <p:cNvSpPr txBox="1"/>
          <p:nvPr/>
        </p:nvSpPr>
        <p:spPr>
          <a:xfrm>
            <a:off x="198615" y="5410200"/>
            <a:ext cx="8502392" cy="830997"/>
          </a:xfrm>
          <a:prstGeom prst="rect">
            <a:avLst/>
          </a:prstGeom>
          <a:noFill/>
        </p:spPr>
        <p:txBody>
          <a:bodyPr wrap="none" rtlCol="0">
            <a:spAutoFit/>
          </a:bodyPr>
          <a:lstStyle/>
          <a:p>
            <a:r>
              <a:rPr lang="en-US" sz="2400" dirty="0"/>
              <a:t>When it is forward biased, </a:t>
            </a:r>
            <a:r>
              <a:rPr lang="en-US" sz="2400" dirty="0" smtClean="0"/>
              <a:t>depletion layer is narrow down, </a:t>
            </a:r>
            <a:r>
              <a:rPr lang="en-US" sz="2400" dirty="0"/>
              <a:t>light or </a:t>
            </a:r>
            <a:endParaRPr lang="en-US" sz="2400" dirty="0" smtClean="0"/>
          </a:p>
          <a:p>
            <a:r>
              <a:rPr lang="en-US" sz="2400" dirty="0" smtClean="0"/>
              <a:t>photons </a:t>
            </a:r>
            <a:r>
              <a:rPr lang="en-US" sz="2400" dirty="0"/>
              <a:t>are emitted or radiated in all directions.</a:t>
            </a:r>
          </a:p>
        </p:txBody>
      </p:sp>
    </p:spTree>
    <p:extLst>
      <p:ext uri="{BB962C8B-B14F-4D97-AF65-F5344CB8AC3E}">
        <p14:creationId xmlns:p14="http://schemas.microsoft.com/office/powerpoint/2010/main" val="4081511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2987</TotalTime>
  <Words>1262</Words>
  <Application>Microsoft Office PowerPoint</Application>
  <PresentationFormat>On-screen Show (4:3)</PresentationFormat>
  <Paragraphs>123</Paragraphs>
  <Slides>29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Input/ Output (I/O) Devices</vt:lpstr>
      <vt:lpstr>Input/ Output (I/O) Devices</vt:lpstr>
      <vt:lpstr>Input/ Output (I/O) Devices</vt:lpstr>
      <vt:lpstr>Input/ Output (I/O) Devices</vt:lpstr>
      <vt:lpstr>Dynamic Memory Access(DMA)</vt:lpstr>
      <vt:lpstr>Light Emitting Diodes (LEDs)</vt:lpstr>
      <vt:lpstr>LED</vt:lpstr>
      <vt:lpstr>LED</vt:lpstr>
      <vt:lpstr>LED</vt:lpstr>
      <vt:lpstr>LED</vt:lpstr>
      <vt:lpstr>7 segment Display</vt:lpstr>
      <vt:lpstr>7 segment Display</vt:lpstr>
      <vt:lpstr>7 segment Display</vt:lpstr>
      <vt:lpstr>7 segment Display</vt:lpstr>
      <vt:lpstr>7 segment Display</vt:lpstr>
      <vt:lpstr>7 segment Display</vt:lpstr>
      <vt:lpstr>7 segment Display</vt:lpstr>
      <vt:lpstr>7 segment Display</vt:lpstr>
      <vt:lpstr>7 segment Display</vt:lpstr>
      <vt:lpstr>7 segment Display</vt:lpstr>
      <vt:lpstr>7 segment Display</vt:lpstr>
      <vt:lpstr>Liquid Crystal Display (LCD)</vt:lpstr>
      <vt:lpstr>Liquid Crystal Display (LCD)</vt:lpstr>
      <vt:lpstr>PowerPoint Presentation</vt:lpstr>
      <vt:lpstr>LCD Interfacing with Arduino</vt:lpstr>
      <vt:lpstr>PowerPoint Presentation</vt:lpstr>
      <vt:lpstr>PowerPoint Presentation</vt:lpstr>
      <vt:lpstr>PowerPoint Presentation</vt:lpstr>
      <vt:lpstr>PowerPoint Presentation</vt:lpstr>
    </vt:vector>
  </TitlesOfParts>
  <Company>Deftones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TOSHIBA</dc:creator>
  <cp:lastModifiedBy>sat</cp:lastModifiedBy>
  <cp:revision>394</cp:revision>
  <dcterms:created xsi:type="dcterms:W3CDTF">2013-04-11T11:13:56Z</dcterms:created>
  <dcterms:modified xsi:type="dcterms:W3CDTF">2020-07-19T03:02:00Z</dcterms:modified>
</cp:coreProperties>
</file>