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9" r:id="rId2"/>
    <p:sldId id="260" r:id="rId3"/>
    <p:sldId id="261" r:id="rId4"/>
    <p:sldId id="330" r:id="rId5"/>
    <p:sldId id="331" r:id="rId6"/>
    <p:sldId id="262" r:id="rId7"/>
    <p:sldId id="362" r:id="rId8"/>
    <p:sldId id="332" r:id="rId9"/>
    <p:sldId id="333" r:id="rId10"/>
    <p:sldId id="334" r:id="rId11"/>
    <p:sldId id="335" r:id="rId12"/>
    <p:sldId id="266" r:id="rId13"/>
    <p:sldId id="336" r:id="rId14"/>
    <p:sldId id="337" r:id="rId15"/>
    <p:sldId id="338" r:id="rId16"/>
    <p:sldId id="329" r:id="rId17"/>
    <p:sldId id="339" r:id="rId18"/>
    <p:sldId id="343" r:id="rId19"/>
    <p:sldId id="340" r:id="rId20"/>
    <p:sldId id="341" r:id="rId21"/>
    <p:sldId id="268" r:id="rId22"/>
    <p:sldId id="344" r:id="rId23"/>
    <p:sldId id="346" r:id="rId24"/>
    <p:sldId id="345" r:id="rId25"/>
    <p:sldId id="354" r:id="rId26"/>
    <p:sldId id="347" r:id="rId27"/>
    <p:sldId id="355" r:id="rId28"/>
    <p:sldId id="356" r:id="rId29"/>
    <p:sldId id="358" r:id="rId30"/>
    <p:sldId id="359" r:id="rId31"/>
    <p:sldId id="357" r:id="rId32"/>
    <p:sldId id="360" r:id="rId33"/>
    <p:sldId id="348" r:id="rId34"/>
    <p:sldId id="349" r:id="rId35"/>
    <p:sldId id="363" r:id="rId36"/>
    <p:sldId id="351" r:id="rId37"/>
    <p:sldId id="272" r:id="rId38"/>
    <p:sldId id="361" r:id="rId39"/>
    <p:sldId id="3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35FE5-8794-4F45-BAFD-14906F1D0092}" type="datetimeFigureOut">
              <a:rPr lang="en-US" smtClean="0"/>
              <a:t>8/2/2020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A07D1-9BDE-4C28-A431-66E640665712}" type="slidenum">
              <a:rPr lang="en-US" smtClean="0"/>
              <a:t>‹#›</a:t>
            </a:fld>
            <a:endParaRPr lang="en-US"/>
          </a:p>
        </p:txBody>
      </p:sp>
    </p:spTree>
    <p:extLst>
      <p:ext uri="{BB962C8B-B14F-4D97-AF65-F5344CB8AC3E}">
        <p14:creationId xmlns:p14="http://schemas.microsoft.com/office/powerpoint/2010/main" val="52915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3A07D1-9BDE-4C28-A431-66E640665712}" type="slidenum">
              <a:rPr lang="en-US" smtClean="0"/>
              <a:t>19</a:t>
            </a:fld>
            <a:endParaRPr lang="en-US"/>
          </a:p>
        </p:txBody>
      </p:sp>
    </p:spTree>
    <p:extLst>
      <p:ext uri="{BB962C8B-B14F-4D97-AF65-F5344CB8AC3E}">
        <p14:creationId xmlns:p14="http://schemas.microsoft.com/office/powerpoint/2010/main" val="135414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2AAFFB-692D-4945-B10B-28281880C33D}"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257130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2AAFFB-692D-4945-B10B-28281880C33D}"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31042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2AAFFB-692D-4945-B10B-28281880C33D}"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121089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2AAFFB-692D-4945-B10B-28281880C33D}"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172146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AAFFB-692D-4945-B10B-28281880C33D}"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181156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2AAFFB-692D-4945-B10B-28281880C33D}"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131921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2AAFFB-692D-4945-B10B-28281880C33D}" type="datetimeFigureOut">
              <a:rPr lang="en-US" smtClean="0"/>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336553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2AAFFB-692D-4945-B10B-28281880C33D}" type="datetimeFigureOut">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2866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AAFFB-692D-4945-B10B-28281880C33D}" type="datetimeFigureOut">
              <a:rPr lang="en-US" smtClean="0"/>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194474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AAFFB-692D-4945-B10B-28281880C33D}"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328931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AAFFB-692D-4945-B10B-28281880C33D}"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240B9-3626-499D-A9F9-27CA45D61D61}" type="slidenum">
              <a:rPr lang="en-US" smtClean="0"/>
              <a:t>‹#›</a:t>
            </a:fld>
            <a:endParaRPr lang="en-US"/>
          </a:p>
        </p:txBody>
      </p:sp>
    </p:spTree>
    <p:extLst>
      <p:ext uri="{BB962C8B-B14F-4D97-AF65-F5344CB8AC3E}">
        <p14:creationId xmlns:p14="http://schemas.microsoft.com/office/powerpoint/2010/main" val="14737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AAFFB-692D-4945-B10B-28281880C33D}" type="datetimeFigureOut">
              <a:rPr lang="en-US" smtClean="0"/>
              <a:t>8/2/2020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240B9-3626-499D-A9F9-27CA45D61D61}" type="slidenum">
              <a:rPr lang="en-US" smtClean="0"/>
              <a:t>‹#›</a:t>
            </a:fld>
            <a:endParaRPr lang="en-US"/>
          </a:p>
        </p:txBody>
      </p:sp>
    </p:spTree>
    <p:extLst>
      <p:ext uri="{BB962C8B-B14F-4D97-AF65-F5344CB8AC3E}">
        <p14:creationId xmlns:p14="http://schemas.microsoft.com/office/powerpoint/2010/main" val="422838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Master-slave_(technology)" TargetMode="External"/><Relationship Id="rId2" Type="http://schemas.openxmlformats.org/officeDocument/2006/relationships/hyperlink" Target="https://en.wikipedia.org/wiki/Full_duplex" TargetMode="External"/><Relationship Id="rId1" Type="http://schemas.openxmlformats.org/officeDocument/2006/relationships/slideLayout" Target="../slideLayouts/slideLayout1.xml"/><Relationship Id="rId5" Type="http://schemas.openxmlformats.org/officeDocument/2006/relationships/hyperlink" Target="https://en.wikipedia.org/wiki/Slave_select" TargetMode="External"/><Relationship Id="rId4" Type="http://schemas.openxmlformats.org/officeDocument/2006/relationships/hyperlink" Target="https://en.wikipedia.org/wiki/Frame_(network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circuitbasics.com/wp-content/uploads/2016/02/Basics-of-the-I2C-Communication-Protocol-Specifications-Table.png"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&amp; DAC</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analog signals produced by various sensors and transducers have one characteristics called Bandwidth.</a:t>
            </a:r>
          </a:p>
          <a:p>
            <a:r>
              <a:rPr lang="en-US" dirty="0" smtClean="0"/>
              <a:t>The analog signal can be converted into digital format in two stages:</a:t>
            </a:r>
          </a:p>
          <a:p>
            <a:pPr lvl="1"/>
            <a:r>
              <a:rPr lang="en-US" dirty="0" smtClean="0"/>
              <a:t>Sampling </a:t>
            </a:r>
          </a:p>
          <a:p>
            <a:pPr lvl="1"/>
            <a:r>
              <a:rPr lang="en-US" dirty="0" smtClean="0"/>
              <a:t>Quantization</a:t>
            </a:r>
          </a:p>
          <a:p>
            <a:endParaRPr lang="en-US" dirty="0"/>
          </a:p>
        </p:txBody>
      </p:sp>
    </p:spTree>
    <p:extLst>
      <p:ext uri="{BB962C8B-B14F-4D97-AF65-F5344CB8AC3E}">
        <p14:creationId xmlns:p14="http://schemas.microsoft.com/office/powerpoint/2010/main" val="117018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8"/>
            <a:ext cx="10984605" cy="4594202"/>
          </a:xfrm>
          <a:prstGeom prst="rect">
            <a:avLst/>
          </a:prstGeom>
        </p:spPr>
      </p:pic>
      <p:sp>
        <p:nvSpPr>
          <p:cNvPr id="3" name="Rectangle 2"/>
          <p:cNvSpPr/>
          <p:nvPr/>
        </p:nvSpPr>
        <p:spPr>
          <a:xfrm>
            <a:off x="6638024" y="5168669"/>
            <a:ext cx="4054828" cy="707886"/>
          </a:xfrm>
          <a:prstGeom prst="rect">
            <a:avLst/>
          </a:prstGeom>
        </p:spPr>
        <p:txBody>
          <a:bodyPr wrap="none">
            <a:spAutoFit/>
          </a:bodyPr>
          <a:lstStyle/>
          <a:p>
            <a:pPr lvl="0"/>
            <a:r>
              <a:rPr lang="en-US" sz="4000" b="1" dirty="0" smtClean="0"/>
              <a:t>Resolution =3 </a:t>
            </a:r>
            <a:r>
              <a:rPr lang="en-US" sz="4000" b="1" dirty="0"/>
              <a:t>bits</a:t>
            </a:r>
            <a:r>
              <a:rPr lang="en-US" b="1" dirty="0"/>
              <a:t>.</a:t>
            </a:r>
          </a:p>
        </p:txBody>
      </p:sp>
    </p:spTree>
    <p:extLst>
      <p:ext uri="{BB962C8B-B14F-4D97-AF65-F5344CB8AC3E}">
        <p14:creationId xmlns:p14="http://schemas.microsoft.com/office/powerpoint/2010/main" val="57133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19100" y="1869744"/>
            <a:ext cx="11353800" cy="1910686"/>
          </a:xfrm>
          <a:prstGeom prst="rect">
            <a:avLst/>
          </a:prstGeom>
        </p:spPr>
      </p:pic>
    </p:spTree>
    <p:extLst>
      <p:ext uri="{BB962C8B-B14F-4D97-AF65-F5344CB8AC3E}">
        <p14:creationId xmlns:p14="http://schemas.microsoft.com/office/powerpoint/2010/main" val="192528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Analog-to-digital conversion introduces error because each sample value is rounded off to its nearest quantization level. This error is known as </a:t>
            </a:r>
            <a:r>
              <a:rPr lang="en-US" b="1" dirty="0" smtClean="0"/>
              <a:t>quantization error</a:t>
            </a:r>
            <a:r>
              <a:rPr lang="en-US" dirty="0" smtClean="0"/>
              <a:t>.</a:t>
            </a:r>
          </a:p>
          <a:p>
            <a:endParaRPr lang="en-US" dirty="0"/>
          </a:p>
        </p:txBody>
      </p:sp>
    </p:spTree>
    <p:extLst>
      <p:ext uri="{BB962C8B-B14F-4D97-AF65-F5344CB8AC3E}">
        <p14:creationId xmlns:p14="http://schemas.microsoft.com/office/powerpoint/2010/main" val="1384122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a:t>
            </a:r>
            <a:endParaRPr lang="en-US" dirty="0"/>
          </a:p>
        </p:txBody>
      </p:sp>
      <p:pic>
        <p:nvPicPr>
          <p:cNvPr id="4" name="Picture 3"/>
          <p:cNvPicPr>
            <a:picLocks noChangeAspect="1"/>
          </p:cNvPicPr>
          <p:nvPr/>
        </p:nvPicPr>
        <p:blipFill>
          <a:blip r:embed="rId2"/>
          <a:stretch>
            <a:fillRect/>
          </a:stretch>
        </p:blipFill>
        <p:spPr>
          <a:xfrm>
            <a:off x="1036712" y="2424245"/>
            <a:ext cx="8980745" cy="2393415"/>
          </a:xfrm>
          <a:prstGeom prst="rect">
            <a:avLst/>
          </a:prstGeom>
        </p:spPr>
      </p:pic>
    </p:spTree>
    <p:extLst>
      <p:ext uri="{BB962C8B-B14F-4D97-AF65-F5344CB8AC3E}">
        <p14:creationId xmlns:p14="http://schemas.microsoft.com/office/powerpoint/2010/main" val="370346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 </a:t>
            </a:r>
            <a:r>
              <a:rPr lang="en-US" dirty="0" err="1" smtClean="0"/>
              <a:t>Arduino</a:t>
            </a:r>
            <a:endParaRPr lang="en-US" dirty="0"/>
          </a:p>
        </p:txBody>
      </p:sp>
      <p:pic>
        <p:nvPicPr>
          <p:cNvPr id="4" name="Content Placeholder 3"/>
          <p:cNvPicPr>
            <a:picLocks noGrp="1" noChangeAspect="1"/>
          </p:cNvPicPr>
          <p:nvPr>
            <p:ph idx="1"/>
          </p:nvPr>
        </p:nvPicPr>
        <p:blipFill rotWithShape="1">
          <a:blip r:embed="rId2"/>
          <a:srcRect l="8795" t="43984" r="54879" b="13988"/>
          <a:stretch/>
        </p:blipFill>
        <p:spPr>
          <a:xfrm>
            <a:off x="1351128" y="1690688"/>
            <a:ext cx="9157647" cy="5167312"/>
          </a:xfrm>
          <a:prstGeom prst="rect">
            <a:avLst/>
          </a:prstGeom>
        </p:spPr>
      </p:pic>
    </p:spTree>
    <p:extLst>
      <p:ext uri="{BB962C8B-B14F-4D97-AF65-F5344CB8AC3E}">
        <p14:creationId xmlns:p14="http://schemas.microsoft.com/office/powerpoint/2010/main" val="94143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a:t>
            </a:r>
            <a:r>
              <a:rPr lang="en-US" dirty="0" err="1"/>
              <a:t>Arduino</a:t>
            </a:r>
            <a:endParaRPr lang="en-US" dirty="0"/>
          </a:p>
        </p:txBody>
      </p:sp>
      <p:sp>
        <p:nvSpPr>
          <p:cNvPr id="3" name="Content Placeholder 2"/>
          <p:cNvSpPr>
            <a:spLocks noGrp="1"/>
          </p:cNvSpPr>
          <p:nvPr>
            <p:ph idx="1"/>
          </p:nvPr>
        </p:nvSpPr>
        <p:spPr/>
        <p:txBody>
          <a:bodyPr/>
          <a:lstStyle/>
          <a:p>
            <a:r>
              <a:rPr lang="en-US" dirty="0" err="1"/>
              <a:t>Arduino</a:t>
            </a:r>
            <a:r>
              <a:rPr lang="en-US" dirty="0"/>
              <a:t> board has six ADC channels, as show in figure below. Among those any one or all of them can be used as inputs for analog voltage. </a:t>
            </a:r>
            <a:endParaRPr lang="en-US" dirty="0" smtClean="0"/>
          </a:p>
          <a:p>
            <a:r>
              <a:rPr lang="en-US" dirty="0" smtClean="0"/>
              <a:t>The</a:t>
            </a:r>
            <a:r>
              <a:rPr lang="en-US" dirty="0"/>
              <a:t> </a:t>
            </a:r>
            <a:r>
              <a:rPr lang="en-US" b="1" dirty="0" err="1"/>
              <a:t>Arduino</a:t>
            </a:r>
            <a:r>
              <a:rPr lang="en-US" b="1" dirty="0"/>
              <a:t> Uno ADC</a:t>
            </a:r>
            <a:r>
              <a:rPr lang="en-US" dirty="0"/>
              <a:t> is of 10 bit resolution (so the integer values from (0-(2^10) 1023)). </a:t>
            </a:r>
            <a:endParaRPr lang="en-US" dirty="0" smtClean="0"/>
          </a:p>
          <a:p>
            <a:r>
              <a:rPr lang="en-US" dirty="0" smtClean="0"/>
              <a:t>This </a:t>
            </a:r>
            <a:r>
              <a:rPr lang="en-US" dirty="0"/>
              <a:t>means that it will map input voltages between 0 and 5 volts into integer values between 0 and 1023. </a:t>
            </a:r>
            <a:endParaRPr lang="en-US" dirty="0" smtClean="0"/>
          </a:p>
          <a:p>
            <a:r>
              <a:rPr lang="en-US" dirty="0" smtClean="0"/>
              <a:t>So </a:t>
            </a:r>
            <a:r>
              <a:rPr lang="en-US" dirty="0"/>
              <a:t>for every (5/1024= 4.9mV) per unit.</a:t>
            </a:r>
          </a:p>
        </p:txBody>
      </p:sp>
    </p:spTree>
    <p:extLst>
      <p:ext uri="{BB962C8B-B14F-4D97-AF65-F5344CB8AC3E}">
        <p14:creationId xmlns:p14="http://schemas.microsoft.com/office/powerpoint/2010/main" val="313790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and Transducers</a:t>
            </a:r>
            <a:endParaRPr lang="en-US" dirty="0"/>
          </a:p>
        </p:txBody>
      </p:sp>
      <p:sp>
        <p:nvSpPr>
          <p:cNvPr id="3" name="Content Placeholder 2"/>
          <p:cNvSpPr>
            <a:spLocks noGrp="1"/>
          </p:cNvSpPr>
          <p:nvPr>
            <p:ph idx="1"/>
          </p:nvPr>
        </p:nvSpPr>
        <p:spPr/>
        <p:txBody>
          <a:bodyPr>
            <a:normAutofit/>
          </a:bodyPr>
          <a:lstStyle/>
          <a:p>
            <a:pPr algn="just"/>
            <a:r>
              <a:rPr lang="en-US" dirty="0" smtClean="0"/>
              <a:t>Embedded Systems need to convert real-life information into equivalent electrical signals.</a:t>
            </a:r>
          </a:p>
          <a:p>
            <a:pPr algn="just"/>
            <a:r>
              <a:rPr lang="en-US" dirty="0" smtClean="0"/>
              <a:t>This is achieved through sensors and transducers.</a:t>
            </a:r>
          </a:p>
          <a:p>
            <a:pPr algn="just"/>
            <a:r>
              <a:rPr lang="en-US" dirty="0" smtClean="0"/>
              <a:t>What ever we sense, everything are analog signals. Their amplitude varies continuously with time. </a:t>
            </a:r>
          </a:p>
          <a:p>
            <a:pPr algn="just"/>
            <a:r>
              <a:rPr lang="en-US" dirty="0" smtClean="0"/>
              <a:t>So we must use ADC chips to convert it into digital signals </a:t>
            </a:r>
          </a:p>
        </p:txBody>
      </p:sp>
    </p:spTree>
    <p:extLst>
      <p:ext uri="{BB962C8B-B14F-4D97-AF65-F5344CB8AC3E}">
        <p14:creationId xmlns:p14="http://schemas.microsoft.com/office/powerpoint/2010/main" val="282141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and Transducers</a:t>
            </a:r>
          </a:p>
        </p:txBody>
      </p:sp>
      <p:pic>
        <p:nvPicPr>
          <p:cNvPr id="4" name="Picture 3"/>
          <p:cNvPicPr>
            <a:picLocks noChangeAspect="1"/>
          </p:cNvPicPr>
          <p:nvPr/>
        </p:nvPicPr>
        <p:blipFill>
          <a:blip r:embed="rId2"/>
          <a:stretch>
            <a:fillRect/>
          </a:stretch>
        </p:blipFill>
        <p:spPr>
          <a:xfrm>
            <a:off x="1091821" y="1690687"/>
            <a:ext cx="9457898" cy="4287031"/>
          </a:xfrm>
          <a:prstGeom prst="rect">
            <a:avLst/>
          </a:prstGeom>
        </p:spPr>
      </p:pic>
    </p:spTree>
    <p:extLst>
      <p:ext uri="{BB962C8B-B14F-4D97-AF65-F5344CB8AC3E}">
        <p14:creationId xmlns:p14="http://schemas.microsoft.com/office/powerpoint/2010/main" val="301188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and Transducers</a:t>
            </a:r>
          </a:p>
        </p:txBody>
      </p:sp>
      <p:pic>
        <p:nvPicPr>
          <p:cNvPr id="3" name="Picture 2"/>
          <p:cNvPicPr>
            <a:picLocks noChangeAspect="1"/>
          </p:cNvPicPr>
          <p:nvPr/>
        </p:nvPicPr>
        <p:blipFill>
          <a:blip r:embed="rId2"/>
          <a:stretch>
            <a:fillRect/>
          </a:stretch>
        </p:blipFill>
        <p:spPr>
          <a:xfrm>
            <a:off x="616424" y="1937327"/>
            <a:ext cx="10959152" cy="3010641"/>
          </a:xfrm>
          <a:prstGeom prst="rect">
            <a:avLst/>
          </a:prstGeom>
        </p:spPr>
      </p:pic>
    </p:spTree>
    <p:extLst>
      <p:ext uri="{BB962C8B-B14F-4D97-AF65-F5344CB8AC3E}">
        <p14:creationId xmlns:p14="http://schemas.microsoft.com/office/powerpoint/2010/main" val="1011221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descr="sound-sen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412" y="1546521"/>
            <a:ext cx="10134387" cy="482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894626" y="2661313"/>
            <a:ext cx="1992573" cy="266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Microcontroller</a:t>
            </a:r>
            <a:endParaRPr lang="en-US" dirty="0"/>
          </a:p>
        </p:txBody>
      </p:sp>
    </p:spTree>
    <p:extLst>
      <p:ext uri="{BB962C8B-B14F-4D97-AF65-F5344CB8AC3E}">
        <p14:creationId xmlns:p14="http://schemas.microsoft.com/office/powerpoint/2010/main" val="243415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31838"/>
            <a:ext cx="8229600" cy="487362"/>
          </a:xfrm>
        </p:spPr>
        <p:txBody>
          <a:bodyPr>
            <a:normAutofit fontScale="90000"/>
          </a:bodyPr>
          <a:lstStyle/>
          <a:p>
            <a:r>
              <a:rPr lang="en-US" dirty="0" smtClean="0"/>
              <a:t>Sampling</a:t>
            </a:r>
            <a:endParaRPr lang="en-US" dirty="0"/>
          </a:p>
        </p:txBody>
      </p:sp>
      <p:sp>
        <p:nvSpPr>
          <p:cNvPr id="3" name="Content Placeholder 2"/>
          <p:cNvSpPr>
            <a:spLocks noGrp="1"/>
          </p:cNvSpPr>
          <p:nvPr>
            <p:ph idx="1"/>
          </p:nvPr>
        </p:nvSpPr>
        <p:spPr>
          <a:xfrm>
            <a:off x="1981200" y="1524001"/>
            <a:ext cx="8229600" cy="4525963"/>
          </a:xfrm>
        </p:spPr>
        <p:txBody>
          <a:bodyPr>
            <a:normAutofit/>
          </a:bodyPr>
          <a:lstStyle/>
          <a:p>
            <a:pPr algn="just"/>
            <a:r>
              <a:rPr lang="en-US" b="1" dirty="0"/>
              <a:t>Sampling</a:t>
            </a:r>
            <a:r>
              <a:rPr lang="en-US" dirty="0"/>
              <a:t> converts a </a:t>
            </a:r>
            <a:r>
              <a:rPr lang="en-US" dirty="0" smtClean="0"/>
              <a:t>time-varying </a:t>
            </a:r>
            <a:r>
              <a:rPr lang="en-US" dirty="0"/>
              <a:t>signal into a discrete-time signal, a sequence of real numbers.</a:t>
            </a:r>
            <a:endParaRPr lang="en-US" dirty="0" smtClean="0"/>
          </a:p>
          <a:p>
            <a:pPr algn="just"/>
            <a:r>
              <a:rPr lang="en-US" dirty="0" smtClean="0"/>
              <a:t>To obtain signal values from the continuous signal at regular time-intervals. </a:t>
            </a:r>
          </a:p>
          <a:p>
            <a:pPr algn="just"/>
            <a:r>
              <a:rPr lang="en-US" dirty="0" smtClean="0"/>
              <a:t>The analog signal is sampled every T</a:t>
            </a:r>
            <a:r>
              <a:rPr lang="en-US" baseline="-25000" dirty="0" smtClean="0"/>
              <a:t>s </a:t>
            </a:r>
            <a:r>
              <a:rPr lang="en-US" dirty="0" smtClean="0"/>
              <a:t>s, where </a:t>
            </a:r>
            <a:r>
              <a:rPr lang="en-US" dirty="0" err="1"/>
              <a:t>T</a:t>
            </a:r>
            <a:r>
              <a:rPr lang="en-US" baseline="-25000" dirty="0" err="1"/>
              <a:t>s</a:t>
            </a:r>
            <a:r>
              <a:rPr lang="en-US" dirty="0" smtClean="0"/>
              <a:t> is the sample interval or period.</a:t>
            </a:r>
          </a:p>
          <a:p>
            <a:pPr algn="just"/>
            <a:r>
              <a:rPr lang="en-US" dirty="0" smtClean="0"/>
              <a:t>The inverse of the sampling interval is called the </a:t>
            </a:r>
            <a:r>
              <a:rPr lang="en-US" b="1" dirty="0" smtClean="0"/>
              <a:t>sampling rate </a:t>
            </a:r>
            <a:r>
              <a:rPr lang="en-US" dirty="0" smtClean="0"/>
              <a:t>or sampling frequency and denoted by </a:t>
            </a:r>
            <a:r>
              <a:rPr lang="en-US" dirty="0" err="1" smtClean="0"/>
              <a:t>f</a:t>
            </a:r>
            <a:r>
              <a:rPr lang="en-US" baseline="-25000" dirty="0" err="1" smtClean="0"/>
              <a:t>s</a:t>
            </a:r>
            <a:r>
              <a:rPr lang="en-US" dirty="0" smtClean="0"/>
              <a:t> where </a:t>
            </a:r>
            <a:r>
              <a:rPr lang="en-US" dirty="0" err="1" smtClean="0"/>
              <a:t>f</a:t>
            </a:r>
            <a:r>
              <a:rPr lang="en-US" baseline="-25000" dirty="0" err="1" smtClean="0"/>
              <a:t>s</a:t>
            </a:r>
            <a:r>
              <a:rPr lang="en-US" dirty="0" smtClean="0"/>
              <a:t>=1</a:t>
            </a:r>
            <a:r>
              <a:rPr lang="en-US" dirty="0"/>
              <a:t>/ </a:t>
            </a:r>
            <a:r>
              <a:rPr lang="en-US" dirty="0" err="1"/>
              <a:t>T</a:t>
            </a:r>
            <a:r>
              <a:rPr lang="en-US" baseline="-25000" dirty="0" err="1"/>
              <a:t>s</a:t>
            </a:r>
            <a:r>
              <a:rPr lang="en-US" dirty="0" smtClean="0"/>
              <a:t>.</a:t>
            </a:r>
            <a:endParaRPr lang="en-US" dirty="0"/>
          </a:p>
        </p:txBody>
      </p:sp>
    </p:spTree>
    <p:extLst>
      <p:ext uri="{BB962C8B-B14F-4D97-AF65-F5344CB8AC3E}">
        <p14:creationId xmlns:p14="http://schemas.microsoft.com/office/powerpoint/2010/main" val="3105291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Figure </a:t>
            </a:r>
            <a:r>
              <a:rPr lang="en-US" dirty="0" smtClean="0"/>
              <a:t>shows </a:t>
            </a:r>
            <a:r>
              <a:rPr lang="en-US" dirty="0"/>
              <a:t>the Sound Sensor circuit diagram of the project .It contains Microphone which is used to convert acoustic energy into electrical energy. </a:t>
            </a:r>
            <a:r>
              <a:rPr lang="en-US" dirty="0" smtClean="0"/>
              <a:t>The condenser microphone  is used as transducer in this circuit diagram.           </a:t>
            </a:r>
            <a:endParaRPr lang="en-US" dirty="0"/>
          </a:p>
          <a:p>
            <a:r>
              <a:rPr lang="en-US" dirty="0"/>
              <a:t>The electrical signal coming from microphone is too low. So, we need to amplify our electrical signal coming from MIC. Transistor (SL 100) is used to amplify that signal. Resistances are used for amplification adjustment. Capacitor is used to decouple microphone from transistor. </a:t>
            </a:r>
            <a:endParaRPr lang="en-US" dirty="0" smtClean="0"/>
          </a:p>
          <a:p>
            <a:r>
              <a:rPr lang="en-US" dirty="0" smtClean="0"/>
              <a:t>Sound </a:t>
            </a:r>
            <a:r>
              <a:rPr lang="en-US" dirty="0"/>
              <a:t>sensor </a:t>
            </a:r>
            <a:r>
              <a:rPr lang="en-US" dirty="0" smtClean="0"/>
              <a:t>is designed to </a:t>
            </a:r>
            <a:r>
              <a:rPr lang="en-US" dirty="0"/>
              <a:t>give it the ability to respond to sounds ,claps, whistles ,etc. Output of the sound sensor is given to LM324 Comparator</a:t>
            </a:r>
            <a:r>
              <a:rPr lang="en-US" dirty="0" smtClean="0"/>
              <a:t>.</a:t>
            </a:r>
            <a:endParaRPr lang="en-US" dirty="0"/>
          </a:p>
          <a:p>
            <a:r>
              <a:rPr lang="en-US" dirty="0"/>
              <a:t> At last, comparator (LM324) compares the signal with reference voltage. If the signal coming from microphone is greater than the threshold voltage, then it sends logic 1 otherwise 0</a:t>
            </a:r>
            <a:r>
              <a:rPr lang="en-US" dirty="0" smtClean="0"/>
              <a:t>.</a:t>
            </a:r>
          </a:p>
          <a:p>
            <a:r>
              <a:rPr lang="en-US" dirty="0" smtClean="0"/>
              <a:t>This </a:t>
            </a:r>
            <a:r>
              <a:rPr lang="en-US" dirty="0"/>
              <a:t>is the </a:t>
            </a:r>
            <a:r>
              <a:rPr lang="en-US" dirty="0" smtClean="0"/>
              <a:t>general working </a:t>
            </a:r>
            <a:r>
              <a:rPr lang="en-US" dirty="0"/>
              <a:t>principle of </a:t>
            </a:r>
            <a:r>
              <a:rPr lang="en-US" dirty="0" smtClean="0"/>
              <a:t>this Sound </a:t>
            </a:r>
            <a:r>
              <a:rPr lang="en-US" dirty="0"/>
              <a:t>sensor.</a:t>
            </a:r>
          </a:p>
          <a:p>
            <a:endParaRPr lang="en-US" dirty="0"/>
          </a:p>
        </p:txBody>
      </p:sp>
    </p:spTree>
    <p:extLst>
      <p:ext uri="{BB962C8B-B14F-4D97-AF65-F5344CB8AC3E}">
        <p14:creationId xmlns:p14="http://schemas.microsoft.com/office/powerpoint/2010/main" val="257317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Chip Select</a:t>
            </a:r>
            <a:endParaRPr lang="en-US" dirty="0"/>
          </a:p>
        </p:txBody>
      </p:sp>
      <p:sp>
        <p:nvSpPr>
          <p:cNvPr id="3" name="Content Placeholder 2"/>
          <p:cNvSpPr>
            <a:spLocks noGrp="1"/>
          </p:cNvSpPr>
          <p:nvPr>
            <p:ph idx="1"/>
          </p:nvPr>
        </p:nvSpPr>
        <p:spPr/>
        <p:txBody>
          <a:bodyPr>
            <a:normAutofit/>
          </a:bodyPr>
          <a:lstStyle/>
          <a:p>
            <a:pPr algn="just"/>
            <a:r>
              <a:rPr lang="en-US" dirty="0" smtClean="0"/>
              <a:t>If there is need to connect several devices to the same set of input wires (i.e., a computer bus), but retain the ability to send data or commands to each device independently of the others on the bus, they can use a </a:t>
            </a:r>
            <a:r>
              <a:rPr lang="en-US" b="1" dirty="0" smtClean="0"/>
              <a:t>chip select. </a:t>
            </a:r>
          </a:p>
          <a:p>
            <a:pPr algn="just"/>
            <a:r>
              <a:rPr lang="en-US" dirty="0" smtClean="0"/>
              <a:t>The chip select is a command pin on most ICs which connects the input pins on the device to the internal circuitry of that device.</a:t>
            </a:r>
            <a:endParaRPr lang="en-US" dirty="0"/>
          </a:p>
        </p:txBody>
      </p:sp>
    </p:spTree>
    <p:extLst>
      <p:ext uri="{BB962C8B-B14F-4D97-AF65-F5344CB8AC3E}">
        <p14:creationId xmlns:p14="http://schemas.microsoft.com/office/powerpoint/2010/main" val="30597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569" y="361666"/>
            <a:ext cx="8001000"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Serial Peripheral Interface(SPI)</a:t>
            </a:r>
            <a:r>
              <a:rPr lang="en-US" dirty="0"/>
              <a:t/>
            </a:r>
            <a:br>
              <a:rPr lang="en-US" dirty="0"/>
            </a:br>
            <a:endParaRPr lang="en-US" dirty="0"/>
          </a:p>
        </p:txBody>
      </p:sp>
      <p:sp>
        <p:nvSpPr>
          <p:cNvPr id="3" name="Subtitle 2"/>
          <p:cNvSpPr>
            <a:spLocks noGrp="1"/>
          </p:cNvSpPr>
          <p:nvPr>
            <p:ph type="subTitle" idx="1"/>
          </p:nvPr>
        </p:nvSpPr>
        <p:spPr>
          <a:xfrm>
            <a:off x="791569" y="1752600"/>
            <a:ext cx="11150221" cy="4648200"/>
          </a:xfrm>
          <a:ln w="6350">
            <a:solidFill>
              <a:schemeClr val="tx1"/>
            </a:solidFill>
          </a:ln>
        </p:spPr>
        <p:txBody>
          <a:bodyPr/>
          <a:lstStyle/>
          <a:p>
            <a:pPr marL="342900" indent="-342900" algn="just">
              <a:buFont typeface="Arial" panose="020B0604020202020204" pitchFamily="34" charset="0"/>
              <a:buChar char="•"/>
            </a:pPr>
            <a:r>
              <a:rPr lang="en-US" dirty="0" smtClean="0">
                <a:solidFill>
                  <a:schemeClr val="tx1"/>
                </a:solidFill>
              </a:rPr>
              <a:t>Developed  by </a:t>
            </a:r>
            <a:r>
              <a:rPr lang="en-US" dirty="0" err="1" smtClean="0">
                <a:solidFill>
                  <a:schemeClr val="tx1"/>
                </a:solidFill>
              </a:rPr>
              <a:t>Motorolla</a:t>
            </a:r>
            <a:r>
              <a:rPr lang="en-US" dirty="0" smtClean="0">
                <a:solidFill>
                  <a:schemeClr val="tx1"/>
                </a:solidFill>
              </a:rPr>
              <a:t>, It is used for short distance communication between different peripherals.</a:t>
            </a:r>
          </a:p>
          <a:p>
            <a:pPr marL="342900" indent="-342900" algn="just">
              <a:buFont typeface="Arial" panose="020B0604020202020204" pitchFamily="34" charset="0"/>
              <a:buChar char="•"/>
            </a:pPr>
            <a:r>
              <a:rPr lang="en-US" dirty="0" smtClean="0"/>
              <a:t>Peripheral Devices such as memory chips,  ADC/DAC, </a:t>
            </a:r>
            <a:r>
              <a:rPr lang="en-US" dirty="0" err="1" smtClean="0"/>
              <a:t>etc</a:t>
            </a:r>
            <a:r>
              <a:rPr lang="en-US" dirty="0" smtClean="0"/>
              <a:t> are provided with SPI interface so that they can be interface with the processor</a:t>
            </a:r>
            <a:endParaRPr lang="en-US" dirty="0" smtClean="0">
              <a:solidFill>
                <a:schemeClr val="tx1"/>
              </a:solidFill>
            </a:endParaRPr>
          </a:p>
          <a:p>
            <a:pPr marL="342900" indent="-342900" algn="just">
              <a:buFont typeface="Arial" panose="020B0604020202020204" pitchFamily="34" charset="0"/>
              <a:buChar char="•"/>
            </a:pPr>
            <a:r>
              <a:rPr lang="en-US" dirty="0" smtClean="0"/>
              <a:t>SPI </a:t>
            </a:r>
            <a:r>
              <a:rPr lang="en-US" dirty="0"/>
              <a:t>is a synchronous data transmission protocol. In synchronous data transmission, the sender and receiver share a clock </a:t>
            </a:r>
            <a:r>
              <a:rPr lang="en-US" dirty="0" smtClean="0"/>
              <a:t>with </a:t>
            </a:r>
            <a:r>
              <a:rPr lang="en-US" dirty="0"/>
              <a:t>one another</a:t>
            </a:r>
            <a:r>
              <a:rPr lang="en-US" dirty="0" smtClean="0"/>
              <a:t>.</a:t>
            </a:r>
            <a:endParaRPr lang="en-US" dirty="0" smtClean="0">
              <a:solidFill>
                <a:schemeClr val="tx1"/>
              </a:solidFill>
            </a:endParaRPr>
          </a:p>
          <a:p>
            <a:pPr marL="342900" indent="-342900" algn="just">
              <a:buFont typeface="Arial" panose="020B0604020202020204" pitchFamily="34" charset="0"/>
              <a:buChar char="•"/>
            </a:pPr>
            <a:r>
              <a:rPr lang="en-US" dirty="0" smtClean="0">
                <a:solidFill>
                  <a:schemeClr val="tx1"/>
                </a:solidFill>
              </a:rPr>
              <a:t>This interface is widely used in embedded system.</a:t>
            </a:r>
            <a:endParaRPr lang="en-US" dirty="0">
              <a:solidFill>
                <a:schemeClr val="tx1"/>
              </a:solidFill>
            </a:endParaRPr>
          </a:p>
        </p:txBody>
      </p:sp>
    </p:spTree>
    <p:extLst>
      <p:ext uri="{BB962C8B-B14F-4D97-AF65-F5344CB8AC3E}">
        <p14:creationId xmlns:p14="http://schemas.microsoft.com/office/powerpoint/2010/main" val="1751587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866" y="457200"/>
            <a:ext cx="10931856"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Serial Peripheral Interface(SPI)</a:t>
            </a:r>
            <a:r>
              <a:rPr lang="en-US" dirty="0"/>
              <a:t/>
            </a:r>
            <a:br>
              <a:rPr lang="en-US" dirty="0"/>
            </a:br>
            <a:endParaRPr lang="en-US" dirty="0"/>
          </a:p>
        </p:txBody>
      </p:sp>
      <p:sp>
        <p:nvSpPr>
          <p:cNvPr id="3" name="Subtitle 2"/>
          <p:cNvSpPr>
            <a:spLocks noGrp="1"/>
          </p:cNvSpPr>
          <p:nvPr>
            <p:ph type="subTitle" idx="1"/>
          </p:nvPr>
        </p:nvSpPr>
        <p:spPr>
          <a:xfrm>
            <a:off x="818866" y="1752600"/>
            <a:ext cx="10931856" cy="4648200"/>
          </a:xfrm>
          <a:ln w="6350">
            <a:solidFill>
              <a:schemeClr val="tx1"/>
            </a:solidFill>
          </a:ln>
        </p:spPr>
        <p:txBody>
          <a:bodyPr>
            <a:normAutofit fontScale="92500" lnSpcReduction="10000"/>
          </a:bodyPr>
          <a:lstStyle/>
          <a:p>
            <a:pPr algn="just">
              <a:buFontTx/>
              <a:buChar char="-"/>
            </a:pPr>
            <a:r>
              <a:rPr lang="en-US" dirty="0"/>
              <a:t>SPI devices communicate in </a:t>
            </a:r>
            <a:r>
              <a:rPr lang="en-US" dirty="0">
                <a:hlinkClick r:id="rId2" tooltip="Full duplex"/>
              </a:rPr>
              <a:t>full duplex</a:t>
            </a:r>
            <a:r>
              <a:rPr lang="en-US" dirty="0"/>
              <a:t> mode using a </a:t>
            </a:r>
            <a:r>
              <a:rPr lang="en-US" dirty="0">
                <a:hlinkClick r:id="rId3" tooltip="Master-slave (technology)"/>
              </a:rPr>
              <a:t>master-slave</a:t>
            </a:r>
            <a:r>
              <a:rPr lang="en-US" dirty="0"/>
              <a:t> architecture with a single master. </a:t>
            </a:r>
            <a:endParaRPr lang="en-US" dirty="0" smtClean="0"/>
          </a:p>
          <a:p>
            <a:pPr algn="just">
              <a:buFontTx/>
              <a:buChar char="-"/>
            </a:pPr>
            <a:r>
              <a:rPr lang="en-US" dirty="0" smtClean="0"/>
              <a:t>The </a:t>
            </a:r>
            <a:r>
              <a:rPr lang="en-US" dirty="0"/>
              <a:t>master device originates the </a:t>
            </a:r>
            <a:r>
              <a:rPr lang="en-US" dirty="0">
                <a:hlinkClick r:id="rId4" tooltip="Frame (networking)"/>
              </a:rPr>
              <a:t>frame</a:t>
            </a:r>
            <a:r>
              <a:rPr lang="en-US" dirty="0"/>
              <a:t> for reading and writing. </a:t>
            </a:r>
            <a:endParaRPr lang="en-US" dirty="0" smtClean="0"/>
          </a:p>
          <a:p>
            <a:pPr algn="just">
              <a:buFontTx/>
              <a:buChar char="-"/>
            </a:pPr>
            <a:r>
              <a:rPr lang="en-US" dirty="0" smtClean="0"/>
              <a:t>Multiple </a:t>
            </a:r>
            <a:r>
              <a:rPr lang="en-US" dirty="0"/>
              <a:t>slave-devices are supported through selection with individual </a:t>
            </a:r>
            <a:r>
              <a:rPr lang="en-US" dirty="0">
                <a:hlinkClick r:id="rId5" tooltip="Slave select"/>
              </a:rPr>
              <a:t>slave select</a:t>
            </a:r>
            <a:r>
              <a:rPr lang="en-US" dirty="0"/>
              <a:t> (SS), sometimes called chip select (CS), lines.</a:t>
            </a:r>
            <a:endParaRPr lang="en-US" dirty="0" smtClean="0">
              <a:solidFill>
                <a:schemeClr val="tx1"/>
              </a:solidFill>
            </a:endParaRPr>
          </a:p>
          <a:p>
            <a:pPr algn="just">
              <a:buFontTx/>
              <a:buChar char="-"/>
            </a:pPr>
            <a:r>
              <a:rPr lang="en-US" dirty="0" smtClean="0">
                <a:solidFill>
                  <a:schemeClr val="tx1"/>
                </a:solidFill>
              </a:rPr>
              <a:t>SPI Signals(Uses 4 types of signals for interfacing peripherals to processor)</a:t>
            </a:r>
            <a:r>
              <a:rPr lang="en-US" dirty="0"/>
              <a:t>	</a:t>
            </a:r>
            <a:endParaRPr lang="en-US" dirty="0" smtClean="0">
              <a:solidFill>
                <a:schemeClr val="tx1"/>
              </a:solidFill>
            </a:endParaRPr>
          </a:p>
          <a:p>
            <a:pPr lvl="1" algn="just"/>
            <a:r>
              <a:rPr lang="en-US" b="1" dirty="0" smtClean="0">
                <a:solidFill>
                  <a:schemeClr val="tx1"/>
                </a:solidFill>
              </a:rPr>
              <a:t>1. Master Out Slave In (MOSI)</a:t>
            </a:r>
          </a:p>
          <a:p>
            <a:pPr lvl="2" algn="just">
              <a:buFontTx/>
              <a:buChar char="-"/>
            </a:pPr>
            <a:r>
              <a:rPr lang="en-US" dirty="0" smtClean="0">
                <a:solidFill>
                  <a:schemeClr val="tx1"/>
                </a:solidFill>
              </a:rPr>
              <a:t>Master sends byte to slave, and slave reads</a:t>
            </a:r>
            <a:endParaRPr lang="en-US" dirty="0">
              <a:solidFill>
                <a:schemeClr val="tx1"/>
              </a:solidFill>
            </a:endParaRPr>
          </a:p>
          <a:p>
            <a:pPr lvl="1" algn="just"/>
            <a:r>
              <a:rPr lang="en-US" b="1" dirty="0" smtClean="0">
                <a:solidFill>
                  <a:schemeClr val="tx1"/>
                </a:solidFill>
              </a:rPr>
              <a:t>2</a:t>
            </a:r>
            <a:r>
              <a:rPr lang="en-US" dirty="0" smtClean="0">
                <a:solidFill>
                  <a:schemeClr val="tx1"/>
                </a:solidFill>
              </a:rPr>
              <a:t>. </a:t>
            </a:r>
            <a:r>
              <a:rPr lang="en-US" b="1" dirty="0" smtClean="0">
                <a:solidFill>
                  <a:schemeClr val="tx1"/>
                </a:solidFill>
              </a:rPr>
              <a:t>Master In Slave Out (MISO)</a:t>
            </a:r>
          </a:p>
          <a:p>
            <a:pPr lvl="2" algn="just">
              <a:buFontTx/>
              <a:buChar char="-"/>
            </a:pPr>
            <a:r>
              <a:rPr lang="en-US" dirty="0" smtClean="0">
                <a:solidFill>
                  <a:schemeClr val="tx1"/>
                </a:solidFill>
              </a:rPr>
              <a:t>Slave sends it’s register content, master reads </a:t>
            </a:r>
          </a:p>
          <a:p>
            <a:pPr lvl="1" algn="just"/>
            <a:r>
              <a:rPr lang="en-US" b="1" dirty="0" smtClean="0">
                <a:solidFill>
                  <a:schemeClr val="tx1"/>
                </a:solidFill>
              </a:rPr>
              <a:t>3.Serials Clock (SCLK)</a:t>
            </a:r>
          </a:p>
          <a:p>
            <a:pPr lvl="2" algn="just">
              <a:buFontTx/>
              <a:buChar char="-"/>
            </a:pPr>
            <a:r>
              <a:rPr lang="en-US" dirty="0" smtClean="0">
                <a:solidFill>
                  <a:schemeClr val="tx1"/>
                </a:solidFill>
              </a:rPr>
              <a:t>O/p from Master(generates the clock &amp; synchronize peripherals)</a:t>
            </a:r>
          </a:p>
          <a:p>
            <a:pPr lvl="1" algn="just"/>
            <a:r>
              <a:rPr lang="en-US" b="1" dirty="0" smtClean="0">
                <a:solidFill>
                  <a:schemeClr val="tx1"/>
                </a:solidFill>
              </a:rPr>
              <a:t>4. Chip Select (CS)</a:t>
            </a:r>
          </a:p>
          <a:p>
            <a:pPr lvl="2" algn="just">
              <a:buFontTx/>
              <a:buChar char="-"/>
            </a:pPr>
            <a:r>
              <a:rPr lang="en-US" dirty="0" smtClean="0">
                <a:solidFill>
                  <a:schemeClr val="tx1"/>
                </a:solidFill>
              </a:rPr>
              <a:t>O/p from Master</a:t>
            </a:r>
          </a:p>
        </p:txBody>
      </p:sp>
    </p:spTree>
    <p:extLst>
      <p:ext uri="{BB962C8B-B14F-4D97-AF65-F5344CB8AC3E}">
        <p14:creationId xmlns:p14="http://schemas.microsoft.com/office/powerpoint/2010/main" val="249824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5469" y="436042"/>
            <a:ext cx="8001000"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Serial Peripheral Interface(SPI)</a:t>
            </a:r>
            <a:r>
              <a:rPr lang="en-US" dirty="0"/>
              <a:t/>
            </a:r>
            <a:br>
              <a:rPr lang="en-US" dirty="0"/>
            </a:br>
            <a:endParaRPr lang="en-US" dirty="0"/>
          </a:p>
        </p:txBody>
      </p:sp>
      <p:sp>
        <p:nvSpPr>
          <p:cNvPr id="3" name="Subtitle 2"/>
          <p:cNvSpPr>
            <a:spLocks noGrp="1"/>
          </p:cNvSpPr>
          <p:nvPr>
            <p:ph type="subTitle" idx="1"/>
          </p:nvPr>
        </p:nvSpPr>
        <p:spPr>
          <a:xfrm>
            <a:off x="1105469" y="1752600"/>
            <a:ext cx="10781731" cy="4648200"/>
          </a:xfrm>
          <a:ln w="6350">
            <a:solidFill>
              <a:schemeClr val="tx1"/>
            </a:solidFill>
          </a:ln>
        </p:spPr>
        <p:txBody>
          <a:bodyPr/>
          <a:lstStyle/>
          <a:p>
            <a:pPr algn="just">
              <a:buFontTx/>
              <a:buChar char="-"/>
            </a:pPr>
            <a:r>
              <a:rPr lang="en-US" dirty="0" smtClean="0">
                <a:solidFill>
                  <a:schemeClr val="tx1"/>
                </a:solidFill>
              </a:rPr>
              <a:t>In SPI interface, devices works in Master/Slave mode.</a:t>
            </a:r>
          </a:p>
          <a:p>
            <a:pPr algn="just"/>
            <a:endParaRPr lang="en-US" dirty="0">
              <a:solidFill>
                <a:schemeClr val="tx1"/>
              </a:solidFill>
            </a:endParaRPr>
          </a:p>
        </p:txBody>
      </p:sp>
      <p:sp>
        <p:nvSpPr>
          <p:cNvPr id="4" name="Rectangle 3"/>
          <p:cNvSpPr/>
          <p:nvPr/>
        </p:nvSpPr>
        <p:spPr>
          <a:xfrm>
            <a:off x="2590800" y="3124200"/>
            <a:ext cx="2133600" cy="243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38600" y="3429000"/>
            <a:ext cx="838200" cy="369332"/>
          </a:xfrm>
          <a:prstGeom prst="rect">
            <a:avLst/>
          </a:prstGeom>
          <a:noFill/>
        </p:spPr>
        <p:txBody>
          <a:bodyPr wrap="square" rtlCol="0">
            <a:spAutoFit/>
          </a:bodyPr>
          <a:lstStyle/>
          <a:p>
            <a:r>
              <a:rPr lang="en-US" b="1" dirty="0"/>
              <a:t>MOSI</a:t>
            </a:r>
          </a:p>
        </p:txBody>
      </p:sp>
      <p:sp>
        <p:nvSpPr>
          <p:cNvPr id="6" name="TextBox 5"/>
          <p:cNvSpPr txBox="1"/>
          <p:nvPr/>
        </p:nvSpPr>
        <p:spPr>
          <a:xfrm>
            <a:off x="4038600" y="3962400"/>
            <a:ext cx="762000" cy="369332"/>
          </a:xfrm>
          <a:prstGeom prst="rect">
            <a:avLst/>
          </a:prstGeom>
          <a:noFill/>
        </p:spPr>
        <p:txBody>
          <a:bodyPr wrap="square" rtlCol="0">
            <a:spAutoFit/>
          </a:bodyPr>
          <a:lstStyle/>
          <a:p>
            <a:r>
              <a:rPr lang="en-US" b="1" dirty="0"/>
              <a:t>MISO</a:t>
            </a:r>
          </a:p>
        </p:txBody>
      </p:sp>
      <p:sp>
        <p:nvSpPr>
          <p:cNvPr id="7" name="TextBox 6"/>
          <p:cNvSpPr txBox="1"/>
          <p:nvPr/>
        </p:nvSpPr>
        <p:spPr>
          <a:xfrm>
            <a:off x="4038600" y="4419600"/>
            <a:ext cx="838200" cy="369332"/>
          </a:xfrm>
          <a:prstGeom prst="rect">
            <a:avLst/>
          </a:prstGeom>
          <a:noFill/>
        </p:spPr>
        <p:txBody>
          <a:bodyPr wrap="square" rtlCol="0">
            <a:spAutoFit/>
          </a:bodyPr>
          <a:lstStyle/>
          <a:p>
            <a:r>
              <a:rPr lang="en-US" b="1" dirty="0"/>
              <a:t>SCLK</a:t>
            </a:r>
          </a:p>
        </p:txBody>
      </p:sp>
      <p:sp>
        <p:nvSpPr>
          <p:cNvPr id="8" name="TextBox 7"/>
          <p:cNvSpPr txBox="1"/>
          <p:nvPr/>
        </p:nvSpPr>
        <p:spPr>
          <a:xfrm>
            <a:off x="4191000" y="4876800"/>
            <a:ext cx="413896" cy="369332"/>
          </a:xfrm>
          <a:prstGeom prst="rect">
            <a:avLst/>
          </a:prstGeom>
          <a:noFill/>
        </p:spPr>
        <p:txBody>
          <a:bodyPr wrap="none" rtlCol="0">
            <a:spAutoFit/>
          </a:bodyPr>
          <a:lstStyle/>
          <a:p>
            <a:r>
              <a:rPr lang="en-US" b="1" dirty="0"/>
              <a:t>CS</a:t>
            </a:r>
          </a:p>
        </p:txBody>
      </p:sp>
      <p:sp>
        <p:nvSpPr>
          <p:cNvPr id="10" name="Rectangle 9"/>
          <p:cNvSpPr/>
          <p:nvPr/>
        </p:nvSpPr>
        <p:spPr>
          <a:xfrm>
            <a:off x="2743200" y="3581400"/>
            <a:ext cx="1143000" cy="10668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95600" y="3886200"/>
            <a:ext cx="849656" cy="369332"/>
          </a:xfrm>
          <a:prstGeom prst="rect">
            <a:avLst/>
          </a:prstGeom>
          <a:noFill/>
        </p:spPr>
        <p:txBody>
          <a:bodyPr wrap="none" rtlCol="0">
            <a:spAutoFit/>
          </a:bodyPr>
          <a:lstStyle/>
          <a:p>
            <a:r>
              <a:rPr lang="en-US" dirty="0"/>
              <a:t>Master</a:t>
            </a:r>
          </a:p>
        </p:txBody>
      </p:sp>
      <p:sp>
        <p:nvSpPr>
          <p:cNvPr id="12" name="Rectangle 11"/>
          <p:cNvSpPr/>
          <p:nvPr/>
        </p:nvSpPr>
        <p:spPr>
          <a:xfrm>
            <a:off x="6477000" y="3124200"/>
            <a:ext cx="2133600" cy="243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53200" y="3505200"/>
            <a:ext cx="838200" cy="369332"/>
          </a:xfrm>
          <a:prstGeom prst="rect">
            <a:avLst/>
          </a:prstGeom>
          <a:noFill/>
        </p:spPr>
        <p:txBody>
          <a:bodyPr wrap="square" rtlCol="0">
            <a:spAutoFit/>
          </a:bodyPr>
          <a:lstStyle/>
          <a:p>
            <a:r>
              <a:rPr lang="en-US" b="1" dirty="0"/>
              <a:t>MOSI</a:t>
            </a:r>
          </a:p>
        </p:txBody>
      </p:sp>
      <p:sp>
        <p:nvSpPr>
          <p:cNvPr id="14" name="TextBox 13"/>
          <p:cNvSpPr txBox="1"/>
          <p:nvPr/>
        </p:nvSpPr>
        <p:spPr>
          <a:xfrm>
            <a:off x="6477000" y="3962400"/>
            <a:ext cx="762000" cy="369332"/>
          </a:xfrm>
          <a:prstGeom prst="rect">
            <a:avLst/>
          </a:prstGeom>
          <a:noFill/>
        </p:spPr>
        <p:txBody>
          <a:bodyPr wrap="square" rtlCol="0">
            <a:spAutoFit/>
          </a:bodyPr>
          <a:lstStyle/>
          <a:p>
            <a:r>
              <a:rPr lang="en-US" b="1" dirty="0"/>
              <a:t>MISO</a:t>
            </a:r>
          </a:p>
        </p:txBody>
      </p:sp>
      <p:sp>
        <p:nvSpPr>
          <p:cNvPr id="15" name="TextBox 14"/>
          <p:cNvSpPr txBox="1"/>
          <p:nvPr/>
        </p:nvSpPr>
        <p:spPr>
          <a:xfrm>
            <a:off x="6477000" y="4419600"/>
            <a:ext cx="838200" cy="369332"/>
          </a:xfrm>
          <a:prstGeom prst="rect">
            <a:avLst/>
          </a:prstGeom>
          <a:noFill/>
        </p:spPr>
        <p:txBody>
          <a:bodyPr wrap="square" rtlCol="0">
            <a:spAutoFit/>
          </a:bodyPr>
          <a:lstStyle/>
          <a:p>
            <a:r>
              <a:rPr lang="en-US" b="1" dirty="0"/>
              <a:t>SCLK</a:t>
            </a:r>
          </a:p>
        </p:txBody>
      </p:sp>
      <p:sp>
        <p:nvSpPr>
          <p:cNvPr id="16" name="TextBox 15"/>
          <p:cNvSpPr txBox="1"/>
          <p:nvPr/>
        </p:nvSpPr>
        <p:spPr>
          <a:xfrm>
            <a:off x="6553200" y="4876800"/>
            <a:ext cx="413896" cy="369332"/>
          </a:xfrm>
          <a:prstGeom prst="rect">
            <a:avLst/>
          </a:prstGeom>
          <a:noFill/>
        </p:spPr>
        <p:txBody>
          <a:bodyPr wrap="none" rtlCol="0">
            <a:spAutoFit/>
          </a:bodyPr>
          <a:lstStyle/>
          <a:p>
            <a:r>
              <a:rPr lang="en-US" b="1" dirty="0"/>
              <a:t>CS</a:t>
            </a:r>
          </a:p>
        </p:txBody>
      </p:sp>
      <p:sp>
        <p:nvSpPr>
          <p:cNvPr id="18" name="Rectangle 17"/>
          <p:cNvSpPr/>
          <p:nvPr/>
        </p:nvSpPr>
        <p:spPr>
          <a:xfrm>
            <a:off x="7315200" y="3581400"/>
            <a:ext cx="1143000" cy="10668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67600" y="3886200"/>
            <a:ext cx="667490" cy="369332"/>
          </a:xfrm>
          <a:prstGeom prst="rect">
            <a:avLst/>
          </a:prstGeom>
          <a:noFill/>
        </p:spPr>
        <p:txBody>
          <a:bodyPr wrap="none" rtlCol="0">
            <a:spAutoFit/>
          </a:bodyPr>
          <a:lstStyle/>
          <a:p>
            <a:r>
              <a:rPr lang="en-US" dirty="0"/>
              <a:t>Slave</a:t>
            </a:r>
          </a:p>
        </p:txBody>
      </p:sp>
      <p:cxnSp>
        <p:nvCxnSpPr>
          <p:cNvPr id="21" name="Straight Arrow Connector 20"/>
          <p:cNvCxnSpPr/>
          <p:nvPr/>
        </p:nvCxnSpPr>
        <p:spPr>
          <a:xfrm>
            <a:off x="4724400" y="3657600"/>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1"/>
            <a:endCxn id="6" idx="3"/>
          </p:cNvCxnSpPr>
          <p:nvPr/>
        </p:nvCxnSpPr>
        <p:spPr>
          <a:xfrm rot="10800000">
            <a:off x="4800600" y="4147066"/>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724400" y="4572000"/>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00600" y="5029200"/>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95600" y="5638800"/>
            <a:ext cx="1219200" cy="369332"/>
          </a:xfrm>
          <a:prstGeom prst="rect">
            <a:avLst/>
          </a:prstGeom>
          <a:noFill/>
        </p:spPr>
        <p:txBody>
          <a:bodyPr wrap="square" rtlCol="0">
            <a:spAutoFit/>
          </a:bodyPr>
          <a:lstStyle/>
          <a:p>
            <a:r>
              <a:rPr lang="en-US" dirty="0"/>
              <a:t>Processor</a:t>
            </a:r>
          </a:p>
        </p:txBody>
      </p:sp>
      <p:sp>
        <p:nvSpPr>
          <p:cNvPr id="39" name="TextBox 38"/>
          <p:cNvSpPr txBox="1"/>
          <p:nvPr/>
        </p:nvSpPr>
        <p:spPr>
          <a:xfrm>
            <a:off x="6781800" y="5715000"/>
            <a:ext cx="1447800" cy="369332"/>
          </a:xfrm>
          <a:prstGeom prst="rect">
            <a:avLst/>
          </a:prstGeom>
          <a:noFill/>
        </p:spPr>
        <p:txBody>
          <a:bodyPr wrap="square" rtlCol="0">
            <a:spAutoFit/>
          </a:bodyPr>
          <a:lstStyle/>
          <a:p>
            <a:r>
              <a:rPr lang="en-US" dirty="0"/>
              <a:t>Peripherals</a:t>
            </a:r>
          </a:p>
        </p:txBody>
      </p:sp>
    </p:spTree>
    <p:extLst>
      <p:ext uri="{BB962C8B-B14F-4D97-AF65-F5344CB8AC3E}">
        <p14:creationId xmlns:p14="http://schemas.microsoft.com/office/powerpoint/2010/main" val="379395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866" y="457200"/>
            <a:ext cx="10931856"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Serial Peripheral Interface(SPI)</a:t>
            </a:r>
            <a:r>
              <a:rPr lang="en-US" dirty="0"/>
              <a:t/>
            </a:r>
            <a:br>
              <a:rPr lang="en-US" dirty="0"/>
            </a:br>
            <a:endParaRPr lang="en-US" dirty="0"/>
          </a:p>
        </p:txBody>
      </p:sp>
      <p:sp>
        <p:nvSpPr>
          <p:cNvPr id="3" name="Subtitle 2"/>
          <p:cNvSpPr>
            <a:spLocks noGrp="1"/>
          </p:cNvSpPr>
          <p:nvPr>
            <p:ph type="subTitle" idx="1"/>
          </p:nvPr>
        </p:nvSpPr>
        <p:spPr>
          <a:xfrm>
            <a:off x="818866" y="1752600"/>
            <a:ext cx="10931856" cy="4648200"/>
          </a:xfrm>
          <a:ln w="6350">
            <a:solidFill>
              <a:schemeClr val="tx1"/>
            </a:solidFill>
          </a:ln>
        </p:spPr>
        <p:txBody>
          <a:bodyPr>
            <a:normAutofit/>
          </a:bodyPr>
          <a:lstStyle/>
          <a:p>
            <a:pPr algn="just"/>
            <a:r>
              <a:rPr lang="en-US" dirty="0" smtClean="0"/>
              <a:t>SPI can be configured in 2 ways</a:t>
            </a:r>
          </a:p>
          <a:p>
            <a:pPr marL="457200" indent="-457200" algn="just">
              <a:buAutoNum type="arabicPeriod"/>
            </a:pPr>
            <a:r>
              <a:rPr lang="en-US" dirty="0" smtClean="0"/>
              <a:t>Independent </a:t>
            </a:r>
            <a:r>
              <a:rPr lang="en-US" dirty="0"/>
              <a:t>Slave </a:t>
            </a:r>
            <a:r>
              <a:rPr lang="en-US" dirty="0" smtClean="0"/>
              <a:t>Configurations</a:t>
            </a:r>
          </a:p>
          <a:p>
            <a:pPr marL="457200" indent="-457200" algn="just">
              <a:buFont typeface="Arial" panose="020B0604020202020204" pitchFamily="34" charset="0"/>
              <a:buAutoNum type="arabicPeriod"/>
            </a:pPr>
            <a:r>
              <a:rPr lang="en-US" dirty="0"/>
              <a:t>Daisy chain configuration</a:t>
            </a:r>
          </a:p>
          <a:p>
            <a:pPr algn="just"/>
            <a:endParaRPr lang="en-US" b="1" dirty="0" smtClean="0"/>
          </a:p>
          <a:p>
            <a:pPr marL="457200" indent="-457200" algn="just">
              <a:buAutoNum type="arabicPeriod"/>
            </a:pPr>
            <a:endParaRPr lang="en-US" dirty="0" smtClean="0">
              <a:solidFill>
                <a:schemeClr val="tx1"/>
              </a:solidFill>
            </a:endParaRPr>
          </a:p>
        </p:txBody>
      </p:sp>
    </p:spTree>
    <p:extLst>
      <p:ext uri="{BB962C8B-B14F-4D97-AF65-F5344CB8AC3E}">
        <p14:creationId xmlns:p14="http://schemas.microsoft.com/office/powerpoint/2010/main" val="757218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fontScale="90000"/>
          </a:bodyPr>
          <a:lstStyle/>
          <a:p>
            <a:pPr lvl="1" algn="ctr" rtl="0">
              <a:spcBef>
                <a:spcPct val="0"/>
              </a:spcBef>
            </a:pPr>
            <a:r>
              <a:rPr lang="en-US" sz="4400" b="1" dirty="0" smtClean="0"/>
              <a:t>Independent Slave Configurations</a:t>
            </a:r>
            <a:br>
              <a:rPr lang="en-US" sz="4400" b="1" dirty="0" smtClean="0"/>
            </a:br>
            <a:r>
              <a:rPr lang="en-US" dirty="0"/>
              <a:t/>
            </a:r>
            <a:br>
              <a:rPr lang="en-US" dirty="0"/>
            </a:br>
            <a:endParaRPr lang="en-US" dirty="0"/>
          </a:p>
        </p:txBody>
      </p:sp>
      <p:sp>
        <p:nvSpPr>
          <p:cNvPr id="7" name="TextBox 6"/>
          <p:cNvSpPr txBox="1"/>
          <p:nvPr/>
        </p:nvSpPr>
        <p:spPr>
          <a:xfrm>
            <a:off x="511791" y="2047163"/>
            <a:ext cx="1142317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a:t>
            </a:r>
            <a:r>
              <a:rPr lang="en-US" sz="2400" dirty="0"/>
              <a:t>the independent slave configuration, there is an independent chip select line for each slave. </a:t>
            </a:r>
            <a:endParaRPr lang="en-US" sz="2400" dirty="0" smtClean="0"/>
          </a:p>
          <a:p>
            <a:pPr marL="285750" indent="-285750">
              <a:buFont typeface="Arial" panose="020B0604020202020204" pitchFamily="34" charset="0"/>
              <a:buChar char="•"/>
            </a:pPr>
            <a:r>
              <a:rPr lang="en-US" sz="2400" dirty="0" smtClean="0"/>
              <a:t>The </a:t>
            </a:r>
            <a:r>
              <a:rPr lang="en-US" sz="2400" dirty="0"/>
              <a:t>master asserts only one chip select at a time</a:t>
            </a:r>
            <a:r>
              <a:rPr lang="en-US" sz="2400" dirty="0" smtClean="0"/>
              <a:t>.</a:t>
            </a:r>
          </a:p>
          <a:p>
            <a:pPr marL="342900" indent="-342900">
              <a:buFont typeface="Arial" panose="020B0604020202020204" pitchFamily="34" charset="0"/>
              <a:buChar char="•"/>
            </a:pPr>
            <a:r>
              <a:rPr lang="en-US" sz="2400" dirty="0" smtClean="0"/>
              <a:t>The </a:t>
            </a:r>
            <a:r>
              <a:rPr lang="en-US" sz="2400" dirty="0"/>
              <a:t>MISO line, MOSI lines and clock lines of all the devices are connected together. </a:t>
            </a:r>
            <a:endParaRPr lang="en-US" sz="2400" dirty="0" smtClean="0"/>
          </a:p>
          <a:p>
            <a:pPr marL="342900" indent="-342900">
              <a:buFont typeface="Arial" panose="020B0604020202020204" pitchFamily="34" charset="0"/>
              <a:buChar char="•"/>
            </a:pPr>
            <a:r>
              <a:rPr lang="en-US" sz="2400" dirty="0" smtClean="0"/>
              <a:t>But </a:t>
            </a:r>
            <a:r>
              <a:rPr lang="en-US" sz="2400" dirty="0"/>
              <a:t>the chip select pin of each peripheral is connected to separate slave select pins of the master.</a:t>
            </a:r>
          </a:p>
          <a:p>
            <a:endParaRPr lang="en-US" sz="2400" dirty="0"/>
          </a:p>
        </p:txBody>
      </p:sp>
    </p:spTree>
    <p:extLst>
      <p:ext uri="{BB962C8B-B14F-4D97-AF65-F5344CB8AC3E}">
        <p14:creationId xmlns:p14="http://schemas.microsoft.com/office/powerpoint/2010/main" val="1415813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fontScale="90000"/>
          </a:bodyPr>
          <a:lstStyle/>
          <a:p>
            <a:pPr lvl="1" algn="ctr" rtl="0">
              <a:spcBef>
                <a:spcPct val="0"/>
              </a:spcBef>
            </a:pPr>
            <a:r>
              <a:rPr lang="en-US" sz="4400" b="1" dirty="0" smtClean="0"/>
              <a:t>Independent Slave Configurations</a:t>
            </a:r>
            <a:br>
              <a:rPr lang="en-US" sz="4400" b="1" dirty="0" smtClean="0"/>
            </a:br>
            <a:r>
              <a:rPr lang="en-US" dirty="0"/>
              <a:t/>
            </a:r>
            <a:br>
              <a:rPr lang="en-US" dirty="0"/>
            </a:br>
            <a:endParaRPr lang="en-US" dirty="0"/>
          </a:p>
        </p:txBody>
      </p:sp>
      <p:sp>
        <p:nvSpPr>
          <p:cNvPr id="7" name="TextBox 6"/>
          <p:cNvSpPr txBox="1"/>
          <p:nvPr/>
        </p:nvSpPr>
        <p:spPr>
          <a:xfrm>
            <a:off x="511791" y="2047163"/>
            <a:ext cx="1142317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a:t>
            </a:r>
            <a:r>
              <a:rPr lang="en-US" sz="2400" dirty="0"/>
              <a:t>the independent slave configuration, there is an independent chip select line for each slave. </a:t>
            </a:r>
            <a:endParaRPr lang="en-US" sz="2400" dirty="0" smtClean="0"/>
          </a:p>
          <a:p>
            <a:pPr marL="285750" indent="-285750">
              <a:buFont typeface="Arial" panose="020B0604020202020204" pitchFamily="34" charset="0"/>
              <a:buChar char="•"/>
            </a:pPr>
            <a:r>
              <a:rPr lang="en-US" sz="2400" dirty="0" smtClean="0"/>
              <a:t>The </a:t>
            </a:r>
            <a:r>
              <a:rPr lang="en-US" sz="2400" dirty="0"/>
              <a:t>master asserts only one chip select at a time</a:t>
            </a:r>
            <a:r>
              <a:rPr lang="en-US" sz="2400" dirty="0" smtClean="0"/>
              <a:t>.</a:t>
            </a:r>
          </a:p>
          <a:p>
            <a:pPr marL="342900" indent="-342900">
              <a:buFont typeface="Arial" panose="020B0604020202020204" pitchFamily="34" charset="0"/>
              <a:buChar char="•"/>
            </a:pPr>
            <a:r>
              <a:rPr lang="en-US" sz="2400" dirty="0" smtClean="0"/>
              <a:t>The </a:t>
            </a:r>
            <a:r>
              <a:rPr lang="en-US" sz="2400" dirty="0"/>
              <a:t>MISO line, MOSI lines and clock lines of all the devices are connected together. </a:t>
            </a:r>
            <a:endParaRPr lang="en-US" sz="2400" dirty="0" smtClean="0"/>
          </a:p>
          <a:p>
            <a:pPr marL="342900" indent="-342900">
              <a:buFont typeface="Arial" panose="020B0604020202020204" pitchFamily="34" charset="0"/>
              <a:buChar char="•"/>
            </a:pPr>
            <a:r>
              <a:rPr lang="en-US" sz="2400" dirty="0" smtClean="0"/>
              <a:t>But </a:t>
            </a:r>
            <a:r>
              <a:rPr lang="en-US" sz="2400" dirty="0"/>
              <a:t>the chip select pin of each peripheral is connected to separate slave select pins of the master.</a:t>
            </a:r>
          </a:p>
          <a:p>
            <a:endParaRPr lang="en-US" sz="2400" dirty="0"/>
          </a:p>
        </p:txBody>
      </p:sp>
    </p:spTree>
    <p:extLst>
      <p:ext uri="{BB962C8B-B14F-4D97-AF65-F5344CB8AC3E}">
        <p14:creationId xmlns:p14="http://schemas.microsoft.com/office/powerpoint/2010/main" val="290984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fontScale="90000"/>
          </a:bodyPr>
          <a:lstStyle/>
          <a:p>
            <a:pPr lvl="1" algn="ctr" rtl="0">
              <a:spcBef>
                <a:spcPct val="0"/>
              </a:spcBef>
            </a:pPr>
            <a:r>
              <a:rPr lang="en-US" sz="4400" b="1" dirty="0" smtClean="0"/>
              <a:t>Independent Slave Configurations</a:t>
            </a:r>
            <a:br>
              <a:rPr lang="en-US" sz="4400" b="1" dirty="0" smtClean="0"/>
            </a:b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1705971"/>
            <a:ext cx="8993875" cy="4958687"/>
          </a:xfrm>
          <a:prstGeom prst="rect">
            <a:avLst/>
          </a:prstGeom>
        </p:spPr>
      </p:pic>
    </p:spTree>
    <p:extLst>
      <p:ext uri="{BB962C8B-B14F-4D97-AF65-F5344CB8AC3E}">
        <p14:creationId xmlns:p14="http://schemas.microsoft.com/office/powerpoint/2010/main" val="780341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a:bodyPr>
          <a:lstStyle/>
          <a:p>
            <a:pPr lvl="1" algn="l" rtl="0">
              <a:spcBef>
                <a:spcPct val="0"/>
              </a:spcBef>
            </a:pPr>
            <a:r>
              <a:rPr lang="en-US" sz="3600" b="1" dirty="0"/>
              <a:t>Daisy Chain Configuration</a:t>
            </a:r>
            <a:r>
              <a:rPr lang="en-US" dirty="0"/>
              <a:t/>
            </a:r>
            <a:br>
              <a:rPr lang="en-US" dirty="0"/>
            </a:br>
            <a:endParaRPr lang="en-US" dirty="0"/>
          </a:p>
        </p:txBody>
      </p:sp>
      <p:sp>
        <p:nvSpPr>
          <p:cNvPr id="7" name="TextBox 6"/>
          <p:cNvSpPr txBox="1"/>
          <p:nvPr/>
        </p:nvSpPr>
        <p:spPr>
          <a:xfrm>
            <a:off x="566382" y="2415653"/>
            <a:ext cx="11423177"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 </a:t>
            </a:r>
            <a:r>
              <a:rPr lang="en-US" sz="2400" dirty="0"/>
              <a:t>cascaded or daisy chain configuration, the clock lines and chip select lines of all devices are connected together. </a:t>
            </a:r>
            <a:endParaRPr lang="en-US" sz="2400" dirty="0" smtClean="0"/>
          </a:p>
          <a:p>
            <a:pPr marL="342900" indent="-342900">
              <a:buFont typeface="Arial" panose="020B0604020202020204" pitchFamily="34" charset="0"/>
              <a:buChar char="•"/>
            </a:pPr>
            <a:r>
              <a:rPr lang="en-US" sz="2400" dirty="0" smtClean="0"/>
              <a:t>The </a:t>
            </a:r>
            <a:r>
              <a:rPr lang="en-US" sz="2400" dirty="0"/>
              <a:t>data from the master flows through each peripheral and returns to the master</a:t>
            </a:r>
            <a:r>
              <a:rPr lang="en-US" sz="2400" dirty="0" smtClean="0"/>
              <a:t>.</a:t>
            </a:r>
          </a:p>
          <a:p>
            <a:pPr marL="342900" indent="-342900">
              <a:buFont typeface="Arial" panose="020B0604020202020204" pitchFamily="34" charset="0"/>
              <a:buChar char="•"/>
            </a:pPr>
            <a:r>
              <a:rPr lang="en-US" sz="2400" dirty="0" smtClean="0"/>
              <a:t>Used while relaying information in each devices.</a:t>
            </a:r>
          </a:p>
          <a:p>
            <a:pPr marL="342900" indent="-342900">
              <a:buFont typeface="Arial" panose="020B0604020202020204" pitchFamily="34" charset="0"/>
              <a:buChar char="•"/>
            </a:pPr>
            <a:r>
              <a:rPr lang="en-US" sz="2400" dirty="0" smtClean="0"/>
              <a:t>The </a:t>
            </a:r>
            <a:r>
              <a:rPr lang="en-US" sz="2400" dirty="0"/>
              <a:t>data output of the preceding slave </a:t>
            </a:r>
            <a:r>
              <a:rPr lang="en-US" sz="2400" dirty="0" smtClean="0"/>
              <a:t>device </a:t>
            </a:r>
            <a:r>
              <a:rPr lang="en-US" sz="2400" dirty="0"/>
              <a:t>is attached to the data in of the next device. </a:t>
            </a:r>
            <a:r>
              <a:rPr lang="en-US" sz="2400" dirty="0" smtClean="0"/>
              <a:t>Only </a:t>
            </a:r>
            <a:r>
              <a:rPr lang="en-US" sz="2400" dirty="0"/>
              <a:t>a single SS line is required by the master.</a:t>
            </a:r>
          </a:p>
        </p:txBody>
      </p:sp>
    </p:spTree>
    <p:extLst>
      <p:ext uri="{BB962C8B-B14F-4D97-AF65-F5344CB8AC3E}">
        <p14:creationId xmlns:p14="http://schemas.microsoft.com/office/powerpoint/2010/main" val="1060262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cstate="print"/>
          <a:srcRect/>
          <a:stretch>
            <a:fillRect/>
          </a:stretch>
        </p:blipFill>
        <p:spPr bwMode="auto">
          <a:xfrm>
            <a:off x="900753" y="1143000"/>
            <a:ext cx="9044910" cy="5257800"/>
          </a:xfrm>
          <a:prstGeom prst="rect">
            <a:avLst/>
          </a:prstGeom>
          <a:noFill/>
          <a:ln w="9525">
            <a:noFill/>
            <a:miter lim="800000"/>
            <a:headEnd/>
            <a:tailEnd/>
          </a:ln>
        </p:spPr>
      </p:pic>
      <p:sp>
        <p:nvSpPr>
          <p:cNvPr id="5" name="Title 1"/>
          <p:cNvSpPr>
            <a:spLocks noGrp="1"/>
          </p:cNvSpPr>
          <p:nvPr>
            <p:ph type="title"/>
          </p:nvPr>
        </p:nvSpPr>
        <p:spPr>
          <a:xfrm>
            <a:off x="1203278" y="336053"/>
            <a:ext cx="8229600" cy="487362"/>
          </a:xfrm>
        </p:spPr>
        <p:txBody>
          <a:bodyPr>
            <a:normAutofit fontScale="90000"/>
          </a:bodyPr>
          <a:lstStyle/>
          <a:p>
            <a:r>
              <a:rPr lang="en-US" dirty="0" smtClean="0"/>
              <a:t>Sampling</a:t>
            </a:r>
            <a:endParaRPr lang="en-US" dirty="0"/>
          </a:p>
        </p:txBody>
      </p:sp>
    </p:spTree>
    <p:extLst>
      <p:ext uri="{BB962C8B-B14F-4D97-AF65-F5344CB8AC3E}">
        <p14:creationId xmlns:p14="http://schemas.microsoft.com/office/powerpoint/2010/main" val="298179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fontScale="90000"/>
          </a:bodyPr>
          <a:lstStyle/>
          <a:p>
            <a:pPr lvl="1" algn="l" rtl="0">
              <a:spcBef>
                <a:spcPct val="0"/>
              </a:spcBef>
            </a:pPr>
            <a:r>
              <a:rPr lang="en-US" sz="4400" b="1" dirty="0" smtClean="0"/>
              <a:t>Daisy Chain Configurations</a:t>
            </a:r>
            <a:br>
              <a:rPr lang="en-US" sz="4400" b="1" dirty="0" smtClean="0"/>
            </a:b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486" y="1557254"/>
            <a:ext cx="7574507" cy="4611533"/>
          </a:xfrm>
          <a:prstGeom prst="rect">
            <a:avLst/>
          </a:prstGeom>
        </p:spPr>
      </p:pic>
    </p:spTree>
    <p:extLst>
      <p:ext uri="{BB962C8B-B14F-4D97-AF65-F5344CB8AC3E}">
        <p14:creationId xmlns:p14="http://schemas.microsoft.com/office/powerpoint/2010/main" val="1617036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a:bodyPr>
          <a:lstStyle/>
          <a:p>
            <a:pPr lvl="1" algn="l" rtl="0">
              <a:spcBef>
                <a:spcPct val="0"/>
              </a:spcBef>
            </a:pPr>
            <a:r>
              <a:rPr lang="en-US" sz="4400" b="1" dirty="0" smtClean="0"/>
              <a:t>SPI Interface</a:t>
            </a:r>
            <a:endParaRPr lang="en-US" dirty="0"/>
          </a:p>
        </p:txBody>
      </p:sp>
      <p:sp>
        <p:nvSpPr>
          <p:cNvPr id="7" name="TextBox 6"/>
          <p:cNvSpPr txBox="1"/>
          <p:nvPr/>
        </p:nvSpPr>
        <p:spPr>
          <a:xfrm>
            <a:off x="511791" y="2047163"/>
            <a:ext cx="11423177" cy="3416320"/>
          </a:xfrm>
          <a:prstGeom prst="rect">
            <a:avLst/>
          </a:prstGeom>
          <a:noFill/>
        </p:spPr>
        <p:txBody>
          <a:bodyPr wrap="square" rtlCol="0">
            <a:spAutoFit/>
          </a:bodyPr>
          <a:lstStyle/>
          <a:p>
            <a:r>
              <a:rPr lang="en-US" sz="2400" dirty="0"/>
              <a:t>SPI is a widely used protocol, so it is included in most of the microcontroller families</a:t>
            </a:r>
            <a:r>
              <a:rPr lang="en-US" sz="2400" dirty="0" smtClean="0"/>
              <a:t>.</a:t>
            </a:r>
          </a:p>
          <a:p>
            <a:endParaRPr lang="en-US" sz="2400" dirty="0" smtClean="0"/>
          </a:p>
          <a:p>
            <a:r>
              <a:rPr lang="en-US" sz="2400" dirty="0" smtClean="0"/>
              <a:t>Some </a:t>
            </a:r>
            <a:r>
              <a:rPr lang="en-US" sz="2400" dirty="0"/>
              <a:t>of </a:t>
            </a:r>
            <a:r>
              <a:rPr lang="en-US" sz="2400" dirty="0" smtClean="0"/>
              <a:t>the </a:t>
            </a:r>
            <a:r>
              <a:rPr lang="en-US" sz="2400" dirty="0"/>
              <a:t>chips using SPI are listed below.</a:t>
            </a:r>
          </a:p>
          <a:p>
            <a:pPr marL="342900" indent="-342900">
              <a:buFont typeface="Arial" panose="020B0604020202020204" pitchFamily="34" charset="0"/>
              <a:buChar char="•"/>
            </a:pPr>
            <a:r>
              <a:rPr lang="en-US" sz="2400" dirty="0"/>
              <a:t>Flash memories and EEPROMs, </a:t>
            </a:r>
            <a:r>
              <a:rPr lang="en-US" sz="2400" dirty="0" err="1"/>
              <a:t>e.g</a:t>
            </a:r>
            <a:r>
              <a:rPr lang="en-US" sz="2400" dirty="0"/>
              <a:t>: Microchip SST25VF080</a:t>
            </a:r>
          </a:p>
          <a:p>
            <a:pPr marL="342900" indent="-342900">
              <a:buFont typeface="Arial" panose="020B0604020202020204" pitchFamily="34" charset="0"/>
              <a:buChar char="•"/>
            </a:pPr>
            <a:r>
              <a:rPr lang="en-US" sz="2400" dirty="0"/>
              <a:t>SD/MMC Cards</a:t>
            </a:r>
          </a:p>
          <a:p>
            <a:pPr marL="342900" indent="-342900">
              <a:buFont typeface="Arial" panose="020B0604020202020204" pitchFamily="34" charset="0"/>
              <a:buChar char="•"/>
            </a:pPr>
            <a:r>
              <a:rPr lang="en-US" sz="2400" dirty="0"/>
              <a:t>Real Time Clock chips, </a:t>
            </a:r>
            <a:r>
              <a:rPr lang="en-US" sz="2400" dirty="0" err="1"/>
              <a:t>e.g</a:t>
            </a:r>
            <a:r>
              <a:rPr lang="en-US" sz="2400" dirty="0"/>
              <a:t>: Maxim DS1347</a:t>
            </a:r>
          </a:p>
          <a:p>
            <a:pPr marL="342900" indent="-342900">
              <a:buFont typeface="Arial" panose="020B0604020202020204" pitchFamily="34" charset="0"/>
              <a:buChar char="•"/>
            </a:pPr>
            <a:r>
              <a:rPr lang="en-US" sz="2400" dirty="0" smtClean="0"/>
              <a:t>Analog </a:t>
            </a:r>
            <a:r>
              <a:rPr lang="en-US" sz="2400" dirty="0"/>
              <a:t>to Digital converters, </a:t>
            </a:r>
            <a:r>
              <a:rPr lang="en-US" sz="2400" dirty="0" err="1"/>
              <a:t>e.g</a:t>
            </a:r>
            <a:r>
              <a:rPr lang="en-US" sz="2400" dirty="0"/>
              <a:t>: Microchip MCP3008</a:t>
            </a:r>
          </a:p>
          <a:p>
            <a:pPr marL="342900" indent="-342900">
              <a:buFont typeface="Arial" panose="020B0604020202020204" pitchFamily="34" charset="0"/>
              <a:buChar char="•"/>
            </a:pPr>
            <a:r>
              <a:rPr lang="en-US" sz="2400" dirty="0"/>
              <a:t>Battery management ICs, </a:t>
            </a:r>
            <a:r>
              <a:rPr lang="en-US" sz="2400" dirty="0" err="1"/>
              <a:t>e.g</a:t>
            </a:r>
            <a:r>
              <a:rPr lang="en-US" sz="2400" dirty="0"/>
              <a:t>: TI BQ76PL536</a:t>
            </a:r>
          </a:p>
          <a:p>
            <a:pPr marL="342900" indent="-342900">
              <a:buFont typeface="Arial" panose="020B0604020202020204" pitchFamily="34" charset="0"/>
              <a:buChar char="•"/>
            </a:pPr>
            <a:r>
              <a:rPr lang="en-US" sz="2400" dirty="0"/>
              <a:t>TFT LCD display drivers, </a:t>
            </a:r>
            <a:r>
              <a:rPr lang="en-US" sz="2400" dirty="0" err="1"/>
              <a:t>e.g</a:t>
            </a:r>
            <a:r>
              <a:rPr lang="en-US" sz="2400" dirty="0"/>
              <a:t>: ILI9341</a:t>
            </a:r>
          </a:p>
        </p:txBody>
      </p:sp>
    </p:spTree>
    <p:extLst>
      <p:ext uri="{BB962C8B-B14F-4D97-AF65-F5344CB8AC3E}">
        <p14:creationId xmlns:p14="http://schemas.microsoft.com/office/powerpoint/2010/main" val="2839995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155" y="375313"/>
            <a:ext cx="10174406" cy="1143000"/>
          </a:xfrm>
          <a:ln w="9525">
            <a:solidFill>
              <a:schemeClr val="tx1"/>
            </a:solidFill>
          </a:ln>
        </p:spPr>
        <p:txBody>
          <a:bodyPr>
            <a:normAutofit/>
          </a:bodyPr>
          <a:lstStyle/>
          <a:p>
            <a:pPr lvl="1" algn="l" rtl="0">
              <a:spcBef>
                <a:spcPct val="0"/>
              </a:spcBef>
            </a:pPr>
            <a:r>
              <a:rPr lang="en-US" sz="4400" b="1" dirty="0" smtClean="0"/>
              <a:t>SPI Interface</a:t>
            </a:r>
            <a:endParaRPr lang="en-US" dirty="0"/>
          </a:p>
        </p:txBody>
      </p:sp>
      <p:sp>
        <p:nvSpPr>
          <p:cNvPr id="7" name="TextBox 6"/>
          <p:cNvSpPr txBox="1"/>
          <p:nvPr/>
        </p:nvSpPr>
        <p:spPr>
          <a:xfrm>
            <a:off x="511791" y="2047163"/>
            <a:ext cx="11423177" cy="3046988"/>
          </a:xfrm>
          <a:prstGeom prst="rect">
            <a:avLst/>
          </a:prstGeom>
          <a:noFill/>
        </p:spPr>
        <p:txBody>
          <a:bodyPr wrap="square" rtlCol="0">
            <a:spAutoFit/>
          </a:bodyPr>
          <a:lstStyle/>
          <a:p>
            <a:r>
              <a:rPr lang="en-US" sz="2400" dirty="0"/>
              <a:t>Advantages of SPI</a:t>
            </a:r>
          </a:p>
          <a:p>
            <a:pPr marL="342900" indent="-342900">
              <a:buFont typeface="Arial" panose="020B0604020202020204" pitchFamily="34" charset="0"/>
              <a:buChar char="•"/>
            </a:pPr>
            <a:r>
              <a:rPr lang="en-US" sz="2400" dirty="0"/>
              <a:t>Supports multiple slave devices</a:t>
            </a:r>
          </a:p>
          <a:p>
            <a:pPr marL="342900" indent="-342900">
              <a:buFont typeface="Arial" panose="020B0604020202020204" pitchFamily="34" charset="0"/>
              <a:buChar char="•"/>
            </a:pPr>
            <a:r>
              <a:rPr lang="en-US" sz="2400" dirty="0"/>
              <a:t>Full duplex communication, transfer data in and out at the same time.</a:t>
            </a:r>
          </a:p>
          <a:p>
            <a:pPr marL="342900" indent="-342900">
              <a:buFont typeface="Arial" panose="020B0604020202020204" pitchFamily="34" charset="0"/>
              <a:buChar char="•"/>
            </a:pPr>
            <a:r>
              <a:rPr lang="en-US" sz="2400" dirty="0"/>
              <a:t>Significantly high data rates (in megabits/second) as compared to other serial communication stands, sometimes in megahertz range.</a:t>
            </a:r>
          </a:p>
          <a:p>
            <a:pPr marL="342900" indent="-342900">
              <a:buFont typeface="Arial" panose="020B0604020202020204" pitchFamily="34" charset="0"/>
              <a:buChar char="•"/>
            </a:pPr>
            <a:r>
              <a:rPr lang="en-US" sz="2400" dirty="0"/>
              <a:t>Simple protocol and easy to implement for single-master single-slave applications</a:t>
            </a:r>
          </a:p>
          <a:p>
            <a:pPr marL="342900" indent="-342900">
              <a:buFont typeface="Arial" panose="020B0604020202020204" pitchFamily="34" charset="0"/>
              <a:buChar char="•"/>
            </a:pPr>
            <a:r>
              <a:rPr lang="en-US" sz="2400" dirty="0"/>
              <a:t>Less complex circuitry and there is no need of external transceivers, so it is a very easy interfacing. </a:t>
            </a:r>
          </a:p>
        </p:txBody>
      </p:sp>
      <p:sp>
        <p:nvSpPr>
          <p:cNvPr id="3" name="TextBox 2"/>
          <p:cNvSpPr txBox="1"/>
          <p:nvPr/>
        </p:nvSpPr>
        <p:spPr>
          <a:xfrm>
            <a:off x="511791" y="5288340"/>
            <a:ext cx="11423176" cy="1569660"/>
          </a:xfrm>
          <a:prstGeom prst="rect">
            <a:avLst/>
          </a:prstGeom>
          <a:noFill/>
        </p:spPr>
        <p:txBody>
          <a:bodyPr wrap="square" rtlCol="0">
            <a:spAutoFit/>
          </a:bodyPr>
          <a:lstStyle/>
          <a:p>
            <a:r>
              <a:rPr lang="en-US" sz="2400" dirty="0" smtClean="0"/>
              <a:t>Disadvantages of SPI</a:t>
            </a:r>
          </a:p>
          <a:p>
            <a:pPr marL="285750" indent="-285750">
              <a:buFont typeface="Arial" panose="020B0604020202020204" pitchFamily="34" charset="0"/>
              <a:buChar char="•"/>
            </a:pPr>
            <a:r>
              <a:rPr lang="en-US" sz="2400" dirty="0" smtClean="0"/>
              <a:t>Required </a:t>
            </a:r>
            <a:r>
              <a:rPr lang="en-US" sz="2400" dirty="0"/>
              <a:t>number of pins are high as compared to other serial protocols</a:t>
            </a:r>
          </a:p>
          <a:p>
            <a:pPr marL="285750" indent="-285750">
              <a:buFont typeface="Arial" panose="020B0604020202020204" pitchFamily="34" charset="0"/>
              <a:buChar char="•"/>
            </a:pPr>
            <a:r>
              <a:rPr lang="en-US" sz="2400" dirty="0"/>
              <a:t>Absence of in-chip addressing, it needs separate chip select of each devices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995337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672" y="483632"/>
            <a:ext cx="9713794"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Inter Integrated </a:t>
            </a:r>
            <a:r>
              <a:rPr lang="en-US" sz="4400" b="1" dirty="0" err="1">
                <a:latin typeface="Calibri" pitchFamily="34" charset="0"/>
                <a:cs typeface="Calibri" pitchFamily="34" charset="0"/>
              </a:rPr>
              <a:t>Cicuit</a:t>
            </a:r>
            <a:r>
              <a:rPr lang="en-US" sz="4400" b="1" dirty="0">
                <a:latin typeface="Calibri" pitchFamily="34" charset="0"/>
                <a:cs typeface="Calibri" pitchFamily="34" charset="0"/>
              </a:rPr>
              <a:t>(I</a:t>
            </a:r>
            <a:r>
              <a:rPr lang="en-US" sz="4400" b="1" baseline="30000" dirty="0">
                <a:latin typeface="Calibri" pitchFamily="34" charset="0"/>
                <a:cs typeface="Calibri" pitchFamily="34" charset="0"/>
              </a:rPr>
              <a:t>2</a:t>
            </a:r>
            <a:r>
              <a:rPr lang="en-US" sz="4400" b="1" dirty="0">
                <a:latin typeface="Calibri" pitchFamily="34" charset="0"/>
                <a:cs typeface="Calibri" pitchFamily="34" charset="0"/>
              </a:rPr>
              <a:t> C)</a:t>
            </a:r>
            <a:r>
              <a:rPr lang="en-US" dirty="0"/>
              <a:t/>
            </a:r>
            <a:br>
              <a:rPr lang="en-US" dirty="0"/>
            </a:br>
            <a:endParaRPr lang="en-US" dirty="0"/>
          </a:p>
        </p:txBody>
      </p:sp>
      <p:sp>
        <p:nvSpPr>
          <p:cNvPr id="3" name="Subtitle 2"/>
          <p:cNvSpPr>
            <a:spLocks noGrp="1"/>
          </p:cNvSpPr>
          <p:nvPr>
            <p:ph type="subTitle" idx="1"/>
          </p:nvPr>
        </p:nvSpPr>
        <p:spPr>
          <a:xfrm>
            <a:off x="477672" y="1752600"/>
            <a:ext cx="9809328" cy="4648200"/>
          </a:xfrm>
          <a:ln w="6350">
            <a:solidFill>
              <a:schemeClr val="tx1"/>
            </a:solidFill>
          </a:ln>
        </p:spPr>
        <p:txBody>
          <a:bodyPr/>
          <a:lstStyle/>
          <a:p>
            <a:pPr algn="just">
              <a:buFontTx/>
              <a:buChar char="-"/>
            </a:pPr>
            <a:r>
              <a:rPr lang="en-US" dirty="0" smtClean="0">
                <a:solidFill>
                  <a:schemeClr val="tx1"/>
                </a:solidFill>
              </a:rPr>
              <a:t>It also use Master Slave Protocol.</a:t>
            </a:r>
          </a:p>
          <a:p>
            <a:pPr algn="just">
              <a:buFontTx/>
              <a:buChar char="-"/>
            </a:pPr>
            <a:endParaRPr lang="en-US" dirty="0" smtClean="0">
              <a:solidFill>
                <a:schemeClr val="tx1"/>
              </a:solidFill>
            </a:endParaRPr>
          </a:p>
          <a:p>
            <a:pPr algn="just"/>
            <a:endParaRPr lang="en-US" dirty="0" smtClean="0">
              <a:solidFill>
                <a:schemeClr val="tx1"/>
              </a:solidFill>
            </a:endParaRPr>
          </a:p>
          <a:p>
            <a:pPr algn="just">
              <a:buFontTx/>
              <a:buChar char="-"/>
            </a:pPr>
            <a:endParaRPr lang="en-US" dirty="0">
              <a:solidFill>
                <a:schemeClr val="tx1"/>
              </a:solidFill>
            </a:endParaRPr>
          </a:p>
        </p:txBody>
      </p:sp>
      <p:sp>
        <p:nvSpPr>
          <p:cNvPr id="6" name="Rectangle 5"/>
          <p:cNvSpPr/>
          <p:nvPr/>
        </p:nvSpPr>
        <p:spPr>
          <a:xfrm>
            <a:off x="6324600" y="5105400"/>
            <a:ext cx="11430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00800" y="5410200"/>
            <a:ext cx="914400" cy="369332"/>
          </a:xfrm>
          <a:prstGeom prst="rect">
            <a:avLst/>
          </a:prstGeom>
          <a:noFill/>
        </p:spPr>
        <p:txBody>
          <a:bodyPr wrap="square" rtlCol="0">
            <a:spAutoFit/>
          </a:bodyPr>
          <a:lstStyle/>
          <a:p>
            <a:r>
              <a:rPr lang="en-US" dirty="0"/>
              <a:t>Device</a:t>
            </a:r>
          </a:p>
        </p:txBody>
      </p:sp>
      <p:sp>
        <p:nvSpPr>
          <p:cNvPr id="8" name="Rectangle 7"/>
          <p:cNvSpPr/>
          <p:nvPr/>
        </p:nvSpPr>
        <p:spPr>
          <a:xfrm>
            <a:off x="4495800" y="5105400"/>
            <a:ext cx="11430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48200" y="5410200"/>
            <a:ext cx="914400" cy="369332"/>
          </a:xfrm>
          <a:prstGeom prst="rect">
            <a:avLst/>
          </a:prstGeom>
          <a:noFill/>
        </p:spPr>
        <p:txBody>
          <a:bodyPr wrap="square" rtlCol="0">
            <a:spAutoFit/>
          </a:bodyPr>
          <a:lstStyle/>
          <a:p>
            <a:r>
              <a:rPr lang="en-US" dirty="0"/>
              <a:t>Device</a:t>
            </a:r>
          </a:p>
        </p:txBody>
      </p:sp>
      <p:sp>
        <p:nvSpPr>
          <p:cNvPr id="12" name="Rectangle 11"/>
          <p:cNvSpPr/>
          <p:nvPr/>
        </p:nvSpPr>
        <p:spPr>
          <a:xfrm>
            <a:off x="8153400" y="5105400"/>
            <a:ext cx="11430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5334000"/>
            <a:ext cx="914400" cy="369332"/>
          </a:xfrm>
          <a:prstGeom prst="rect">
            <a:avLst/>
          </a:prstGeom>
          <a:noFill/>
        </p:spPr>
        <p:txBody>
          <a:bodyPr wrap="square" rtlCol="0">
            <a:spAutoFit/>
          </a:bodyPr>
          <a:lstStyle/>
          <a:p>
            <a:r>
              <a:rPr lang="en-US" dirty="0"/>
              <a:t>Device</a:t>
            </a:r>
          </a:p>
        </p:txBody>
      </p:sp>
      <p:cxnSp>
        <p:nvCxnSpPr>
          <p:cNvPr id="15" name="Straight Connector 14"/>
          <p:cNvCxnSpPr/>
          <p:nvPr/>
        </p:nvCxnSpPr>
        <p:spPr>
          <a:xfrm>
            <a:off x="3581400" y="3429000"/>
            <a:ext cx="624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3962400"/>
            <a:ext cx="624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24800" y="3124200"/>
            <a:ext cx="2057400" cy="369332"/>
          </a:xfrm>
          <a:prstGeom prst="rect">
            <a:avLst/>
          </a:prstGeom>
          <a:noFill/>
        </p:spPr>
        <p:txBody>
          <a:bodyPr wrap="square" rtlCol="0">
            <a:spAutoFit/>
          </a:bodyPr>
          <a:lstStyle/>
          <a:p>
            <a:r>
              <a:rPr lang="en-US" dirty="0"/>
              <a:t>Serial Clock (SCLK)</a:t>
            </a:r>
          </a:p>
        </p:txBody>
      </p:sp>
      <p:sp>
        <p:nvSpPr>
          <p:cNvPr id="19" name="TextBox 18"/>
          <p:cNvSpPr txBox="1"/>
          <p:nvPr/>
        </p:nvSpPr>
        <p:spPr>
          <a:xfrm>
            <a:off x="8001000" y="3657600"/>
            <a:ext cx="2057400" cy="369332"/>
          </a:xfrm>
          <a:prstGeom prst="rect">
            <a:avLst/>
          </a:prstGeom>
          <a:noFill/>
        </p:spPr>
        <p:txBody>
          <a:bodyPr wrap="square" rtlCol="0">
            <a:spAutoFit/>
          </a:bodyPr>
          <a:lstStyle/>
          <a:p>
            <a:r>
              <a:rPr lang="en-US" dirty="0"/>
              <a:t>Serial Data(SDA)</a:t>
            </a:r>
          </a:p>
        </p:txBody>
      </p:sp>
      <p:cxnSp>
        <p:nvCxnSpPr>
          <p:cNvPr id="21" name="Straight Connector 20"/>
          <p:cNvCxnSpPr/>
          <p:nvPr/>
        </p:nvCxnSpPr>
        <p:spPr>
          <a:xfrm rot="5400000">
            <a:off x="4039394" y="4266406"/>
            <a:ext cx="16756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533503" y="4533503"/>
            <a:ext cx="1143000"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868194" y="4266406"/>
            <a:ext cx="16756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773194" y="4266406"/>
            <a:ext cx="16756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439297" y="4533503"/>
            <a:ext cx="1143000"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8420497" y="4533503"/>
            <a:ext cx="1143000"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272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558" y="457200"/>
            <a:ext cx="9727442"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Inter Integrated </a:t>
            </a:r>
            <a:r>
              <a:rPr lang="en-US" sz="4400" b="1" dirty="0" err="1">
                <a:latin typeface="Calibri" pitchFamily="34" charset="0"/>
                <a:cs typeface="Calibri" pitchFamily="34" charset="0"/>
              </a:rPr>
              <a:t>Cicuit</a:t>
            </a:r>
            <a:r>
              <a:rPr lang="en-US" sz="4400" b="1" dirty="0">
                <a:latin typeface="Calibri" pitchFamily="34" charset="0"/>
                <a:cs typeface="Calibri" pitchFamily="34" charset="0"/>
              </a:rPr>
              <a:t>(I</a:t>
            </a:r>
            <a:r>
              <a:rPr lang="en-US" sz="4400" b="1" baseline="30000" dirty="0">
                <a:latin typeface="Calibri" pitchFamily="34" charset="0"/>
                <a:cs typeface="Calibri" pitchFamily="34" charset="0"/>
              </a:rPr>
              <a:t>2</a:t>
            </a:r>
            <a:r>
              <a:rPr lang="en-US" sz="4400" b="1" dirty="0">
                <a:latin typeface="Calibri" pitchFamily="34" charset="0"/>
                <a:cs typeface="Calibri" pitchFamily="34" charset="0"/>
              </a:rPr>
              <a:t> C) </a:t>
            </a:r>
            <a:r>
              <a:rPr lang="en-US" dirty="0"/>
              <a:t/>
            </a:r>
            <a:br>
              <a:rPr lang="en-US" dirty="0"/>
            </a:br>
            <a:endParaRPr lang="en-US" dirty="0"/>
          </a:p>
        </p:txBody>
      </p:sp>
      <p:sp>
        <p:nvSpPr>
          <p:cNvPr id="3" name="Subtitle 2"/>
          <p:cNvSpPr>
            <a:spLocks noGrp="1"/>
          </p:cNvSpPr>
          <p:nvPr>
            <p:ph type="subTitle" idx="1"/>
          </p:nvPr>
        </p:nvSpPr>
        <p:spPr>
          <a:xfrm>
            <a:off x="559558" y="1752600"/>
            <a:ext cx="9727442" cy="4648200"/>
          </a:xfrm>
          <a:ln w="6350">
            <a:solidFill>
              <a:schemeClr val="tx1"/>
            </a:solidFill>
          </a:ln>
        </p:spPr>
        <p:txBody>
          <a:bodyPr/>
          <a:lstStyle/>
          <a:p>
            <a:pPr algn="just">
              <a:buFontTx/>
              <a:buChar char="-"/>
            </a:pPr>
            <a:r>
              <a:rPr lang="en-US" dirty="0" smtClean="0">
                <a:solidFill>
                  <a:schemeClr val="tx1"/>
                </a:solidFill>
              </a:rPr>
              <a:t>It uses 2 lines(bidirectional) for connecting devices.</a:t>
            </a:r>
          </a:p>
          <a:p>
            <a:pPr algn="l" fontAlgn="base"/>
            <a:r>
              <a:rPr lang="en-US" sz="1800" b="1" dirty="0" smtClean="0"/>
              <a:t>	SDA </a:t>
            </a:r>
            <a:r>
              <a:rPr lang="en-US" sz="1800" b="1" dirty="0"/>
              <a:t>(Serial Data)</a:t>
            </a:r>
            <a:r>
              <a:rPr lang="en-US" sz="1800" dirty="0"/>
              <a:t> – The line for the master and slave to send and receive </a:t>
            </a:r>
            <a:r>
              <a:rPr lang="en-US" sz="1800" dirty="0" smtClean="0"/>
              <a:t>data</a:t>
            </a:r>
          </a:p>
          <a:p>
            <a:pPr algn="l" fontAlgn="base"/>
            <a:r>
              <a:rPr lang="en-US" sz="1800" b="1" dirty="0" smtClean="0"/>
              <a:t>	SCL </a:t>
            </a:r>
            <a:r>
              <a:rPr lang="en-US" sz="1800" b="1" dirty="0"/>
              <a:t>(Serial Clock)</a:t>
            </a:r>
            <a:r>
              <a:rPr lang="en-US" sz="1800" dirty="0"/>
              <a:t> – The line that carries the clock signal</a:t>
            </a:r>
            <a:r>
              <a:rPr lang="en-US" sz="1800" dirty="0" smtClean="0"/>
              <a:t>.</a:t>
            </a:r>
          </a:p>
          <a:p>
            <a:pPr algn="just">
              <a:buFontTx/>
              <a:buChar char="-"/>
            </a:pPr>
            <a:r>
              <a:rPr lang="en-US" dirty="0" smtClean="0"/>
              <a:t>It </a:t>
            </a:r>
            <a:r>
              <a:rPr lang="en-US" dirty="0"/>
              <a:t>is a multi-master bus, more than one device can act as master.</a:t>
            </a:r>
          </a:p>
          <a:p>
            <a:pPr algn="just">
              <a:buFontTx/>
              <a:buChar char="-"/>
            </a:pPr>
            <a:r>
              <a:rPr lang="en-US" dirty="0"/>
              <a:t>Same line is used for master transmission and slave response</a:t>
            </a:r>
            <a:r>
              <a:rPr lang="en-US" dirty="0" smtClean="0"/>
              <a:t>.</a:t>
            </a:r>
          </a:p>
          <a:p>
            <a:pPr algn="just">
              <a:buFontTx/>
              <a:buChar char="-"/>
            </a:pPr>
            <a:r>
              <a:rPr lang="en-US" dirty="0" smtClean="0"/>
              <a:t>It is a Half Duplex Communication</a:t>
            </a:r>
          </a:p>
          <a:p>
            <a:pPr algn="just">
              <a:buFontTx/>
              <a:buChar char="-"/>
            </a:pPr>
            <a:endParaRPr lang="en-US" dirty="0"/>
          </a:p>
          <a:p>
            <a:pPr algn="just"/>
            <a:endParaRPr lang="en-US" dirty="0" smtClean="0">
              <a:solidFill>
                <a:schemeClr val="tx1"/>
              </a:solidFill>
            </a:endParaRPr>
          </a:p>
          <a:p>
            <a:pPr lvl="1" algn="just">
              <a:buFontTx/>
              <a:buChar char="-"/>
            </a:pPr>
            <a:endParaRPr lang="en-US" dirty="0" smtClean="0">
              <a:solidFill>
                <a:schemeClr val="tx1"/>
              </a:solidFill>
            </a:endParaRPr>
          </a:p>
          <a:p>
            <a:pPr lvl="2" algn="just">
              <a:buFontTx/>
              <a:buChar char="-"/>
            </a:pPr>
            <a:endParaRPr lang="en-US" dirty="0">
              <a:solidFill>
                <a:schemeClr val="tx1"/>
              </a:solidFill>
            </a:endParaRPr>
          </a:p>
        </p:txBody>
      </p:sp>
    </p:spTree>
    <p:extLst>
      <p:ext uri="{BB962C8B-B14F-4D97-AF65-F5344CB8AC3E}">
        <p14:creationId xmlns:p14="http://schemas.microsoft.com/office/powerpoint/2010/main" val="1905566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558" y="457200"/>
            <a:ext cx="9727442"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Inter Integrated </a:t>
            </a:r>
            <a:r>
              <a:rPr lang="en-US" sz="4400" b="1" dirty="0" err="1">
                <a:latin typeface="Calibri" pitchFamily="34" charset="0"/>
                <a:cs typeface="Calibri" pitchFamily="34" charset="0"/>
              </a:rPr>
              <a:t>Cicuit</a:t>
            </a:r>
            <a:r>
              <a:rPr lang="en-US" sz="4400" b="1" dirty="0">
                <a:latin typeface="Calibri" pitchFamily="34" charset="0"/>
                <a:cs typeface="Calibri" pitchFamily="34" charset="0"/>
              </a:rPr>
              <a:t>(I</a:t>
            </a:r>
            <a:r>
              <a:rPr lang="en-US" sz="4400" b="1" baseline="30000" dirty="0">
                <a:latin typeface="Calibri" pitchFamily="34" charset="0"/>
                <a:cs typeface="Calibri" pitchFamily="34" charset="0"/>
              </a:rPr>
              <a:t>2</a:t>
            </a:r>
            <a:r>
              <a:rPr lang="en-US" sz="4400" b="1" dirty="0">
                <a:latin typeface="Calibri" pitchFamily="34" charset="0"/>
                <a:cs typeface="Calibri" pitchFamily="34" charset="0"/>
              </a:rPr>
              <a:t> C) </a:t>
            </a:r>
            <a:r>
              <a:rPr lang="en-US" dirty="0"/>
              <a:t/>
            </a:r>
            <a:br>
              <a:rPr lang="en-US" dirty="0"/>
            </a:br>
            <a:endParaRPr lang="en-US" dirty="0"/>
          </a:p>
        </p:txBody>
      </p:sp>
      <p:sp>
        <p:nvSpPr>
          <p:cNvPr id="3" name="Subtitle 2"/>
          <p:cNvSpPr>
            <a:spLocks noGrp="1"/>
          </p:cNvSpPr>
          <p:nvPr>
            <p:ph type="subTitle" idx="1"/>
          </p:nvPr>
        </p:nvSpPr>
        <p:spPr>
          <a:xfrm>
            <a:off x="559558" y="1752600"/>
            <a:ext cx="9727442" cy="4648200"/>
          </a:xfrm>
          <a:ln w="6350">
            <a:solidFill>
              <a:schemeClr val="tx1"/>
            </a:solidFill>
          </a:ln>
        </p:spPr>
        <p:txBody>
          <a:bodyPr/>
          <a:lstStyle/>
          <a:p>
            <a:pPr marL="342900" indent="-342900" algn="l" fontAlgn="base">
              <a:buFont typeface="Arial" panose="020B0604020202020204" pitchFamily="34" charset="0"/>
              <a:buChar char="•"/>
            </a:pPr>
            <a:r>
              <a:rPr lang="en-US" dirty="0"/>
              <a:t>I2C is </a:t>
            </a:r>
            <a:r>
              <a:rPr lang="en-US" dirty="0" smtClean="0"/>
              <a:t>also serial </a:t>
            </a:r>
            <a:r>
              <a:rPr lang="en-US" dirty="0"/>
              <a:t>communication protocol, so data is transferred bit by bit along a single wire (the SDA line).</a:t>
            </a:r>
          </a:p>
          <a:p>
            <a:pPr marL="342900" indent="-342900" algn="l" fontAlgn="base">
              <a:buFont typeface="Arial" panose="020B0604020202020204" pitchFamily="34" charset="0"/>
              <a:buChar char="•"/>
            </a:pPr>
            <a:r>
              <a:rPr lang="en-US" dirty="0"/>
              <a:t>Like SPI, I2C is synchronous, so the output of bits is synchronized to the sampling of bits by a clock signal shared between the master and the slave. The clock signal is always controlled by the master.</a:t>
            </a:r>
          </a:p>
          <a:p>
            <a:pPr algn="l"/>
            <a:r>
              <a:rPr lang="en-US" dirty="0">
                <a:hlinkClick r:id="rId2"/>
              </a:rPr>
              <a:t/>
            </a:r>
            <a:br>
              <a:rPr lang="en-US" dirty="0">
                <a:hlinkClick r:id="rId2"/>
              </a:rPr>
            </a:br>
            <a:endParaRPr lang="en-US" dirty="0" smtClean="0">
              <a:solidFill>
                <a:schemeClr val="tx1"/>
              </a:solidFill>
            </a:endParaRPr>
          </a:p>
          <a:p>
            <a:pPr lvl="2" algn="just">
              <a:buFontTx/>
              <a:buChar char="-"/>
            </a:pPr>
            <a:endParaRPr lang="en-US" dirty="0">
              <a:solidFill>
                <a:schemeClr val="tx1"/>
              </a:solidFill>
            </a:endParaRPr>
          </a:p>
        </p:txBody>
      </p:sp>
    </p:spTree>
    <p:extLst>
      <p:ext uri="{BB962C8B-B14F-4D97-AF65-F5344CB8AC3E}">
        <p14:creationId xmlns:p14="http://schemas.microsoft.com/office/powerpoint/2010/main" val="3177846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275" y="457200"/>
            <a:ext cx="10931856" cy="1143000"/>
          </a:xfrm>
          <a:ln w="9525">
            <a:solidFill>
              <a:schemeClr val="tx1"/>
            </a:solidFill>
          </a:ln>
        </p:spPr>
        <p:txBody>
          <a:bodyPr/>
          <a:lstStyle/>
          <a:p>
            <a:pPr lvl="1" algn="l" rtl="0">
              <a:spcBef>
                <a:spcPct val="0"/>
              </a:spcBef>
            </a:pPr>
            <a:r>
              <a:rPr lang="en-US" sz="4400" b="1" dirty="0">
                <a:latin typeface="Calibri" pitchFamily="34" charset="0"/>
                <a:cs typeface="Calibri" pitchFamily="34" charset="0"/>
              </a:rPr>
              <a:t>Debug Port</a:t>
            </a:r>
            <a:r>
              <a:rPr lang="en-US" dirty="0"/>
              <a:t/>
            </a:r>
            <a:br>
              <a:rPr lang="en-US" dirty="0"/>
            </a:br>
            <a:endParaRPr lang="en-US" dirty="0"/>
          </a:p>
        </p:txBody>
      </p:sp>
      <p:sp>
        <p:nvSpPr>
          <p:cNvPr id="3" name="Subtitle 2"/>
          <p:cNvSpPr>
            <a:spLocks noGrp="1"/>
          </p:cNvSpPr>
          <p:nvPr>
            <p:ph type="subTitle" idx="1"/>
          </p:nvPr>
        </p:nvSpPr>
        <p:spPr>
          <a:xfrm>
            <a:off x="764275" y="1752600"/>
            <a:ext cx="10836322" cy="4648200"/>
          </a:xfrm>
          <a:ln w="6350">
            <a:solidFill>
              <a:schemeClr val="tx1"/>
            </a:solidFill>
          </a:ln>
        </p:spPr>
        <p:txBody>
          <a:bodyPr>
            <a:normAutofit/>
          </a:bodyPr>
          <a:lstStyle/>
          <a:p>
            <a:pPr marL="914400" lvl="1" indent="-457200" algn="l">
              <a:buFont typeface="Arial" panose="020B0604020202020204" pitchFamily="34" charset="0"/>
              <a:buChar char="•"/>
            </a:pPr>
            <a:r>
              <a:rPr lang="en-US" sz="2800" dirty="0"/>
              <a:t>Debugging port is used to find bugs or defects in any electronic hardware</a:t>
            </a:r>
            <a:r>
              <a:rPr lang="en-US" sz="2800" dirty="0" smtClean="0"/>
              <a:t>.</a:t>
            </a:r>
          </a:p>
          <a:p>
            <a:pPr lvl="1" algn="l"/>
            <a:endParaRPr lang="en-US" sz="2800" dirty="0"/>
          </a:p>
          <a:p>
            <a:pPr marL="914400" lvl="1" indent="-457200" algn="l">
              <a:buFont typeface="Arial" panose="020B0604020202020204" pitchFamily="34" charset="0"/>
              <a:buChar char="•"/>
            </a:pPr>
            <a:r>
              <a:rPr lang="en-US" sz="2800" dirty="0"/>
              <a:t>Joint Test Access Group standardized the mechanism for providing debugging through a port called JTAG port. </a:t>
            </a:r>
            <a:endParaRPr lang="en-US" sz="2800" dirty="0" smtClean="0"/>
          </a:p>
          <a:p>
            <a:pPr lvl="1" algn="l"/>
            <a:endParaRPr lang="en-US" sz="2800" dirty="0"/>
          </a:p>
          <a:p>
            <a:pPr marL="914400" lvl="1" indent="-457200" algn="l">
              <a:buFont typeface="Arial" panose="020B0604020202020204" pitchFamily="34" charset="0"/>
              <a:buChar char="•"/>
            </a:pPr>
            <a:r>
              <a:rPr lang="en-US" sz="2800" dirty="0" smtClean="0"/>
              <a:t>JTAG </a:t>
            </a:r>
            <a:r>
              <a:rPr lang="en-US" sz="2800" dirty="0"/>
              <a:t>port can also be used to download software onto the embedded system.</a:t>
            </a:r>
          </a:p>
          <a:p>
            <a:pPr lvl="2" algn="l">
              <a:buFontTx/>
              <a:buChar char="-"/>
            </a:pPr>
            <a:endParaRPr lang="en-US" sz="2800" dirty="0" smtClean="0">
              <a:solidFill>
                <a:schemeClr val="tx1"/>
              </a:solidFill>
            </a:endParaRPr>
          </a:p>
          <a:p>
            <a:pPr lvl="1" algn="l">
              <a:buFontTx/>
              <a:buChar char="-"/>
            </a:pPr>
            <a:endParaRPr lang="en-US" sz="2800" dirty="0" smtClean="0">
              <a:solidFill>
                <a:schemeClr val="tx1"/>
              </a:solidFill>
            </a:endParaRPr>
          </a:p>
          <a:p>
            <a:pPr lvl="2" algn="l">
              <a:buFontTx/>
              <a:buChar char="-"/>
            </a:pPr>
            <a:endParaRPr lang="en-US" sz="2800" dirty="0">
              <a:solidFill>
                <a:schemeClr val="tx1"/>
              </a:solidFill>
            </a:endParaRPr>
          </a:p>
        </p:txBody>
      </p:sp>
    </p:spTree>
    <p:extLst>
      <p:ext uri="{BB962C8B-B14F-4D97-AF65-F5344CB8AC3E}">
        <p14:creationId xmlns:p14="http://schemas.microsoft.com/office/powerpoint/2010/main" val="3984686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Debug Port</a:t>
            </a:r>
            <a:endParaRPr lang="en-US" dirty="0"/>
          </a:p>
        </p:txBody>
      </p:sp>
      <p:sp>
        <p:nvSpPr>
          <p:cNvPr id="3" name="Content Placeholder 2"/>
          <p:cNvSpPr>
            <a:spLocks noGrp="1"/>
          </p:cNvSpPr>
          <p:nvPr>
            <p:ph idx="1"/>
          </p:nvPr>
        </p:nvSpPr>
        <p:spPr/>
        <p:txBody>
          <a:bodyPr/>
          <a:lstStyle/>
          <a:p>
            <a:r>
              <a:rPr lang="en-US" dirty="0" smtClean="0"/>
              <a:t>JTAG port consists of 4 signals</a:t>
            </a:r>
          </a:p>
          <a:p>
            <a:pPr lvl="1"/>
            <a:r>
              <a:rPr lang="en-US" dirty="0" smtClean="0"/>
              <a:t>Test Data Input (TDI)</a:t>
            </a:r>
          </a:p>
          <a:p>
            <a:pPr lvl="1"/>
            <a:r>
              <a:rPr lang="en-US" dirty="0" smtClean="0"/>
              <a:t>Test Data Output (TDO)</a:t>
            </a:r>
          </a:p>
          <a:p>
            <a:pPr lvl="1"/>
            <a:r>
              <a:rPr lang="en-US" dirty="0" smtClean="0"/>
              <a:t>Test Mode Select (TMS)</a:t>
            </a:r>
          </a:p>
          <a:p>
            <a:pPr lvl="1"/>
            <a:r>
              <a:rPr lang="en-US" dirty="0" smtClean="0"/>
              <a:t>Test Clock (TCK)</a:t>
            </a:r>
          </a:p>
          <a:p>
            <a:pPr marL="457200" lvl="1" indent="0">
              <a:buNone/>
            </a:pPr>
            <a:endParaRPr lang="en-US" dirty="0" smtClean="0"/>
          </a:p>
          <a:p>
            <a:r>
              <a:rPr lang="en-US" dirty="0" smtClean="0"/>
              <a:t>JTAG port is like a synchronous serial interface. JTAG port can also be used to download the software onto the embedded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212" y="468403"/>
            <a:ext cx="3641837" cy="3646395"/>
          </a:xfrm>
          <a:prstGeom prst="rect">
            <a:avLst/>
          </a:prstGeom>
        </p:spPr>
      </p:pic>
    </p:spTree>
    <p:extLst>
      <p:ext uri="{BB962C8B-B14F-4D97-AF65-F5344CB8AC3E}">
        <p14:creationId xmlns:p14="http://schemas.microsoft.com/office/powerpoint/2010/main" val="1937085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149" y="457200"/>
            <a:ext cx="9672851"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Power Supply Unit</a:t>
            </a:r>
            <a:r>
              <a:rPr lang="en-US" dirty="0"/>
              <a:t/>
            </a:r>
            <a:br>
              <a:rPr lang="en-US" dirty="0"/>
            </a:br>
            <a:endParaRPr lang="en-US" dirty="0"/>
          </a:p>
        </p:txBody>
      </p:sp>
      <p:sp>
        <p:nvSpPr>
          <p:cNvPr id="3" name="Subtitle 2"/>
          <p:cNvSpPr>
            <a:spLocks noGrp="1"/>
          </p:cNvSpPr>
          <p:nvPr>
            <p:ph type="subTitle" idx="1"/>
          </p:nvPr>
        </p:nvSpPr>
        <p:spPr>
          <a:xfrm>
            <a:off x="614149" y="1752600"/>
            <a:ext cx="9672851" cy="4648200"/>
          </a:xfrm>
          <a:ln w="6350">
            <a:solidFill>
              <a:schemeClr val="tx1"/>
            </a:solidFill>
          </a:ln>
        </p:spPr>
        <p:txBody>
          <a:bodyPr/>
          <a:lstStyle/>
          <a:p>
            <a:pPr marL="800100" lvl="1" indent="-342900" algn="just">
              <a:buFont typeface="Arial" panose="020B0604020202020204" pitchFamily="34" charset="0"/>
              <a:buChar char="•"/>
            </a:pPr>
            <a:r>
              <a:rPr lang="en-US" dirty="0"/>
              <a:t>The components in Embedded System uses DC voltage.(Ranging from +12 volt to -12 volt).</a:t>
            </a:r>
          </a:p>
          <a:p>
            <a:pPr marL="800100" lvl="1" indent="-342900" algn="just">
              <a:buFont typeface="Arial" panose="020B0604020202020204" pitchFamily="34" charset="0"/>
              <a:buChar char="•"/>
            </a:pPr>
            <a:r>
              <a:rPr lang="en-US" dirty="0"/>
              <a:t>So, DC to DC converter are widely used in embedded system. The 2 types of DC- DC converters are</a:t>
            </a:r>
          </a:p>
          <a:p>
            <a:pPr marL="1257300" lvl="2" indent="-342900" algn="just">
              <a:buFont typeface="Arial" panose="020B0604020202020204" pitchFamily="34" charset="0"/>
              <a:buChar char="•"/>
            </a:pPr>
            <a:r>
              <a:rPr lang="en-US" sz="2000" dirty="0"/>
              <a:t>Linear Regulator </a:t>
            </a:r>
          </a:p>
          <a:p>
            <a:pPr marL="1657350" lvl="3" indent="-285750" algn="just">
              <a:buFont typeface="Arial" panose="020B0604020202020204" pitchFamily="34" charset="0"/>
              <a:buChar char="•"/>
            </a:pPr>
            <a:r>
              <a:rPr lang="en-US" dirty="0" smtClean="0">
                <a:solidFill>
                  <a:schemeClr val="tx1"/>
                </a:solidFill>
              </a:rPr>
              <a:t>Output Voltage is less than Input Voltage.</a:t>
            </a:r>
          </a:p>
          <a:p>
            <a:pPr marL="1657350" lvl="3" indent="-285750" algn="just">
              <a:buFont typeface="Arial" panose="020B0604020202020204" pitchFamily="34" charset="0"/>
              <a:buChar char="•"/>
            </a:pPr>
            <a:r>
              <a:rPr lang="en-US" dirty="0" smtClean="0">
                <a:solidFill>
                  <a:schemeClr val="tx1"/>
                </a:solidFill>
              </a:rPr>
              <a:t>Less efficient and wastes more power.</a:t>
            </a:r>
          </a:p>
          <a:p>
            <a:pPr marL="1257300" lvl="2" indent="-342900" algn="just">
              <a:buFont typeface="Arial" panose="020B0604020202020204" pitchFamily="34" charset="0"/>
              <a:buChar char="•"/>
            </a:pPr>
            <a:r>
              <a:rPr lang="en-US" sz="2000" dirty="0"/>
              <a:t>Switching Regulator</a:t>
            </a:r>
          </a:p>
          <a:p>
            <a:pPr marL="1657350" lvl="3" indent="-285750" algn="just">
              <a:buFont typeface="Arial" panose="020B0604020202020204" pitchFamily="34" charset="0"/>
              <a:buChar char="•"/>
            </a:pPr>
            <a:r>
              <a:rPr lang="en-US" dirty="0" smtClean="0">
                <a:solidFill>
                  <a:schemeClr val="tx1"/>
                </a:solidFill>
              </a:rPr>
              <a:t>Step  Up/ Step Down the input voltage.</a:t>
            </a:r>
          </a:p>
          <a:p>
            <a:pPr marL="1657350" lvl="3" indent="-285750" algn="just">
              <a:buFont typeface="Arial" panose="020B0604020202020204" pitchFamily="34" charset="0"/>
              <a:buChar char="•"/>
            </a:pPr>
            <a:r>
              <a:rPr lang="en-US" dirty="0" smtClean="0">
                <a:solidFill>
                  <a:schemeClr val="tx1"/>
                </a:solidFill>
              </a:rPr>
              <a:t>More efficient and waste less power during conversion.</a:t>
            </a:r>
          </a:p>
          <a:p>
            <a:pPr marL="800100" lvl="1" indent="-342900" algn="just">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2239165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149" y="457200"/>
            <a:ext cx="10189839"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Power Supply Unit</a:t>
            </a:r>
            <a:r>
              <a:rPr lang="en-US" dirty="0"/>
              <a:t/>
            </a:r>
            <a:br>
              <a:rPr lang="en-US" dirty="0"/>
            </a:br>
            <a:endParaRPr lang="en-US" dirty="0"/>
          </a:p>
        </p:txBody>
      </p:sp>
      <p:sp>
        <p:nvSpPr>
          <p:cNvPr id="3" name="Subtitle 2"/>
          <p:cNvSpPr>
            <a:spLocks noGrp="1"/>
          </p:cNvSpPr>
          <p:nvPr>
            <p:ph type="subTitle" idx="1"/>
          </p:nvPr>
        </p:nvSpPr>
        <p:spPr>
          <a:xfrm>
            <a:off x="4890729" y="2309446"/>
            <a:ext cx="5730379" cy="1412631"/>
          </a:xfrm>
          <a:ln w="6350">
            <a:solidFill>
              <a:schemeClr val="tx1"/>
            </a:solidFill>
          </a:ln>
        </p:spPr>
        <p:txBody>
          <a:bodyPr/>
          <a:lstStyle/>
          <a:p>
            <a:pPr lvl="1" algn="l"/>
            <a:r>
              <a:rPr lang="en-US" dirty="0" smtClean="0"/>
              <a:t>Voltage </a:t>
            </a:r>
            <a:r>
              <a:rPr lang="en-US" dirty="0"/>
              <a:t>regulators are very common in electronic circuits. They provide a constant output voltage for a varied input voltage. In </a:t>
            </a:r>
            <a:r>
              <a:rPr lang="en-US" dirty="0" smtClean="0"/>
              <a:t> </a:t>
            </a:r>
            <a:r>
              <a:rPr lang="en-US" dirty="0"/>
              <a:t>7805 IC </a:t>
            </a:r>
            <a:r>
              <a:rPr lang="en-US" dirty="0" smtClean="0"/>
              <a:t>it </a:t>
            </a:r>
            <a:r>
              <a:rPr lang="en-US" dirty="0"/>
              <a:t>provides 5V as output. </a:t>
            </a:r>
            <a:endParaRPr lang="en-US"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32" y="1834076"/>
            <a:ext cx="3685735" cy="4451252"/>
          </a:xfrm>
          <a:prstGeom prst="rect">
            <a:avLst/>
          </a:prstGeom>
        </p:spPr>
      </p:pic>
    </p:spTree>
    <p:extLst>
      <p:ext uri="{BB962C8B-B14F-4D97-AF65-F5344CB8AC3E}">
        <p14:creationId xmlns:p14="http://schemas.microsoft.com/office/powerpoint/2010/main" val="210317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Nyquist Theorem</a:t>
            </a:r>
            <a:endParaRPr lang="en-US" dirty="0"/>
          </a:p>
        </p:txBody>
      </p:sp>
      <p:sp>
        <p:nvSpPr>
          <p:cNvPr id="3" name="Content Placeholder 2"/>
          <p:cNvSpPr>
            <a:spLocks noGrp="1"/>
          </p:cNvSpPr>
          <p:nvPr>
            <p:ph idx="1"/>
          </p:nvPr>
        </p:nvSpPr>
        <p:spPr/>
        <p:txBody>
          <a:bodyPr>
            <a:normAutofit/>
          </a:bodyPr>
          <a:lstStyle/>
          <a:p>
            <a:pPr algn="just"/>
            <a:r>
              <a:rPr lang="en-US" dirty="0" smtClean="0"/>
              <a:t>How many samples are needed to correctly represent an analog signal ?</a:t>
            </a:r>
          </a:p>
          <a:p>
            <a:r>
              <a:rPr lang="en-US" dirty="0" smtClean="0"/>
              <a:t>According to the Nyquist theorem, the sampling rate must be at least 2 times the highest frequency contained in the signal.</a:t>
            </a:r>
            <a:br>
              <a:rPr lang="en-US" dirty="0" smtClean="0"/>
            </a:br>
            <a:endParaRPr lang="en-US" dirty="0" smtClean="0"/>
          </a:p>
          <a:p>
            <a:pPr algn="just"/>
            <a:r>
              <a:rPr lang="en-US" dirty="0" smtClean="0"/>
              <a:t>If the bandwidth of a signal is B Hz, the number of samples required per second(called the sampling rate) should be at least 2B.  So, for the voice signals with a bandwidth of 4 kHz, the minimum sampling rate is 8000 samples per second.</a:t>
            </a:r>
            <a:endParaRPr lang="en-US" dirty="0"/>
          </a:p>
        </p:txBody>
      </p:sp>
    </p:spTree>
    <p:extLst>
      <p:ext uri="{BB962C8B-B14F-4D97-AF65-F5344CB8AC3E}">
        <p14:creationId xmlns:p14="http://schemas.microsoft.com/office/powerpoint/2010/main" val="751473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quantization, the sampled value is converted into a number, </a:t>
            </a:r>
          </a:p>
        </p:txBody>
      </p:sp>
      <p:pic>
        <p:nvPicPr>
          <p:cNvPr id="4" name="Content Placeholder 3" descr="44.jpg"/>
          <p:cNvPicPr>
            <a:picLocks noChangeAspect="1"/>
          </p:cNvPicPr>
          <p:nvPr/>
        </p:nvPicPr>
        <p:blipFill>
          <a:blip r:embed="rId2" cstate="print"/>
          <a:stretch>
            <a:fillRect/>
          </a:stretch>
        </p:blipFill>
        <p:spPr>
          <a:xfrm>
            <a:off x="2183643" y="2565779"/>
            <a:ext cx="8734566" cy="3904397"/>
          </a:xfrm>
          <a:prstGeom prst="rect">
            <a:avLst/>
          </a:prstGeom>
        </p:spPr>
      </p:pic>
    </p:spTree>
    <p:extLst>
      <p:ext uri="{BB962C8B-B14F-4D97-AF65-F5344CB8AC3E}">
        <p14:creationId xmlns:p14="http://schemas.microsoft.com/office/powerpoint/2010/main" val="357685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14400"/>
            <a:ext cx="8229600" cy="411162"/>
          </a:xfrm>
        </p:spPr>
        <p:txBody>
          <a:bodyPr>
            <a:normAutofit fontScale="90000"/>
          </a:bodyPr>
          <a:lstStyle/>
          <a:p>
            <a:r>
              <a:rPr lang="en-US" dirty="0" smtClean="0"/>
              <a:t>Quantization</a:t>
            </a:r>
            <a:endParaRPr lang="en-US" dirty="0"/>
          </a:p>
        </p:txBody>
      </p:sp>
      <p:sp>
        <p:nvSpPr>
          <p:cNvPr id="3" name="Content Placeholder 2"/>
          <p:cNvSpPr>
            <a:spLocks noGrp="1"/>
          </p:cNvSpPr>
          <p:nvPr>
            <p:ph idx="1"/>
          </p:nvPr>
        </p:nvSpPr>
        <p:spPr>
          <a:xfrm>
            <a:off x="2209800" y="1828801"/>
            <a:ext cx="8229600" cy="4525963"/>
          </a:xfrm>
        </p:spPr>
        <p:txBody>
          <a:bodyPr>
            <a:normAutofit fontScale="92500" lnSpcReduction="10000"/>
          </a:bodyPr>
          <a:lstStyle/>
          <a:p>
            <a:r>
              <a:rPr lang="en-US" dirty="0" smtClean="0"/>
              <a:t>After the sampling we have a sequence of numbers which can theoretically take on any value </a:t>
            </a:r>
            <a:r>
              <a:rPr lang="en-US" dirty="0" smtClean="0"/>
              <a:t> </a:t>
            </a:r>
            <a:r>
              <a:rPr lang="en-US" dirty="0" smtClean="0"/>
              <a:t>(In y-axis).</a:t>
            </a:r>
            <a:br>
              <a:rPr lang="en-US" dirty="0" smtClean="0"/>
            </a:br>
            <a:endParaRPr lang="en-US" dirty="0" smtClean="0"/>
          </a:p>
          <a:p>
            <a:pPr algn="just"/>
            <a:r>
              <a:rPr lang="en-US" dirty="0" smtClean="0"/>
              <a:t>In order to be able to represent each number from  such a </a:t>
            </a:r>
            <a:r>
              <a:rPr lang="en-US" dirty="0" smtClean="0"/>
              <a:t>range</a:t>
            </a:r>
            <a:r>
              <a:rPr lang="en-US" dirty="0" smtClean="0"/>
              <a:t>, we would need an infinite number of digits . </a:t>
            </a:r>
          </a:p>
          <a:p>
            <a:pPr algn="just"/>
            <a:r>
              <a:rPr lang="en-US" dirty="0" smtClean="0"/>
              <a:t>We must represent the numbers with a finite number of digits, so now we need to convert these discrete numbers into digital numbers. </a:t>
            </a:r>
          </a:p>
          <a:p>
            <a:r>
              <a:rPr lang="en-US" b="1" dirty="0"/>
              <a:t>Quantization</a:t>
            </a:r>
            <a:r>
              <a:rPr lang="en-US" dirty="0"/>
              <a:t> replaces each real number with an approximation from a finite set of discrete values.</a:t>
            </a:r>
          </a:p>
          <a:p>
            <a:pPr marL="0" indent="0">
              <a:buNone/>
            </a:pPr>
            <a:r>
              <a:rPr lang="en-US" dirty="0"/>
              <a:t/>
            </a:r>
            <a:br>
              <a:rPr lang="en-US" dirty="0"/>
            </a:br>
            <a:endParaRPr lang="en-US" dirty="0"/>
          </a:p>
        </p:txBody>
      </p:sp>
    </p:spTree>
    <p:extLst>
      <p:ext uri="{BB962C8B-B14F-4D97-AF65-F5344CB8AC3E}">
        <p14:creationId xmlns:p14="http://schemas.microsoft.com/office/powerpoint/2010/main" val="2826546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78343" y="1600200"/>
            <a:ext cx="8951878" cy="4419600"/>
          </a:xfrm>
          <a:prstGeom prst="rect">
            <a:avLst/>
          </a:prstGeom>
          <a:noFill/>
          <a:ln w="9525">
            <a:noFill/>
            <a:miter lim="800000"/>
            <a:headEnd/>
            <a:tailEnd/>
          </a:ln>
        </p:spPr>
      </p:pic>
    </p:spTree>
    <p:extLst>
      <p:ext uri="{BB962C8B-B14F-4D97-AF65-F5344CB8AC3E}">
        <p14:creationId xmlns:p14="http://schemas.microsoft.com/office/powerpoint/2010/main" val="1718146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digital signal can have more than two levels.</a:t>
            </a:r>
          </a:p>
        </p:txBody>
      </p:sp>
      <p:sp>
        <p:nvSpPr>
          <p:cNvPr id="3" name="Content Placeholder 2"/>
          <p:cNvSpPr>
            <a:spLocks noGrp="1"/>
          </p:cNvSpPr>
          <p:nvPr>
            <p:ph idx="1"/>
          </p:nvPr>
        </p:nvSpPr>
        <p:spPr/>
        <p:txBody>
          <a:bodyPr/>
          <a:lstStyle/>
          <a:p>
            <a:endParaRPr lang="en-US" dirty="0"/>
          </a:p>
        </p:txBody>
      </p:sp>
      <p:grpSp>
        <p:nvGrpSpPr>
          <p:cNvPr id="4" name="Group 4"/>
          <p:cNvGrpSpPr>
            <a:grpSpLocks noChangeAspect="1"/>
          </p:cNvGrpSpPr>
          <p:nvPr/>
        </p:nvGrpSpPr>
        <p:grpSpPr bwMode="auto">
          <a:xfrm>
            <a:off x="604838" y="1690688"/>
            <a:ext cx="10896600" cy="4621212"/>
            <a:chOff x="381" y="1065"/>
            <a:chExt cx="6864" cy="2911"/>
          </a:xfrm>
        </p:grpSpPr>
        <p:sp>
          <p:nvSpPr>
            <p:cNvPr id="6" name="AutoShape 3"/>
            <p:cNvSpPr>
              <a:spLocks noChangeAspect="1" noChangeArrowheads="1" noTextEdit="1"/>
            </p:cNvSpPr>
            <p:nvPr/>
          </p:nvSpPr>
          <p:spPr bwMode="auto">
            <a:xfrm>
              <a:off x="381" y="1065"/>
              <a:ext cx="6864" cy="29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 y="1065"/>
              <a:ext cx="6875" cy="2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2189408" y="3786389"/>
            <a:ext cx="167425" cy="413193"/>
          </a:xfrm>
          <a:prstGeom prst="rect">
            <a:avLst/>
          </a:prstGeom>
          <a:noFill/>
        </p:spPr>
        <p:txBody>
          <a:bodyPr wrap="square" rtlCol="0">
            <a:spAutoFit/>
          </a:bodyPr>
          <a:lstStyle/>
          <a:p>
            <a:r>
              <a:rPr lang="en-US" sz="2000" b="1" dirty="0" smtClean="0"/>
              <a:t>2</a:t>
            </a:r>
            <a:endParaRPr lang="en-US" sz="2000" b="1" dirty="0"/>
          </a:p>
        </p:txBody>
      </p:sp>
    </p:spTree>
    <p:extLst>
      <p:ext uri="{BB962C8B-B14F-4D97-AF65-F5344CB8AC3E}">
        <p14:creationId xmlns:p14="http://schemas.microsoft.com/office/powerpoint/2010/main" val="149871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2124" y="1834757"/>
            <a:ext cx="11590986" cy="4707711"/>
          </a:xfrm>
          <a:prstGeom prst="rect">
            <a:avLst/>
          </a:prstGeom>
        </p:spPr>
      </p:pic>
      <p:sp>
        <p:nvSpPr>
          <p:cNvPr id="2" name="Title 1"/>
          <p:cNvSpPr>
            <a:spLocks noGrp="1"/>
          </p:cNvSpPr>
          <p:nvPr>
            <p:ph type="title"/>
          </p:nvPr>
        </p:nvSpPr>
        <p:spPr/>
        <p:txBody>
          <a:bodyPr/>
          <a:lstStyle/>
          <a:p>
            <a:r>
              <a:rPr lang="en-US" dirty="0"/>
              <a:t>A digital signal can have more than two levels.</a:t>
            </a:r>
          </a:p>
        </p:txBody>
      </p:sp>
      <p:sp>
        <p:nvSpPr>
          <p:cNvPr id="5" name="Content Placeholder 4"/>
          <p:cNvSpPr txBox="1">
            <a:spLocks noGrp="1"/>
          </p:cNvSpPr>
          <p:nvPr>
            <p:ph idx="1"/>
          </p:nvPr>
        </p:nvSpPr>
        <p:spPr>
          <a:xfrm>
            <a:off x="838200" y="1571625"/>
            <a:ext cx="10515600" cy="369332"/>
          </a:xfrm>
          <a:prstGeom prst="rect">
            <a:avLst/>
          </a:prstGeom>
          <a:noFill/>
        </p:spPr>
        <p:txBody>
          <a:bodyPr wrap="square" rtlCol="0">
            <a:spAutoFit/>
          </a:bodyPr>
          <a:lstStyle/>
          <a:p>
            <a:pPr marL="0" indent="0">
              <a:buNone/>
            </a:pPr>
            <a:endParaRPr lang="en-US" sz="2000" b="1" dirty="0"/>
          </a:p>
        </p:txBody>
      </p:sp>
      <p:sp>
        <p:nvSpPr>
          <p:cNvPr id="6" name="TextBox 5"/>
          <p:cNvSpPr txBox="1"/>
          <p:nvPr/>
        </p:nvSpPr>
        <p:spPr>
          <a:xfrm>
            <a:off x="1661375" y="4829577"/>
            <a:ext cx="340158" cy="461665"/>
          </a:xfrm>
          <a:prstGeom prst="rect">
            <a:avLst/>
          </a:prstGeom>
          <a:noFill/>
        </p:spPr>
        <p:txBody>
          <a:bodyPr wrap="none" rtlCol="0">
            <a:spAutoFit/>
          </a:bodyPr>
          <a:lstStyle/>
          <a:p>
            <a:r>
              <a:rPr lang="en-US" sz="2400" b="1" dirty="0" smtClean="0"/>
              <a:t>2</a:t>
            </a:r>
            <a:endParaRPr lang="en-US" sz="2400" b="1" dirty="0"/>
          </a:p>
        </p:txBody>
      </p:sp>
    </p:spTree>
    <p:extLst>
      <p:ext uri="{BB962C8B-B14F-4D97-AF65-F5344CB8AC3E}">
        <p14:creationId xmlns:p14="http://schemas.microsoft.com/office/powerpoint/2010/main" val="201357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1345</Words>
  <Application>Microsoft Office PowerPoint</Application>
  <PresentationFormat>Widescreen</PresentationFormat>
  <Paragraphs>177</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ADC &amp; DAC</vt:lpstr>
      <vt:lpstr>Sampling</vt:lpstr>
      <vt:lpstr>Sampling</vt:lpstr>
      <vt:lpstr>Nyquist Theorem</vt:lpstr>
      <vt:lpstr>PowerPoint Presentation</vt:lpstr>
      <vt:lpstr>Quantization</vt:lpstr>
      <vt:lpstr>Quantization</vt:lpstr>
      <vt:lpstr>A digital signal can have more than two levels.</vt:lpstr>
      <vt:lpstr>A digital signal can have more than two levels.</vt:lpstr>
      <vt:lpstr>PowerPoint Presentation</vt:lpstr>
      <vt:lpstr>Example</vt:lpstr>
      <vt:lpstr>PowerPoint Presentation</vt:lpstr>
      <vt:lpstr>ADC</vt:lpstr>
      <vt:lpstr>Example in Arduino</vt:lpstr>
      <vt:lpstr>Example in Arduino</vt:lpstr>
      <vt:lpstr>Sensors and Transducers</vt:lpstr>
      <vt:lpstr>Sensors and Transducers</vt:lpstr>
      <vt:lpstr>Sensors and Transducers</vt:lpstr>
      <vt:lpstr>Example</vt:lpstr>
      <vt:lpstr>Example</vt:lpstr>
      <vt:lpstr>Chip Select</vt:lpstr>
      <vt:lpstr>Serial Peripheral Interface(SPI) </vt:lpstr>
      <vt:lpstr>Serial Peripheral Interface(SPI) </vt:lpstr>
      <vt:lpstr>Serial Peripheral Interface(SPI) </vt:lpstr>
      <vt:lpstr>Serial Peripheral Interface(SPI) </vt:lpstr>
      <vt:lpstr>Independent Slave Configurations  </vt:lpstr>
      <vt:lpstr>Independent Slave Configurations  </vt:lpstr>
      <vt:lpstr>Independent Slave Configurations  </vt:lpstr>
      <vt:lpstr>Daisy Chain Configuration </vt:lpstr>
      <vt:lpstr>Daisy Chain Configurations  </vt:lpstr>
      <vt:lpstr>SPI Interface</vt:lpstr>
      <vt:lpstr>SPI Interface</vt:lpstr>
      <vt:lpstr>Inter Integrated Cicuit(I2 C) </vt:lpstr>
      <vt:lpstr>Inter Integrated Cicuit(I2 C)  </vt:lpstr>
      <vt:lpstr>Inter Integrated Cicuit(I2 C)  </vt:lpstr>
      <vt:lpstr>Debug Port </vt:lpstr>
      <vt:lpstr>Debug Port</vt:lpstr>
      <vt:lpstr>Power Supply Unit </vt:lpstr>
      <vt:lpstr>Power Supply Unit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 and Transducers</dc:title>
  <dc:creator>sat</dc:creator>
  <cp:lastModifiedBy>sat</cp:lastModifiedBy>
  <cp:revision>41</cp:revision>
  <dcterms:created xsi:type="dcterms:W3CDTF">2020-07-17T04:56:15Z</dcterms:created>
  <dcterms:modified xsi:type="dcterms:W3CDTF">2020-08-02T04:00:55Z</dcterms:modified>
</cp:coreProperties>
</file>