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7" r:id="rId2"/>
    <p:sldId id="318" r:id="rId3"/>
    <p:sldId id="257" r:id="rId4"/>
    <p:sldId id="258" r:id="rId5"/>
    <p:sldId id="259" r:id="rId6"/>
    <p:sldId id="310" r:id="rId7"/>
    <p:sldId id="260" r:id="rId8"/>
    <p:sldId id="261" r:id="rId9"/>
    <p:sldId id="262" r:id="rId10"/>
    <p:sldId id="311" r:id="rId11"/>
    <p:sldId id="312" r:id="rId12"/>
    <p:sldId id="313" r:id="rId13"/>
    <p:sldId id="314" r:id="rId14"/>
    <p:sldId id="315" r:id="rId15"/>
    <p:sldId id="316" r:id="rId16"/>
    <p:sldId id="264" r:id="rId17"/>
    <p:sldId id="265" r:id="rId18"/>
    <p:sldId id="266" r:id="rId19"/>
    <p:sldId id="267"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201990-6037-4DB9-9B62-CB96AC1078CB}"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20A1C-81AD-4F8D-A5D0-8FA1624930B8}" type="slidenum">
              <a:rPr lang="en-US" smtClean="0"/>
              <a:t>‹#›</a:t>
            </a:fld>
            <a:endParaRPr lang="en-US"/>
          </a:p>
        </p:txBody>
      </p:sp>
    </p:spTree>
    <p:extLst>
      <p:ext uri="{BB962C8B-B14F-4D97-AF65-F5344CB8AC3E}">
        <p14:creationId xmlns:p14="http://schemas.microsoft.com/office/powerpoint/2010/main" val="2911583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201990-6037-4DB9-9B62-CB96AC1078CB}"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20A1C-81AD-4F8D-A5D0-8FA1624930B8}" type="slidenum">
              <a:rPr lang="en-US" smtClean="0"/>
              <a:t>‹#›</a:t>
            </a:fld>
            <a:endParaRPr lang="en-US"/>
          </a:p>
        </p:txBody>
      </p:sp>
    </p:spTree>
    <p:extLst>
      <p:ext uri="{BB962C8B-B14F-4D97-AF65-F5344CB8AC3E}">
        <p14:creationId xmlns:p14="http://schemas.microsoft.com/office/powerpoint/2010/main" val="2381433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201990-6037-4DB9-9B62-CB96AC1078CB}"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20A1C-81AD-4F8D-A5D0-8FA1624930B8}" type="slidenum">
              <a:rPr lang="en-US" smtClean="0"/>
              <a:t>‹#›</a:t>
            </a:fld>
            <a:endParaRPr lang="en-US"/>
          </a:p>
        </p:txBody>
      </p:sp>
    </p:spTree>
    <p:extLst>
      <p:ext uri="{BB962C8B-B14F-4D97-AF65-F5344CB8AC3E}">
        <p14:creationId xmlns:p14="http://schemas.microsoft.com/office/powerpoint/2010/main" val="2100914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201990-6037-4DB9-9B62-CB96AC1078CB}"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20A1C-81AD-4F8D-A5D0-8FA1624930B8}" type="slidenum">
              <a:rPr lang="en-US" smtClean="0"/>
              <a:t>‹#›</a:t>
            </a:fld>
            <a:endParaRPr lang="en-US"/>
          </a:p>
        </p:txBody>
      </p:sp>
    </p:spTree>
    <p:extLst>
      <p:ext uri="{BB962C8B-B14F-4D97-AF65-F5344CB8AC3E}">
        <p14:creationId xmlns:p14="http://schemas.microsoft.com/office/powerpoint/2010/main" val="216329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201990-6037-4DB9-9B62-CB96AC1078CB}"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20A1C-81AD-4F8D-A5D0-8FA1624930B8}" type="slidenum">
              <a:rPr lang="en-US" smtClean="0"/>
              <a:t>‹#›</a:t>
            </a:fld>
            <a:endParaRPr lang="en-US"/>
          </a:p>
        </p:txBody>
      </p:sp>
    </p:spTree>
    <p:extLst>
      <p:ext uri="{BB962C8B-B14F-4D97-AF65-F5344CB8AC3E}">
        <p14:creationId xmlns:p14="http://schemas.microsoft.com/office/powerpoint/2010/main" val="153823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201990-6037-4DB9-9B62-CB96AC1078CB}"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20A1C-81AD-4F8D-A5D0-8FA1624930B8}" type="slidenum">
              <a:rPr lang="en-US" smtClean="0"/>
              <a:t>‹#›</a:t>
            </a:fld>
            <a:endParaRPr lang="en-US"/>
          </a:p>
        </p:txBody>
      </p:sp>
    </p:spTree>
    <p:extLst>
      <p:ext uri="{BB962C8B-B14F-4D97-AF65-F5344CB8AC3E}">
        <p14:creationId xmlns:p14="http://schemas.microsoft.com/office/powerpoint/2010/main" val="1083153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201990-6037-4DB9-9B62-CB96AC1078CB}" type="datetimeFigureOut">
              <a:rPr lang="en-US" smtClean="0"/>
              <a:t>8/9/2020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120A1C-81AD-4F8D-A5D0-8FA1624930B8}" type="slidenum">
              <a:rPr lang="en-US" smtClean="0"/>
              <a:t>‹#›</a:t>
            </a:fld>
            <a:endParaRPr lang="en-US"/>
          </a:p>
        </p:txBody>
      </p:sp>
    </p:spTree>
    <p:extLst>
      <p:ext uri="{BB962C8B-B14F-4D97-AF65-F5344CB8AC3E}">
        <p14:creationId xmlns:p14="http://schemas.microsoft.com/office/powerpoint/2010/main" val="1910348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201990-6037-4DB9-9B62-CB96AC1078CB}" type="datetimeFigureOut">
              <a:rPr lang="en-US" smtClean="0"/>
              <a:t>8/9/2020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120A1C-81AD-4F8D-A5D0-8FA1624930B8}" type="slidenum">
              <a:rPr lang="en-US" smtClean="0"/>
              <a:t>‹#›</a:t>
            </a:fld>
            <a:endParaRPr lang="en-US"/>
          </a:p>
        </p:txBody>
      </p:sp>
    </p:spTree>
    <p:extLst>
      <p:ext uri="{BB962C8B-B14F-4D97-AF65-F5344CB8AC3E}">
        <p14:creationId xmlns:p14="http://schemas.microsoft.com/office/powerpoint/2010/main" val="277059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201990-6037-4DB9-9B62-CB96AC1078CB}" type="datetimeFigureOut">
              <a:rPr lang="en-US" smtClean="0"/>
              <a:t>8/9/2020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120A1C-81AD-4F8D-A5D0-8FA1624930B8}" type="slidenum">
              <a:rPr lang="en-US" smtClean="0"/>
              <a:t>‹#›</a:t>
            </a:fld>
            <a:endParaRPr lang="en-US"/>
          </a:p>
        </p:txBody>
      </p:sp>
    </p:spTree>
    <p:extLst>
      <p:ext uri="{BB962C8B-B14F-4D97-AF65-F5344CB8AC3E}">
        <p14:creationId xmlns:p14="http://schemas.microsoft.com/office/powerpoint/2010/main" val="599994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201990-6037-4DB9-9B62-CB96AC1078CB}"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20A1C-81AD-4F8D-A5D0-8FA1624930B8}" type="slidenum">
              <a:rPr lang="en-US" smtClean="0"/>
              <a:t>‹#›</a:t>
            </a:fld>
            <a:endParaRPr lang="en-US"/>
          </a:p>
        </p:txBody>
      </p:sp>
    </p:spTree>
    <p:extLst>
      <p:ext uri="{BB962C8B-B14F-4D97-AF65-F5344CB8AC3E}">
        <p14:creationId xmlns:p14="http://schemas.microsoft.com/office/powerpoint/2010/main" val="3724665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201990-6037-4DB9-9B62-CB96AC1078CB}"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20A1C-81AD-4F8D-A5D0-8FA1624930B8}" type="slidenum">
              <a:rPr lang="en-US" smtClean="0"/>
              <a:t>‹#›</a:t>
            </a:fld>
            <a:endParaRPr lang="en-US"/>
          </a:p>
        </p:txBody>
      </p:sp>
    </p:spTree>
    <p:extLst>
      <p:ext uri="{BB962C8B-B14F-4D97-AF65-F5344CB8AC3E}">
        <p14:creationId xmlns:p14="http://schemas.microsoft.com/office/powerpoint/2010/main" val="166336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01990-6037-4DB9-9B62-CB96AC1078CB}" type="datetimeFigureOut">
              <a:rPr lang="en-US" smtClean="0"/>
              <a:t>8/9/2020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20A1C-81AD-4F8D-A5D0-8FA1624930B8}" type="slidenum">
              <a:rPr lang="en-US" smtClean="0"/>
              <a:t>‹#›</a:t>
            </a:fld>
            <a:endParaRPr lang="en-US"/>
          </a:p>
        </p:txBody>
      </p:sp>
    </p:spTree>
    <p:extLst>
      <p:ext uri="{BB962C8B-B14F-4D97-AF65-F5344CB8AC3E}">
        <p14:creationId xmlns:p14="http://schemas.microsoft.com/office/powerpoint/2010/main" val="203562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uriosity_rover" TargetMode="External"/><Relationship Id="rId2" Type="http://schemas.openxmlformats.org/officeDocument/2006/relationships/hyperlink" Target="http://en.wikipedia.org/wiki/Mars_Science_Laboratory"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Architecture</a:t>
            </a:r>
            <a:endParaRPr lang="en-US" dirty="0"/>
          </a:p>
        </p:txBody>
      </p:sp>
      <p:sp>
        <p:nvSpPr>
          <p:cNvPr id="3" name="Content Placeholder 2"/>
          <p:cNvSpPr>
            <a:spLocks noGrp="1"/>
          </p:cNvSpPr>
          <p:nvPr>
            <p:ph idx="1"/>
          </p:nvPr>
        </p:nvSpPr>
        <p:spPr/>
        <p:txBody>
          <a:bodyPr>
            <a:normAutofit/>
          </a:bodyPr>
          <a:lstStyle/>
          <a:p>
            <a:r>
              <a:rPr lang="en-US" dirty="0" smtClean="0"/>
              <a:t>Services </a:t>
            </a:r>
            <a:r>
              <a:rPr lang="en-US" dirty="0"/>
              <a:t>Provided by an Operating System </a:t>
            </a:r>
            <a:endParaRPr lang="en-US" dirty="0" smtClean="0"/>
          </a:p>
          <a:p>
            <a:r>
              <a:rPr lang="en-US" dirty="0"/>
              <a:t>Categories of Embedded Systems</a:t>
            </a:r>
          </a:p>
          <a:p>
            <a:r>
              <a:rPr lang="en-US" dirty="0" smtClean="0"/>
              <a:t>Architecture </a:t>
            </a:r>
            <a:r>
              <a:rPr lang="en-US" dirty="0"/>
              <a:t>of Embedded Operating </a:t>
            </a:r>
            <a:r>
              <a:rPr lang="en-US" dirty="0" smtClean="0"/>
              <a:t>Systems</a:t>
            </a:r>
          </a:p>
          <a:p>
            <a:r>
              <a:rPr lang="en-US" dirty="0" smtClean="0"/>
              <a:t>Application </a:t>
            </a:r>
            <a:r>
              <a:rPr lang="en-US" dirty="0"/>
              <a:t>Software, Communication Software, Development/Testing </a:t>
            </a:r>
            <a:r>
              <a:rPr lang="en-US" dirty="0" smtClean="0"/>
              <a:t>Tools</a:t>
            </a:r>
          </a:p>
          <a:p>
            <a:r>
              <a:rPr lang="en-US" dirty="0" smtClean="0"/>
              <a:t>Communication </a:t>
            </a:r>
            <a:r>
              <a:rPr lang="en-US" dirty="0"/>
              <a:t>Software</a:t>
            </a:r>
          </a:p>
        </p:txBody>
      </p:sp>
    </p:spTree>
    <p:extLst>
      <p:ext uri="{BB962C8B-B14F-4D97-AF65-F5344CB8AC3E}">
        <p14:creationId xmlns:p14="http://schemas.microsoft.com/office/powerpoint/2010/main" val="901762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8001000" cy="1143000"/>
          </a:xfrm>
          <a:ln w="9525">
            <a:solidFill>
              <a:schemeClr val="tx1"/>
            </a:solidFill>
          </a:ln>
        </p:spPr>
        <p:txBody>
          <a:bodyPr/>
          <a:lstStyle/>
          <a:p>
            <a:pPr lvl="1" algn="ctr" rtl="0">
              <a:spcBef>
                <a:spcPct val="0"/>
              </a:spcBef>
            </a:pPr>
            <a:r>
              <a:rPr lang="en-US" sz="4400" b="1" dirty="0">
                <a:latin typeface="Calibri" pitchFamily="34" charset="0"/>
                <a:cs typeface="Calibri" pitchFamily="34" charset="0"/>
              </a:rPr>
              <a:t>Software Architecture</a:t>
            </a:r>
            <a:r>
              <a:rPr lang="en-US" dirty="0"/>
              <a:t/>
            </a:r>
            <a:br>
              <a:rPr lang="en-US" dirty="0"/>
            </a:br>
            <a:endParaRPr lang="en-US" dirty="0"/>
          </a:p>
        </p:txBody>
      </p:sp>
      <p:sp>
        <p:nvSpPr>
          <p:cNvPr id="3" name="Subtitle 2"/>
          <p:cNvSpPr>
            <a:spLocks noGrp="1"/>
          </p:cNvSpPr>
          <p:nvPr>
            <p:ph type="subTitle" idx="1"/>
          </p:nvPr>
        </p:nvSpPr>
        <p:spPr>
          <a:xfrm>
            <a:off x="2286000" y="1752600"/>
            <a:ext cx="8001000" cy="4648200"/>
          </a:xfrm>
          <a:ln w="6350">
            <a:solidFill>
              <a:schemeClr val="tx1"/>
            </a:solidFill>
          </a:ln>
        </p:spPr>
        <p:txBody>
          <a:bodyPr>
            <a:normAutofit/>
          </a:bodyPr>
          <a:lstStyle/>
          <a:p>
            <a:pPr lvl="1" algn="just"/>
            <a:r>
              <a:rPr lang="en-US" sz="3200" dirty="0" smtClean="0">
                <a:solidFill>
                  <a:schemeClr val="tx1"/>
                </a:solidFill>
              </a:rPr>
              <a:t>Activities  of Embedded OS</a:t>
            </a:r>
          </a:p>
          <a:p>
            <a:pPr lvl="2" algn="just">
              <a:buFont typeface="Arial" pitchFamily="34" charset="0"/>
              <a:buChar char="•"/>
            </a:pPr>
            <a:r>
              <a:rPr lang="en-US" sz="3200" dirty="0" smtClean="0">
                <a:solidFill>
                  <a:schemeClr val="tx1"/>
                </a:solidFill>
              </a:rPr>
              <a:t>Task Scheduling </a:t>
            </a:r>
          </a:p>
          <a:p>
            <a:pPr lvl="2" algn="just">
              <a:buFont typeface="Arial" pitchFamily="34" charset="0"/>
              <a:buChar char="•"/>
            </a:pPr>
            <a:r>
              <a:rPr lang="en-US" sz="3200" dirty="0" smtClean="0">
                <a:solidFill>
                  <a:schemeClr val="tx1"/>
                </a:solidFill>
              </a:rPr>
              <a:t>Context Switching</a:t>
            </a:r>
          </a:p>
          <a:p>
            <a:pPr lvl="2" algn="just">
              <a:buFont typeface="Arial" pitchFamily="34" charset="0"/>
              <a:buChar char="•"/>
            </a:pPr>
            <a:r>
              <a:rPr lang="en-US" sz="3200" dirty="0" smtClean="0">
                <a:solidFill>
                  <a:schemeClr val="tx1"/>
                </a:solidFill>
              </a:rPr>
              <a:t>Mutual Exclusion</a:t>
            </a:r>
          </a:p>
          <a:p>
            <a:pPr lvl="2" algn="just">
              <a:buFont typeface="Arial" pitchFamily="34" charset="0"/>
              <a:buChar char="•"/>
            </a:pPr>
            <a:r>
              <a:rPr lang="en-US" sz="3200" dirty="0" smtClean="0">
                <a:solidFill>
                  <a:schemeClr val="tx1"/>
                </a:solidFill>
              </a:rPr>
              <a:t>Inter-task Communication</a:t>
            </a:r>
          </a:p>
          <a:p>
            <a:pPr lvl="2" algn="just">
              <a:buFont typeface="Arial" pitchFamily="34" charset="0"/>
              <a:buChar char="•"/>
            </a:pPr>
            <a:r>
              <a:rPr lang="en-US" sz="3200" dirty="0" smtClean="0">
                <a:solidFill>
                  <a:schemeClr val="tx1"/>
                </a:solidFill>
              </a:rPr>
              <a:t>Memory Management</a:t>
            </a:r>
          </a:p>
          <a:p>
            <a:pPr lvl="2" algn="just">
              <a:buFont typeface="Arial" pitchFamily="34" charset="0"/>
              <a:buChar char="•"/>
            </a:pPr>
            <a:r>
              <a:rPr lang="en-US" sz="3200" dirty="0" smtClean="0">
                <a:solidFill>
                  <a:schemeClr val="tx1"/>
                </a:solidFill>
              </a:rPr>
              <a:t>Timer Services</a:t>
            </a:r>
          </a:p>
        </p:txBody>
      </p:sp>
    </p:spTree>
    <p:extLst>
      <p:ext uri="{BB962C8B-B14F-4D97-AF65-F5344CB8AC3E}">
        <p14:creationId xmlns:p14="http://schemas.microsoft.com/office/powerpoint/2010/main" val="3929950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9478370" cy="1143000"/>
          </a:xfrm>
          <a:ln w="9525">
            <a:solidFill>
              <a:schemeClr val="tx1"/>
            </a:solidFill>
          </a:ln>
        </p:spPr>
        <p:txBody>
          <a:bodyPr/>
          <a:lstStyle/>
          <a:p>
            <a:pPr lvl="1" algn="l" rtl="0">
              <a:spcBef>
                <a:spcPct val="0"/>
              </a:spcBef>
            </a:pPr>
            <a:r>
              <a:rPr lang="en-US" sz="4400" b="1" dirty="0">
                <a:latin typeface="Calibri" pitchFamily="34" charset="0"/>
                <a:cs typeface="Calibri" pitchFamily="34" charset="0"/>
              </a:rPr>
              <a:t>Software Architecture</a:t>
            </a:r>
            <a:r>
              <a:rPr lang="en-US" dirty="0"/>
              <a:t/>
            </a:r>
            <a:br>
              <a:rPr lang="en-US" dirty="0"/>
            </a:br>
            <a:endParaRPr lang="en-US" dirty="0"/>
          </a:p>
        </p:txBody>
      </p:sp>
      <p:sp>
        <p:nvSpPr>
          <p:cNvPr id="3" name="Subtitle 2"/>
          <p:cNvSpPr>
            <a:spLocks noGrp="1"/>
          </p:cNvSpPr>
          <p:nvPr>
            <p:ph type="subTitle" idx="1"/>
          </p:nvPr>
        </p:nvSpPr>
        <p:spPr>
          <a:xfrm>
            <a:off x="2286000" y="1752600"/>
            <a:ext cx="9478370" cy="4648200"/>
          </a:xfrm>
          <a:ln w="6350">
            <a:solidFill>
              <a:schemeClr val="tx1"/>
            </a:solidFill>
          </a:ln>
        </p:spPr>
        <p:txBody>
          <a:bodyPr>
            <a:normAutofit/>
          </a:bodyPr>
          <a:lstStyle/>
          <a:p>
            <a:pPr lvl="1" algn="just"/>
            <a:r>
              <a:rPr lang="en-US" sz="2400" dirty="0" smtClean="0">
                <a:solidFill>
                  <a:schemeClr val="tx1"/>
                </a:solidFill>
              </a:rPr>
              <a:t>Activities  of Embedded OS</a:t>
            </a:r>
          </a:p>
          <a:p>
            <a:pPr lvl="2" algn="just">
              <a:buFont typeface="Arial" pitchFamily="34" charset="0"/>
              <a:buChar char="•"/>
            </a:pPr>
            <a:r>
              <a:rPr lang="en-US" sz="2400" dirty="0" smtClean="0">
                <a:solidFill>
                  <a:schemeClr val="tx1"/>
                </a:solidFill>
              </a:rPr>
              <a:t>Task Scheduling </a:t>
            </a:r>
          </a:p>
          <a:p>
            <a:pPr lvl="3" algn="just">
              <a:buFont typeface="Arial" pitchFamily="34" charset="0"/>
              <a:buChar char="•"/>
            </a:pPr>
            <a:r>
              <a:rPr lang="en-US" sz="2400" dirty="0" smtClean="0">
                <a:solidFill>
                  <a:schemeClr val="tx1"/>
                </a:solidFill>
              </a:rPr>
              <a:t>Task have to share the CPU time in disciplined way, so that every task will get appropriate time.</a:t>
            </a:r>
          </a:p>
          <a:p>
            <a:pPr lvl="3" algn="just">
              <a:buFont typeface="Arial" pitchFamily="34" charset="0"/>
              <a:buChar char="•"/>
            </a:pPr>
            <a:r>
              <a:rPr lang="en-US" sz="2400" dirty="0" smtClean="0">
                <a:solidFill>
                  <a:schemeClr val="tx1"/>
                </a:solidFill>
              </a:rPr>
              <a:t>Important time critical task have to be given high priority.</a:t>
            </a:r>
          </a:p>
          <a:p>
            <a:pPr lvl="3" algn="just">
              <a:buFont typeface="Arial" pitchFamily="34" charset="0"/>
              <a:buChar char="•"/>
            </a:pPr>
            <a:r>
              <a:rPr lang="en-US" sz="2400" dirty="0" smtClean="0">
                <a:solidFill>
                  <a:schemeClr val="tx1"/>
                </a:solidFill>
              </a:rPr>
              <a:t> Provides mechanism to decide which task will get the next CPU time.</a:t>
            </a:r>
          </a:p>
          <a:p>
            <a:pPr lvl="3" algn="just">
              <a:buFont typeface="Arial" pitchFamily="34" charset="0"/>
              <a:buChar char="•"/>
            </a:pPr>
            <a:r>
              <a:rPr lang="en-US" sz="2400" dirty="0"/>
              <a:t>A number of task scheduling algorithm are available. </a:t>
            </a:r>
          </a:p>
          <a:p>
            <a:pPr lvl="3" algn="just">
              <a:buFont typeface="Arial" pitchFamily="34" charset="0"/>
              <a:buChar char="•"/>
            </a:pPr>
            <a:r>
              <a:rPr lang="en-US" sz="2400" dirty="0" smtClean="0"/>
              <a:t>Deterministic </a:t>
            </a:r>
            <a:r>
              <a:rPr lang="en-US" sz="2400" dirty="0"/>
              <a:t>Operating System :OS where time required to execute a task is </a:t>
            </a:r>
            <a:r>
              <a:rPr lang="en-US" sz="2400" dirty="0" smtClean="0"/>
              <a:t>estimated.</a:t>
            </a:r>
          </a:p>
          <a:p>
            <a:pPr lvl="2" algn="just"/>
            <a:endParaRPr lang="en-US" sz="2400" dirty="0" smtClean="0">
              <a:solidFill>
                <a:schemeClr val="tx1"/>
              </a:solidFill>
            </a:endParaRPr>
          </a:p>
        </p:txBody>
      </p:sp>
    </p:spTree>
    <p:extLst>
      <p:ext uri="{BB962C8B-B14F-4D97-AF65-F5344CB8AC3E}">
        <p14:creationId xmlns:p14="http://schemas.microsoft.com/office/powerpoint/2010/main" val="33080680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9410130" cy="1143000"/>
          </a:xfrm>
          <a:ln w="9525">
            <a:solidFill>
              <a:schemeClr val="tx1"/>
            </a:solidFill>
          </a:ln>
        </p:spPr>
        <p:txBody>
          <a:bodyPr/>
          <a:lstStyle/>
          <a:p>
            <a:pPr lvl="1" algn="l" rtl="0">
              <a:spcBef>
                <a:spcPct val="0"/>
              </a:spcBef>
            </a:pPr>
            <a:r>
              <a:rPr lang="en-US" sz="4400" b="1" dirty="0">
                <a:latin typeface="Calibri" pitchFamily="34" charset="0"/>
                <a:cs typeface="Calibri" pitchFamily="34" charset="0"/>
              </a:rPr>
              <a:t>Software Architecture</a:t>
            </a:r>
            <a:r>
              <a:rPr lang="en-US" dirty="0"/>
              <a:t/>
            </a:r>
            <a:br>
              <a:rPr lang="en-US" dirty="0"/>
            </a:br>
            <a:endParaRPr lang="en-US" dirty="0"/>
          </a:p>
        </p:txBody>
      </p:sp>
      <p:sp>
        <p:nvSpPr>
          <p:cNvPr id="3" name="Subtitle 2"/>
          <p:cNvSpPr>
            <a:spLocks noGrp="1"/>
          </p:cNvSpPr>
          <p:nvPr>
            <p:ph type="subTitle" idx="1"/>
          </p:nvPr>
        </p:nvSpPr>
        <p:spPr>
          <a:xfrm>
            <a:off x="2285999" y="1752600"/>
            <a:ext cx="9410131" cy="4648200"/>
          </a:xfrm>
          <a:ln w="6350">
            <a:solidFill>
              <a:schemeClr val="tx1"/>
            </a:solidFill>
          </a:ln>
        </p:spPr>
        <p:txBody>
          <a:bodyPr>
            <a:normAutofit/>
          </a:bodyPr>
          <a:lstStyle/>
          <a:p>
            <a:pPr lvl="1" algn="just"/>
            <a:r>
              <a:rPr lang="en-US" sz="2400" dirty="0" smtClean="0">
                <a:solidFill>
                  <a:schemeClr val="tx1"/>
                </a:solidFill>
              </a:rPr>
              <a:t>Activities  of Embedded OS</a:t>
            </a:r>
          </a:p>
          <a:p>
            <a:pPr lvl="1" algn="just">
              <a:buFont typeface="Arial" pitchFamily="34" charset="0"/>
              <a:buChar char="•"/>
            </a:pPr>
            <a:r>
              <a:rPr lang="en-US" sz="2400" dirty="0" smtClean="0">
                <a:solidFill>
                  <a:schemeClr val="tx1"/>
                </a:solidFill>
              </a:rPr>
              <a:t>Context Switching</a:t>
            </a:r>
          </a:p>
          <a:p>
            <a:pPr lvl="2" algn="just">
              <a:buFont typeface="Arial" pitchFamily="34" charset="0"/>
              <a:buChar char="•"/>
            </a:pPr>
            <a:r>
              <a:rPr lang="en-US" sz="2400" dirty="0" smtClean="0">
                <a:solidFill>
                  <a:schemeClr val="tx1"/>
                </a:solidFill>
              </a:rPr>
              <a:t> If low priority task is being executed and high priority task is to be run.</a:t>
            </a:r>
          </a:p>
          <a:p>
            <a:pPr lvl="2" algn="just">
              <a:buFont typeface="Arial" pitchFamily="34" charset="0"/>
              <a:buChar char="•"/>
            </a:pPr>
            <a:r>
              <a:rPr lang="en-US" sz="2400" dirty="0" smtClean="0">
                <a:solidFill>
                  <a:schemeClr val="tx1"/>
                </a:solidFill>
              </a:rPr>
              <a:t>In this case, CPU will be interrupted through interrupt by interrupt signal .</a:t>
            </a:r>
          </a:p>
          <a:p>
            <a:pPr lvl="2" algn="just">
              <a:buFont typeface="Arial" pitchFamily="34" charset="0"/>
              <a:buChar char="•"/>
            </a:pPr>
            <a:r>
              <a:rPr lang="en-US" sz="2400" dirty="0" smtClean="0">
                <a:solidFill>
                  <a:schemeClr val="tx1"/>
                </a:solidFill>
              </a:rPr>
              <a:t>The CPU will save the current task information in stack and execute high priority task . </a:t>
            </a:r>
          </a:p>
          <a:p>
            <a:pPr lvl="2" algn="just">
              <a:buFont typeface="Arial" pitchFamily="34" charset="0"/>
              <a:buChar char="•"/>
            </a:pPr>
            <a:endParaRPr lang="en-US" sz="2400" dirty="0" smtClean="0">
              <a:solidFill>
                <a:schemeClr val="tx1"/>
              </a:solidFill>
            </a:endParaRPr>
          </a:p>
          <a:p>
            <a:pPr lvl="1" algn="just"/>
            <a:endParaRPr lang="en-US" sz="2400" dirty="0" smtClean="0">
              <a:solidFill>
                <a:schemeClr val="tx1"/>
              </a:solidFill>
            </a:endParaRPr>
          </a:p>
        </p:txBody>
      </p:sp>
    </p:spTree>
    <p:extLst>
      <p:ext uri="{BB962C8B-B14F-4D97-AF65-F5344CB8AC3E}">
        <p14:creationId xmlns:p14="http://schemas.microsoft.com/office/powerpoint/2010/main" val="1349259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9055290" cy="1143000"/>
          </a:xfrm>
          <a:ln w="9525">
            <a:solidFill>
              <a:schemeClr val="tx1"/>
            </a:solidFill>
          </a:ln>
        </p:spPr>
        <p:txBody>
          <a:bodyPr/>
          <a:lstStyle/>
          <a:p>
            <a:pPr lvl="1" algn="l" rtl="0">
              <a:spcBef>
                <a:spcPct val="0"/>
              </a:spcBef>
            </a:pPr>
            <a:r>
              <a:rPr lang="en-US" sz="4400" b="1" dirty="0">
                <a:latin typeface="Calibri" pitchFamily="34" charset="0"/>
                <a:cs typeface="Calibri" pitchFamily="34" charset="0"/>
              </a:rPr>
              <a:t>Software Architecture</a:t>
            </a:r>
            <a:r>
              <a:rPr lang="en-US" dirty="0"/>
              <a:t/>
            </a:r>
            <a:br>
              <a:rPr lang="en-US" dirty="0"/>
            </a:br>
            <a:endParaRPr lang="en-US" dirty="0"/>
          </a:p>
        </p:txBody>
      </p:sp>
      <p:sp>
        <p:nvSpPr>
          <p:cNvPr id="3" name="Subtitle 2"/>
          <p:cNvSpPr>
            <a:spLocks noGrp="1"/>
          </p:cNvSpPr>
          <p:nvPr>
            <p:ph type="subTitle" idx="1"/>
          </p:nvPr>
        </p:nvSpPr>
        <p:spPr>
          <a:xfrm>
            <a:off x="2286000" y="1752600"/>
            <a:ext cx="9055290" cy="4648200"/>
          </a:xfrm>
          <a:ln w="6350">
            <a:solidFill>
              <a:schemeClr val="tx1"/>
            </a:solidFill>
          </a:ln>
        </p:spPr>
        <p:txBody>
          <a:bodyPr>
            <a:normAutofit/>
          </a:bodyPr>
          <a:lstStyle/>
          <a:p>
            <a:pPr lvl="1" algn="just"/>
            <a:r>
              <a:rPr lang="en-US" sz="2400" dirty="0" smtClean="0">
                <a:solidFill>
                  <a:schemeClr val="tx1"/>
                </a:solidFill>
              </a:rPr>
              <a:t>Activities  of Embedded OS</a:t>
            </a:r>
          </a:p>
          <a:p>
            <a:pPr lvl="1" algn="just">
              <a:buFont typeface="Arial" pitchFamily="34" charset="0"/>
              <a:buChar char="•"/>
            </a:pPr>
            <a:r>
              <a:rPr lang="en-US" sz="2400" dirty="0" smtClean="0">
                <a:solidFill>
                  <a:schemeClr val="tx1"/>
                </a:solidFill>
              </a:rPr>
              <a:t> Mutual Exclusion</a:t>
            </a:r>
          </a:p>
          <a:p>
            <a:pPr lvl="2" algn="just">
              <a:buFont typeface="Arial" pitchFamily="34" charset="0"/>
              <a:buChar char="•"/>
            </a:pPr>
            <a:r>
              <a:rPr lang="en-US" sz="2400" dirty="0" smtClean="0">
                <a:solidFill>
                  <a:schemeClr val="tx1"/>
                </a:solidFill>
              </a:rPr>
              <a:t>While different task share the same resources, it is the responsibility of OS to ensure the events are mutually exclusive. For example: Two task have to share printer, the OS  ensures that printer is shared without corrupting data.</a:t>
            </a:r>
          </a:p>
          <a:p>
            <a:pPr lvl="1" algn="just"/>
            <a:endParaRPr lang="en-US" sz="2400" dirty="0" smtClean="0">
              <a:solidFill>
                <a:schemeClr val="tx1"/>
              </a:solidFill>
            </a:endParaRPr>
          </a:p>
        </p:txBody>
      </p:sp>
    </p:spTree>
    <p:extLst>
      <p:ext uri="{BB962C8B-B14F-4D97-AF65-F5344CB8AC3E}">
        <p14:creationId xmlns:p14="http://schemas.microsoft.com/office/powerpoint/2010/main" val="1358783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9341892" cy="1143000"/>
          </a:xfrm>
          <a:ln w="9525">
            <a:solidFill>
              <a:schemeClr val="tx1"/>
            </a:solidFill>
          </a:ln>
        </p:spPr>
        <p:txBody>
          <a:bodyPr/>
          <a:lstStyle/>
          <a:p>
            <a:pPr lvl="1" algn="ctr" rtl="0">
              <a:spcBef>
                <a:spcPct val="0"/>
              </a:spcBef>
            </a:pPr>
            <a:r>
              <a:rPr lang="en-US" sz="4400" b="1" dirty="0">
                <a:latin typeface="Calibri" pitchFamily="34" charset="0"/>
                <a:cs typeface="Calibri" pitchFamily="34" charset="0"/>
              </a:rPr>
              <a:t>Software Architecture</a:t>
            </a:r>
            <a:r>
              <a:rPr lang="en-US" dirty="0"/>
              <a:t/>
            </a:r>
            <a:br>
              <a:rPr lang="en-US" dirty="0"/>
            </a:br>
            <a:endParaRPr lang="en-US" dirty="0"/>
          </a:p>
        </p:txBody>
      </p:sp>
      <p:sp>
        <p:nvSpPr>
          <p:cNvPr id="3" name="Subtitle 2"/>
          <p:cNvSpPr>
            <a:spLocks noGrp="1"/>
          </p:cNvSpPr>
          <p:nvPr>
            <p:ph type="subTitle" idx="1"/>
          </p:nvPr>
        </p:nvSpPr>
        <p:spPr>
          <a:xfrm>
            <a:off x="2285999" y="1752600"/>
            <a:ext cx="9341893" cy="4648200"/>
          </a:xfrm>
          <a:ln w="6350">
            <a:solidFill>
              <a:schemeClr val="tx1"/>
            </a:solidFill>
          </a:ln>
        </p:spPr>
        <p:txBody>
          <a:bodyPr>
            <a:normAutofit/>
          </a:bodyPr>
          <a:lstStyle/>
          <a:p>
            <a:pPr lvl="1" algn="just"/>
            <a:r>
              <a:rPr lang="en-US" sz="2400" dirty="0" smtClean="0">
                <a:solidFill>
                  <a:schemeClr val="tx1"/>
                </a:solidFill>
              </a:rPr>
              <a:t>Activities  of Embedded OS</a:t>
            </a:r>
          </a:p>
          <a:p>
            <a:pPr lvl="1" algn="just">
              <a:buFont typeface="Arial" pitchFamily="34" charset="0"/>
              <a:buChar char="•"/>
            </a:pPr>
            <a:r>
              <a:rPr lang="en-US" sz="2400" dirty="0" smtClean="0">
                <a:solidFill>
                  <a:schemeClr val="tx1"/>
                </a:solidFill>
              </a:rPr>
              <a:t> Inter-task Communication</a:t>
            </a:r>
          </a:p>
          <a:p>
            <a:pPr lvl="2" algn="just">
              <a:buFont typeface="Arial" pitchFamily="34" charset="0"/>
              <a:buChar char="•"/>
            </a:pPr>
            <a:r>
              <a:rPr lang="en-US" sz="2400" dirty="0" smtClean="0">
                <a:solidFill>
                  <a:schemeClr val="tx1"/>
                </a:solidFill>
              </a:rPr>
              <a:t>Task may need to exchange the data . For example a task may write some data to a file and another task has to read that data .</a:t>
            </a:r>
          </a:p>
          <a:p>
            <a:pPr lvl="2" algn="just">
              <a:buFont typeface="Arial" pitchFamily="34" charset="0"/>
              <a:buChar char="•"/>
            </a:pPr>
            <a:r>
              <a:rPr lang="en-US" sz="2400" dirty="0" smtClean="0">
                <a:solidFill>
                  <a:schemeClr val="tx1"/>
                </a:solidFill>
              </a:rPr>
              <a:t>Task have to synchronize their activities.</a:t>
            </a:r>
          </a:p>
          <a:p>
            <a:pPr lvl="2" algn="just">
              <a:buFont typeface="Arial" pitchFamily="34" charset="0"/>
              <a:buChar char="•"/>
            </a:pPr>
            <a:r>
              <a:rPr lang="en-US" sz="2400" dirty="0" smtClean="0">
                <a:solidFill>
                  <a:schemeClr val="tx1"/>
                </a:solidFill>
              </a:rPr>
              <a:t>Special OS objects like, mailboxes, message queues, pipes, status register, and event flags are used to achieve inter task communication and inter task synchronization.</a:t>
            </a:r>
          </a:p>
        </p:txBody>
      </p:sp>
    </p:spTree>
    <p:extLst>
      <p:ext uri="{BB962C8B-B14F-4D97-AF65-F5344CB8AC3E}">
        <p14:creationId xmlns:p14="http://schemas.microsoft.com/office/powerpoint/2010/main" val="3957132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9355540" cy="1143000"/>
          </a:xfrm>
          <a:ln w="9525">
            <a:solidFill>
              <a:schemeClr val="tx1"/>
            </a:solidFill>
          </a:ln>
        </p:spPr>
        <p:txBody>
          <a:bodyPr/>
          <a:lstStyle/>
          <a:p>
            <a:pPr lvl="1" algn="ctr" rtl="0">
              <a:spcBef>
                <a:spcPct val="0"/>
              </a:spcBef>
            </a:pPr>
            <a:r>
              <a:rPr lang="en-US" sz="4400" b="1" dirty="0">
                <a:latin typeface="Calibri" pitchFamily="34" charset="0"/>
                <a:cs typeface="Calibri" pitchFamily="34" charset="0"/>
              </a:rPr>
              <a:t>Software Architecture</a:t>
            </a:r>
            <a:r>
              <a:rPr lang="en-US" dirty="0"/>
              <a:t/>
            </a:r>
            <a:br>
              <a:rPr lang="en-US" dirty="0"/>
            </a:br>
            <a:endParaRPr lang="en-US" dirty="0"/>
          </a:p>
        </p:txBody>
      </p:sp>
      <p:sp>
        <p:nvSpPr>
          <p:cNvPr id="3" name="Subtitle 2"/>
          <p:cNvSpPr>
            <a:spLocks noGrp="1"/>
          </p:cNvSpPr>
          <p:nvPr>
            <p:ph type="subTitle" idx="1"/>
          </p:nvPr>
        </p:nvSpPr>
        <p:spPr>
          <a:xfrm>
            <a:off x="2286000" y="1752600"/>
            <a:ext cx="9355540" cy="4648200"/>
          </a:xfrm>
          <a:ln w="6350">
            <a:solidFill>
              <a:schemeClr val="tx1"/>
            </a:solidFill>
          </a:ln>
        </p:spPr>
        <p:txBody>
          <a:bodyPr>
            <a:normAutofit/>
          </a:bodyPr>
          <a:lstStyle/>
          <a:p>
            <a:pPr lvl="1" algn="just"/>
            <a:r>
              <a:rPr lang="en-US" sz="2400" dirty="0" smtClean="0">
                <a:solidFill>
                  <a:schemeClr val="tx1"/>
                </a:solidFill>
              </a:rPr>
              <a:t>Activities  of Embedded OS</a:t>
            </a:r>
          </a:p>
          <a:p>
            <a:pPr lvl="1" algn="just">
              <a:buFont typeface="Arial" pitchFamily="34" charset="0"/>
              <a:buChar char="•"/>
            </a:pPr>
            <a:r>
              <a:rPr lang="en-US" sz="2400" dirty="0" smtClean="0">
                <a:solidFill>
                  <a:schemeClr val="tx1"/>
                </a:solidFill>
              </a:rPr>
              <a:t> Memory Management</a:t>
            </a:r>
          </a:p>
          <a:p>
            <a:pPr lvl="2" algn="just">
              <a:buFont typeface="Arial" pitchFamily="34" charset="0"/>
              <a:buChar char="•"/>
            </a:pPr>
            <a:r>
              <a:rPr lang="en-US" sz="2400" dirty="0" smtClean="0">
                <a:solidFill>
                  <a:schemeClr val="tx1"/>
                </a:solidFill>
              </a:rPr>
              <a:t>Memory of Embedded system is to be shared by a number of tasks.</a:t>
            </a:r>
          </a:p>
          <a:p>
            <a:pPr lvl="2" algn="just">
              <a:buFont typeface="Arial" pitchFamily="34" charset="0"/>
              <a:buChar char="•"/>
            </a:pPr>
            <a:r>
              <a:rPr lang="en-US" sz="2400" dirty="0" smtClean="0">
                <a:solidFill>
                  <a:schemeClr val="tx1"/>
                </a:solidFill>
              </a:rPr>
              <a:t>Memory Management is another service provided by OS.</a:t>
            </a:r>
          </a:p>
          <a:p>
            <a:pPr lvl="1" algn="just">
              <a:buFont typeface="Arial" pitchFamily="34" charset="0"/>
              <a:buChar char="•"/>
            </a:pPr>
            <a:r>
              <a:rPr lang="en-US" sz="2400" dirty="0" smtClean="0">
                <a:solidFill>
                  <a:schemeClr val="tx1"/>
                </a:solidFill>
              </a:rPr>
              <a:t> Timer Services</a:t>
            </a:r>
          </a:p>
          <a:p>
            <a:pPr lvl="2" algn="just">
              <a:buFont typeface="Arial" pitchFamily="34" charset="0"/>
              <a:buChar char="•"/>
            </a:pPr>
            <a:r>
              <a:rPr lang="en-US" sz="2400" dirty="0" smtClean="0">
                <a:solidFill>
                  <a:schemeClr val="tx1"/>
                </a:solidFill>
              </a:rPr>
              <a:t>OS keep track of time for activities for which particular task is running.</a:t>
            </a:r>
          </a:p>
        </p:txBody>
      </p:sp>
    </p:spTree>
    <p:extLst>
      <p:ext uri="{BB962C8B-B14F-4D97-AF65-F5344CB8AC3E}">
        <p14:creationId xmlns:p14="http://schemas.microsoft.com/office/powerpoint/2010/main" val="21093217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Categories of Embedded Operating System</a:t>
            </a:r>
            <a:endParaRPr lang="en-US" dirty="0"/>
          </a:p>
        </p:txBody>
      </p:sp>
      <p:sp>
        <p:nvSpPr>
          <p:cNvPr id="3" name="Content Placeholder 2"/>
          <p:cNvSpPr>
            <a:spLocks noGrp="1"/>
          </p:cNvSpPr>
          <p:nvPr>
            <p:ph idx="1"/>
          </p:nvPr>
        </p:nvSpPr>
        <p:spPr/>
        <p:txBody>
          <a:bodyPr>
            <a:normAutofit/>
          </a:bodyPr>
          <a:lstStyle/>
          <a:p>
            <a:r>
              <a:rPr lang="en-US" dirty="0" smtClean="0"/>
              <a:t>Operating systems used in embedded systems can be broadly divided into the following categories:</a:t>
            </a:r>
          </a:p>
          <a:p>
            <a:pPr lvl="1"/>
            <a:r>
              <a:rPr lang="en-US" dirty="0" smtClean="0"/>
              <a:t>Non-real time Embedded Operating System</a:t>
            </a:r>
          </a:p>
          <a:p>
            <a:pPr lvl="2"/>
            <a:r>
              <a:rPr lang="en-US" dirty="0" smtClean="0"/>
              <a:t>Embedded Linux, Embedded NT, Windows XP Embedded </a:t>
            </a:r>
          </a:p>
          <a:p>
            <a:pPr lvl="1"/>
            <a:r>
              <a:rPr lang="en-US" dirty="0" smtClean="0"/>
              <a:t>Real-time Operating Systems</a:t>
            </a:r>
          </a:p>
          <a:p>
            <a:pPr lvl="2"/>
            <a:r>
              <a:rPr lang="en-US" dirty="0" smtClean="0"/>
              <a:t>QNX Neutrino, VxWorks, </a:t>
            </a:r>
            <a:r>
              <a:rPr lang="en-US" dirty="0" err="1" smtClean="0"/>
              <a:t>RTLinux</a:t>
            </a:r>
            <a:r>
              <a:rPr lang="en-US" dirty="0" smtClean="0"/>
              <a:t>, ….</a:t>
            </a:r>
          </a:p>
          <a:p>
            <a:pPr lvl="1"/>
            <a:r>
              <a:rPr lang="en-US" dirty="0" smtClean="0"/>
              <a:t>Mobile/Handheld Operating System</a:t>
            </a:r>
          </a:p>
          <a:p>
            <a:pPr lvl="2"/>
            <a:r>
              <a:rPr lang="en-US" dirty="0" smtClean="0"/>
              <a:t>Android, Palm OS, </a:t>
            </a:r>
            <a:r>
              <a:rPr lang="en-US" dirty="0" err="1" smtClean="0"/>
              <a:t>Symbian</a:t>
            </a:r>
            <a:r>
              <a:rPr lang="en-US" dirty="0" smtClean="0"/>
              <a:t> OS</a:t>
            </a:r>
            <a:endParaRPr lang="en-US" dirty="0"/>
          </a:p>
        </p:txBody>
      </p:sp>
    </p:spTree>
    <p:extLst>
      <p:ext uri="{BB962C8B-B14F-4D97-AF65-F5344CB8AC3E}">
        <p14:creationId xmlns:p14="http://schemas.microsoft.com/office/powerpoint/2010/main" val="909524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r>
              <a:rPr lang="en-US" dirty="0" smtClean="0"/>
              <a:t>The </a:t>
            </a:r>
            <a:r>
              <a:rPr lang="en-US" dirty="0" smtClean="0">
                <a:hlinkClick r:id="rId2" tooltip="Mars Science Laboratory"/>
              </a:rPr>
              <a:t>Mars Science Laboratory</a:t>
            </a:r>
            <a:r>
              <a:rPr lang="en-US" dirty="0" smtClean="0"/>
              <a:t> </a:t>
            </a:r>
            <a:r>
              <a:rPr lang="en-US" dirty="0" smtClean="0">
                <a:hlinkClick r:id="rId3" tooltip="Curiosity rover"/>
              </a:rPr>
              <a:t>Curiosity rover</a:t>
            </a:r>
            <a:r>
              <a:rPr lang="en-US" dirty="0" smtClean="0"/>
              <a:t> uses VxWorks</a:t>
            </a:r>
            <a:endParaRPr lang="en-US" dirty="0"/>
          </a:p>
        </p:txBody>
      </p:sp>
      <p:pic>
        <p:nvPicPr>
          <p:cNvPr id="6" name="Content Placeholder 3" descr="800px-Mars_'Curiosity'_Rover,_Spacecraft_Assembly_Facility,_Pasadena,_California_(2011).jpg"/>
          <p:cNvPicPr>
            <a:picLocks noChangeAspect="1"/>
          </p:cNvPicPr>
          <p:nvPr/>
        </p:nvPicPr>
        <p:blipFill>
          <a:blip r:embed="rId4" cstate="print"/>
          <a:stretch>
            <a:fillRect/>
          </a:stretch>
        </p:blipFill>
        <p:spPr>
          <a:xfrm>
            <a:off x="2971800" y="228600"/>
            <a:ext cx="6621124" cy="4419600"/>
          </a:xfrm>
          <a:prstGeom prst="rect">
            <a:avLst/>
          </a:prstGeom>
        </p:spPr>
      </p:pic>
    </p:spTree>
    <p:extLst>
      <p:ext uri="{BB962C8B-B14F-4D97-AF65-F5344CB8AC3E}">
        <p14:creationId xmlns:p14="http://schemas.microsoft.com/office/powerpoint/2010/main" val="2072445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Software</a:t>
            </a:r>
            <a:endParaRPr lang="en-US" dirty="0"/>
          </a:p>
        </p:txBody>
      </p:sp>
      <p:sp>
        <p:nvSpPr>
          <p:cNvPr id="3" name="Content Placeholder 2"/>
          <p:cNvSpPr>
            <a:spLocks noGrp="1"/>
          </p:cNvSpPr>
          <p:nvPr>
            <p:ph idx="1"/>
          </p:nvPr>
        </p:nvSpPr>
        <p:spPr/>
        <p:txBody>
          <a:bodyPr>
            <a:normAutofit/>
          </a:bodyPr>
          <a:lstStyle/>
          <a:p>
            <a:pPr algn="just"/>
            <a:r>
              <a:rPr lang="en-US" dirty="0" smtClean="0"/>
              <a:t>Application-specific software has to be developed above the operating system.</a:t>
            </a:r>
          </a:p>
          <a:p>
            <a:pPr algn="just"/>
            <a:r>
              <a:rPr lang="en-US" dirty="0" smtClean="0"/>
              <a:t>There is need of development tools according to operating systems used.</a:t>
            </a:r>
          </a:p>
        </p:txBody>
      </p:sp>
    </p:spTree>
    <p:extLst>
      <p:ext uri="{BB962C8B-B14F-4D97-AF65-F5344CB8AC3E}">
        <p14:creationId xmlns:p14="http://schemas.microsoft.com/office/powerpoint/2010/main" val="3282355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For example, </a:t>
            </a:r>
          </a:p>
          <a:p>
            <a:pPr lvl="1"/>
            <a:r>
              <a:rPr lang="en-US" dirty="0" smtClean="0"/>
              <a:t>if we have to create a task to read data from a serial port, there is need to make function call to create new task with the required priority, </a:t>
            </a:r>
          </a:p>
          <a:p>
            <a:pPr lvl="1"/>
            <a:r>
              <a:rPr lang="en-US" dirty="0" smtClean="0"/>
              <a:t>Write the code to read the data and write to a memory location. The various </a:t>
            </a:r>
            <a:r>
              <a:rPr lang="en-US" u="sng" dirty="0" smtClean="0"/>
              <a:t>function calls </a:t>
            </a:r>
            <a:r>
              <a:rPr lang="en-US" dirty="0" smtClean="0"/>
              <a:t>provided by an operating system are:</a:t>
            </a:r>
          </a:p>
          <a:p>
            <a:pPr lvl="2"/>
            <a:r>
              <a:rPr lang="en-US" dirty="0" smtClean="0"/>
              <a:t>To create, suspend and delete task</a:t>
            </a:r>
          </a:p>
          <a:p>
            <a:pPr lvl="2"/>
            <a:r>
              <a:rPr lang="en-US" dirty="0" smtClean="0"/>
              <a:t>To do task scheduling for meeting real-time requirements</a:t>
            </a:r>
          </a:p>
          <a:p>
            <a:pPr lvl="2"/>
            <a:r>
              <a:rPr lang="en-US" dirty="0" smtClean="0"/>
              <a:t>To facilitate inter-task communication and synchronization between tasks</a:t>
            </a:r>
          </a:p>
          <a:p>
            <a:pPr lvl="2"/>
            <a:r>
              <a:rPr lang="en-US" dirty="0" smtClean="0"/>
              <a:t>To initialize, increment and reset counters to keep track of time</a:t>
            </a:r>
          </a:p>
          <a:p>
            <a:pPr lvl="2"/>
            <a:r>
              <a:rPr lang="en-US" dirty="0" smtClean="0"/>
              <a:t>To allocate and free memory</a:t>
            </a:r>
          </a:p>
          <a:p>
            <a:pPr lvl="2"/>
            <a:r>
              <a:rPr lang="en-US" dirty="0" smtClean="0"/>
              <a:t>To access the I/O devices</a:t>
            </a:r>
          </a:p>
          <a:p>
            <a:pPr lvl="2"/>
            <a:r>
              <a:rPr lang="en-US" dirty="0" smtClean="0"/>
              <a:t>To access the communication protocol task. </a:t>
            </a:r>
          </a:p>
          <a:p>
            <a:endParaRPr lang="en-US" dirty="0"/>
          </a:p>
        </p:txBody>
      </p:sp>
    </p:spTree>
    <p:extLst>
      <p:ext uri="{BB962C8B-B14F-4D97-AF65-F5344CB8AC3E}">
        <p14:creationId xmlns:p14="http://schemas.microsoft.com/office/powerpoint/2010/main" val="3757830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Architecture</a:t>
            </a:r>
            <a:endParaRPr lang="en-US" dirty="0"/>
          </a:p>
        </p:txBody>
      </p:sp>
      <p:sp>
        <p:nvSpPr>
          <p:cNvPr id="3" name="Content Placeholder 2"/>
          <p:cNvSpPr>
            <a:spLocks noGrp="1"/>
          </p:cNvSpPr>
          <p:nvPr>
            <p:ph idx="1"/>
          </p:nvPr>
        </p:nvSpPr>
        <p:spPr/>
        <p:txBody>
          <a:bodyPr>
            <a:normAutofit/>
          </a:bodyPr>
          <a:lstStyle/>
          <a:p>
            <a:r>
              <a:rPr lang="en-US" dirty="0" smtClean="0"/>
              <a:t>Based on capabilities, Operating System can be divided into different categories:</a:t>
            </a:r>
            <a:endParaRPr lang="en-US" dirty="0"/>
          </a:p>
        </p:txBody>
      </p:sp>
    </p:spTree>
    <p:extLst>
      <p:ext uri="{BB962C8B-B14F-4D97-AF65-F5344CB8AC3E}">
        <p14:creationId xmlns:p14="http://schemas.microsoft.com/office/powerpoint/2010/main" val="3628264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Using these function calls we can create the application software that is converted into a </a:t>
            </a:r>
            <a:r>
              <a:rPr lang="en-US" dirty="0" err="1" smtClean="0"/>
              <a:t>relocatable</a:t>
            </a:r>
            <a:r>
              <a:rPr lang="en-US" dirty="0" smtClean="0"/>
              <a:t> binary file and ported onto the program memory. </a:t>
            </a:r>
          </a:p>
          <a:p>
            <a:pPr>
              <a:buNone/>
            </a:pPr>
            <a:endParaRPr lang="en-US" dirty="0" smtClean="0"/>
          </a:p>
          <a:p>
            <a:r>
              <a:rPr lang="en-US" dirty="0" smtClean="0"/>
              <a:t>At first executable file will be </a:t>
            </a:r>
            <a:r>
              <a:rPr lang="en-US" smtClean="0"/>
              <a:t>residiing</a:t>
            </a:r>
            <a:r>
              <a:rPr lang="en-US" dirty="0" smtClean="0"/>
              <a:t> in the EPROM or EEPROM or Flash memory.</a:t>
            </a:r>
          </a:p>
          <a:p>
            <a:pPr>
              <a:buNone/>
            </a:pPr>
            <a:endParaRPr lang="en-US" dirty="0" smtClean="0"/>
          </a:p>
          <a:p>
            <a:r>
              <a:rPr lang="en-US" dirty="0" smtClean="0"/>
              <a:t>On power on, the program is transferred to the RAM and then the processor executes the program.</a:t>
            </a:r>
          </a:p>
          <a:p>
            <a:pPr>
              <a:buNone/>
            </a:pPr>
            <a:r>
              <a:rPr lang="en-US" dirty="0" smtClean="0"/>
              <a:t> </a:t>
            </a:r>
          </a:p>
          <a:p>
            <a:r>
              <a:rPr lang="en-US" dirty="0" smtClean="0"/>
              <a:t>Sometime the program may be executed directly from the program memory device. Such programs are called </a:t>
            </a:r>
            <a:r>
              <a:rPr lang="en-US" b="1" dirty="0" smtClean="0"/>
              <a:t>Execute In Place (XIP)</a:t>
            </a:r>
            <a:r>
              <a:rPr lang="en-US" dirty="0" smtClean="0"/>
              <a:t> programs.</a:t>
            </a:r>
            <a:endParaRPr lang="en-US" dirty="0"/>
          </a:p>
        </p:txBody>
      </p:sp>
    </p:spTree>
    <p:extLst>
      <p:ext uri="{BB962C8B-B14F-4D97-AF65-F5344CB8AC3E}">
        <p14:creationId xmlns:p14="http://schemas.microsoft.com/office/powerpoint/2010/main" val="3536028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Embedded Operating System</a:t>
            </a:r>
            <a:endParaRPr lang="en-US" dirty="0"/>
          </a:p>
        </p:txBody>
      </p:sp>
      <p:sp>
        <p:nvSpPr>
          <p:cNvPr id="3" name="Content Placeholder 2"/>
          <p:cNvSpPr>
            <a:spLocks noGrp="1"/>
          </p:cNvSpPr>
          <p:nvPr>
            <p:ph idx="1"/>
          </p:nvPr>
        </p:nvSpPr>
        <p:spPr/>
        <p:txBody>
          <a:bodyPr>
            <a:normAutofit/>
          </a:bodyPr>
          <a:lstStyle/>
          <a:p>
            <a:r>
              <a:rPr lang="en-US" b="1" dirty="0" smtClean="0"/>
              <a:t>Single-tasking OS versus Multi-tasking:  </a:t>
            </a:r>
          </a:p>
          <a:p>
            <a:pPr lvl="1"/>
            <a:r>
              <a:rPr lang="en-US" dirty="0" smtClean="0"/>
              <a:t>In Single tasking OS, only one task is carried out at a time. For instance, if you are using a word processor, </a:t>
            </a:r>
            <a:r>
              <a:rPr lang="en-US" dirty="0" smtClean="0"/>
              <a:t>then </a:t>
            </a:r>
            <a:r>
              <a:rPr lang="en-US" dirty="0" smtClean="0"/>
              <a:t>it is necessary to quit this application before invoking another application.</a:t>
            </a:r>
          </a:p>
          <a:p>
            <a:pPr lvl="1"/>
            <a:r>
              <a:rPr lang="en-US" dirty="0" smtClean="0"/>
              <a:t>In multitasking OS, multiple tasks can be run simultaneously. For example, listening music and surfing internet.</a:t>
            </a:r>
          </a:p>
          <a:p>
            <a:pPr lvl="1"/>
            <a:r>
              <a:rPr lang="en-US" dirty="0" smtClean="0"/>
              <a:t>MS DOS is a single tasking operating system where as Windows and UNIX are multitasking operating system.</a:t>
            </a:r>
            <a:endParaRPr lang="en-US" dirty="0"/>
          </a:p>
        </p:txBody>
      </p:sp>
    </p:spTree>
    <p:extLst>
      <p:ext uri="{BB962C8B-B14F-4D97-AF65-F5344CB8AC3E}">
        <p14:creationId xmlns:p14="http://schemas.microsoft.com/office/powerpoint/2010/main" val="520664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2" algn="just"/>
            <a:r>
              <a:rPr lang="en-US" sz="3200" b="1" u="sng" dirty="0"/>
              <a:t>Single-user OS versus Multi-user OS</a:t>
            </a:r>
          </a:p>
          <a:p>
            <a:pPr lvl="3" algn="just"/>
            <a:endParaRPr lang="en-US" dirty="0"/>
          </a:p>
          <a:p>
            <a:pPr lvl="3" algn="just"/>
            <a:r>
              <a:rPr lang="en-US" sz="2000" dirty="0"/>
              <a:t>Single User OS :Only one user can use the system at a time. (MS-DOS, Windows 9X).</a:t>
            </a:r>
          </a:p>
          <a:p>
            <a:pPr lvl="3" algn="just"/>
            <a:r>
              <a:rPr lang="en-US" sz="2000" dirty="0"/>
              <a:t>Multi User OS : Multiple User can use the system simultaneously. (Windows and UNIX). In multi-tasking and multi user OS, system need to manage, </a:t>
            </a:r>
            <a:r>
              <a:rPr lang="en-US" sz="2000" b="1" dirty="0"/>
              <a:t>	</a:t>
            </a:r>
          </a:p>
          <a:p>
            <a:pPr lvl="3" algn="just">
              <a:buFont typeface="Courier New" pitchFamily="49" charset="0"/>
              <a:buChar char="o"/>
            </a:pPr>
            <a:r>
              <a:rPr lang="en-US" sz="2000" b="1" dirty="0"/>
              <a:t>	Each user logged on to the system and their workspace .</a:t>
            </a:r>
          </a:p>
          <a:p>
            <a:pPr lvl="3">
              <a:buFont typeface="Courier New" pitchFamily="49" charset="0"/>
              <a:buChar char="o"/>
            </a:pPr>
            <a:r>
              <a:rPr lang="en-US" sz="2000" b="1" dirty="0"/>
              <a:t> 	Allocate resources to the jobs they want to run. </a:t>
            </a:r>
          </a:p>
          <a:p>
            <a:pPr lvl="3">
              <a:buFont typeface="Courier New" pitchFamily="49" charset="0"/>
              <a:buChar char="o"/>
            </a:pPr>
            <a:r>
              <a:rPr lang="en-US" sz="2000" b="1" dirty="0"/>
              <a:t>	Keep logs of how much processing time and resources they use .</a:t>
            </a:r>
          </a:p>
          <a:p>
            <a:pPr lvl="3">
              <a:buFont typeface="Courier New" pitchFamily="49" charset="0"/>
              <a:buChar char="o"/>
            </a:pPr>
            <a:r>
              <a:rPr lang="en-US" sz="2000" b="1" dirty="0"/>
              <a:t>	Maintain security.</a:t>
            </a:r>
          </a:p>
          <a:p>
            <a:pPr lvl="4" algn="just"/>
            <a:endParaRPr lang="en-US" sz="2000" dirty="0"/>
          </a:p>
          <a:p>
            <a:pPr lvl="4" algn="just"/>
            <a:endParaRPr lang="en-US" sz="2000" dirty="0"/>
          </a:p>
        </p:txBody>
      </p:sp>
    </p:spTree>
    <p:extLst>
      <p:ext uri="{BB962C8B-B14F-4D97-AF65-F5344CB8AC3E}">
        <p14:creationId xmlns:p14="http://schemas.microsoft.com/office/powerpoint/2010/main" val="3825558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Command-driven OS versus GUI-based OS:</a:t>
            </a:r>
          </a:p>
          <a:p>
            <a:pPr lvl="1" algn="just"/>
            <a:r>
              <a:rPr lang="en-US" dirty="0" smtClean="0"/>
              <a:t>Its all about user interface to access computer’s resource. </a:t>
            </a:r>
          </a:p>
          <a:p>
            <a:pPr lvl="1" algn="just"/>
            <a:r>
              <a:rPr lang="en-US" dirty="0" smtClean="0"/>
              <a:t>One method of giving these instructions is to give commands through the keywords. The operating system working on commands are said to be command-driven.</a:t>
            </a:r>
          </a:p>
          <a:p>
            <a:pPr lvl="1" algn="just"/>
            <a:r>
              <a:rPr lang="en-US" dirty="0" smtClean="0"/>
              <a:t>OS can provide a GUI such as in Windows operating system, GNOME, KDE in which instructions are given through mouse clicks.  This is a GUI-driven OS.</a:t>
            </a:r>
            <a:endParaRPr lang="en-US" dirty="0"/>
          </a:p>
        </p:txBody>
      </p:sp>
    </p:spTree>
    <p:extLst>
      <p:ext uri="{BB962C8B-B14F-4D97-AF65-F5344CB8AC3E}">
        <p14:creationId xmlns:p14="http://schemas.microsoft.com/office/powerpoint/2010/main" val="644763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In embedded systems, the OS provides the same services as in desktop computers. However, as compared to desktops, embedded systems have special requirements as described in below :</a:t>
            </a:r>
          </a:p>
          <a:p>
            <a:pPr lvl="2" algn="just"/>
            <a:r>
              <a:rPr lang="en-US" dirty="0" smtClean="0"/>
              <a:t>Reliability</a:t>
            </a:r>
            <a:r>
              <a:rPr lang="en-US" dirty="0"/>
              <a:t>	</a:t>
            </a:r>
          </a:p>
          <a:p>
            <a:pPr lvl="2" algn="just"/>
            <a:r>
              <a:rPr lang="en-US" dirty="0" smtClean="0"/>
              <a:t>Multi-tasking </a:t>
            </a:r>
            <a:r>
              <a:rPr lang="en-US" dirty="0"/>
              <a:t>with time constraints</a:t>
            </a:r>
          </a:p>
          <a:p>
            <a:pPr lvl="2" algn="just"/>
            <a:r>
              <a:rPr lang="en-US" dirty="0"/>
              <a:t>Small footprint</a:t>
            </a:r>
          </a:p>
          <a:p>
            <a:pPr lvl="2" algn="just"/>
            <a:r>
              <a:rPr lang="en-US" dirty="0"/>
              <a:t>Support diskless systems</a:t>
            </a:r>
          </a:p>
          <a:p>
            <a:pPr lvl="2" algn="just"/>
            <a:r>
              <a:rPr lang="en-US" dirty="0"/>
              <a:t>Portability</a:t>
            </a:r>
          </a:p>
          <a:p>
            <a:pPr lvl="2" algn="just"/>
            <a:r>
              <a:rPr lang="en-US" dirty="0"/>
              <a:t>Scalability</a:t>
            </a:r>
          </a:p>
          <a:p>
            <a:pPr lvl="2" algn="just"/>
            <a:r>
              <a:rPr lang="en-US" dirty="0"/>
              <a:t>Support for Standard API</a:t>
            </a:r>
          </a:p>
          <a:p>
            <a:pPr lvl="2" algn="just"/>
            <a:endParaRPr lang="en-US" dirty="0"/>
          </a:p>
          <a:p>
            <a:pPr marL="0" indent="0">
              <a:buNone/>
            </a:pPr>
            <a:endParaRPr lang="en-US" dirty="0"/>
          </a:p>
        </p:txBody>
      </p:sp>
    </p:spTree>
    <p:extLst>
      <p:ext uri="{BB962C8B-B14F-4D97-AF65-F5344CB8AC3E}">
        <p14:creationId xmlns:p14="http://schemas.microsoft.com/office/powerpoint/2010/main" val="152877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Reliability: </a:t>
            </a:r>
          </a:p>
          <a:p>
            <a:pPr lvl="1" algn="just"/>
            <a:r>
              <a:rPr lang="en-US" dirty="0" smtClean="0"/>
              <a:t>The OS in an embedded system has to be very reliable. The system should be available 99.999% of the time. </a:t>
            </a:r>
            <a:r>
              <a:rPr lang="en-US" dirty="0"/>
              <a:t>T</a:t>
            </a:r>
            <a:r>
              <a:rPr lang="en-US" dirty="0" smtClean="0"/>
              <a:t>he downtime per system for embedded is less than desktop computers</a:t>
            </a:r>
            <a:r>
              <a:rPr lang="en-US" dirty="0"/>
              <a:t>. Downtime should occur </a:t>
            </a:r>
            <a:r>
              <a:rPr lang="en-US" dirty="0" smtClean="0"/>
              <a:t>rarely.</a:t>
            </a:r>
          </a:p>
          <a:p>
            <a:pPr algn="just"/>
            <a:r>
              <a:rPr lang="en-US" b="1" dirty="0" smtClean="0"/>
              <a:t>Multi-tasking with time constraints: </a:t>
            </a:r>
          </a:p>
          <a:p>
            <a:pPr lvl="1" algn="just"/>
            <a:r>
              <a:rPr lang="en-US" dirty="0" smtClean="0"/>
              <a:t>If the embedded system need to conduct more than one work simultaneously, the system should be multitasking. Despite of this, the task management has to be done efficiently to meet the real time performance requirement</a:t>
            </a:r>
            <a:r>
              <a:rPr lang="en-US" dirty="0" smtClean="0"/>
              <a:t>. Desktop </a:t>
            </a:r>
            <a:r>
              <a:rPr lang="en-US" dirty="0" smtClean="0"/>
              <a:t>computers do not support real time requirements in most cases.</a:t>
            </a:r>
          </a:p>
        </p:txBody>
      </p:sp>
    </p:spTree>
    <p:extLst>
      <p:ext uri="{BB962C8B-B14F-4D97-AF65-F5344CB8AC3E}">
        <p14:creationId xmlns:p14="http://schemas.microsoft.com/office/powerpoint/2010/main" val="346690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Small footprint: </a:t>
            </a:r>
          </a:p>
          <a:p>
            <a:pPr lvl="1" algn="just"/>
            <a:r>
              <a:rPr lang="en-US" dirty="0" smtClean="0"/>
              <a:t>Since memory in the embedded system uses is limited, they have little memory for the OS itself. The memory occupied by the operating system is known as the ‘</a:t>
            </a:r>
            <a:r>
              <a:rPr lang="en-US" b="1" dirty="0" smtClean="0"/>
              <a:t>footprint</a:t>
            </a:r>
            <a:r>
              <a:rPr lang="en-US" dirty="0" smtClean="0"/>
              <a:t>’.</a:t>
            </a:r>
          </a:p>
          <a:p>
            <a:pPr algn="just"/>
            <a:r>
              <a:rPr lang="en-US" b="1" dirty="0" smtClean="0"/>
              <a:t>Support diskless systems: </a:t>
            </a:r>
          </a:p>
          <a:p>
            <a:pPr lvl="1" algn="just"/>
            <a:r>
              <a:rPr lang="en-US" dirty="0" smtClean="0"/>
              <a:t>Embedded systems may not have secondary storage such as hard disk. The embedded OS along with application software will reside on a memory chip. File system management is not mandatory in embedded systems.</a:t>
            </a:r>
            <a:endParaRPr lang="en-US" b="1" dirty="0"/>
          </a:p>
        </p:txBody>
      </p:sp>
    </p:spTree>
    <p:extLst>
      <p:ext uri="{BB962C8B-B14F-4D97-AF65-F5344CB8AC3E}">
        <p14:creationId xmlns:p14="http://schemas.microsoft.com/office/powerpoint/2010/main" val="1573830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b="1" dirty="0" smtClean="0"/>
              <a:t>Portability: </a:t>
            </a:r>
          </a:p>
          <a:p>
            <a:pPr lvl="1" algn="just"/>
            <a:r>
              <a:rPr lang="en-US" dirty="0" smtClean="0"/>
              <a:t>A variety of processors are available for developing embedded system.</a:t>
            </a:r>
          </a:p>
          <a:p>
            <a:pPr lvl="1" algn="just"/>
            <a:r>
              <a:rPr lang="en-US" dirty="0" smtClean="0"/>
              <a:t>There is no need to be reliable in the single brand for example of Intel in case of PC/Desktop. An important requirement of embedded operating systems is portability.</a:t>
            </a:r>
          </a:p>
          <a:p>
            <a:pPr algn="just"/>
            <a:r>
              <a:rPr lang="en-US" b="1" dirty="0" smtClean="0"/>
              <a:t>Scalability: </a:t>
            </a:r>
          </a:p>
          <a:p>
            <a:pPr lvl="1" algn="just"/>
            <a:r>
              <a:rPr lang="en-US" dirty="0" smtClean="0"/>
              <a:t>The embedded operating systems may be used on an 8-bit micro-controller or a powerful 64-bit microprocessor. So, scalability is very important for embedded operating systems.</a:t>
            </a:r>
          </a:p>
          <a:p>
            <a:pPr algn="just"/>
            <a:r>
              <a:rPr lang="en-US" b="1" dirty="0" smtClean="0"/>
              <a:t>Support for standard API: </a:t>
            </a:r>
          </a:p>
          <a:p>
            <a:pPr lvl="1" algn="just"/>
            <a:r>
              <a:rPr lang="en-US" dirty="0" smtClean="0"/>
              <a:t>Application software is developed using the Application Programming Interface (API) of the operating system.</a:t>
            </a:r>
          </a:p>
          <a:p>
            <a:pPr lvl="1" algn="just"/>
            <a:r>
              <a:rPr lang="en-US" dirty="0" smtClean="0"/>
              <a:t>An application developed for one OS may not be portable to another OS. To achieve portability, IEEE standardized the API called Portable Operating System Interface (POSIX). Operating systems used in embedded systems must comply with this standard. </a:t>
            </a:r>
            <a:endParaRPr lang="en-US" b="1" dirty="0"/>
          </a:p>
        </p:txBody>
      </p:sp>
    </p:spTree>
    <p:extLst>
      <p:ext uri="{BB962C8B-B14F-4D97-AF65-F5344CB8AC3E}">
        <p14:creationId xmlns:p14="http://schemas.microsoft.com/office/powerpoint/2010/main" val="2961791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1182</Words>
  <Application>Microsoft Office PowerPoint</Application>
  <PresentationFormat>Widescreen</PresentationFormat>
  <Paragraphs>123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New</vt:lpstr>
      <vt:lpstr>Office Theme</vt:lpstr>
      <vt:lpstr>Software Architecture</vt:lpstr>
      <vt:lpstr>Software Architecture</vt:lpstr>
      <vt:lpstr>Embedded Operating System</vt:lpstr>
      <vt:lpstr>PowerPoint Presentation</vt:lpstr>
      <vt:lpstr>PowerPoint Presentation</vt:lpstr>
      <vt:lpstr>PowerPoint Presentation</vt:lpstr>
      <vt:lpstr>PowerPoint Presentation</vt:lpstr>
      <vt:lpstr>PowerPoint Presentation</vt:lpstr>
      <vt:lpstr>PowerPoint Presentation</vt:lpstr>
      <vt:lpstr>Software Architecture </vt:lpstr>
      <vt:lpstr>Software Architecture </vt:lpstr>
      <vt:lpstr>Software Architecture </vt:lpstr>
      <vt:lpstr>Software Architecture </vt:lpstr>
      <vt:lpstr>Software Architecture </vt:lpstr>
      <vt:lpstr>Software Architecture </vt:lpstr>
      <vt:lpstr>Categories of Embedded Operating System</vt:lpstr>
      <vt:lpstr>PowerPoint Presentation</vt:lpstr>
      <vt:lpstr>Application Software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 Software Architecture</dc:title>
  <dc:creator>sat</dc:creator>
  <cp:lastModifiedBy>sat</cp:lastModifiedBy>
  <cp:revision>26</cp:revision>
  <dcterms:created xsi:type="dcterms:W3CDTF">2020-07-30T08:43:48Z</dcterms:created>
  <dcterms:modified xsi:type="dcterms:W3CDTF">2020-08-09T06:46:16Z</dcterms:modified>
</cp:coreProperties>
</file>