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9" r:id="rId3"/>
    <p:sldId id="310" r:id="rId4"/>
    <p:sldId id="311" r:id="rId5"/>
    <p:sldId id="256" r:id="rId6"/>
    <p:sldId id="257" r:id="rId7"/>
    <p:sldId id="258" r:id="rId8"/>
    <p:sldId id="259" r:id="rId9"/>
    <p:sldId id="260" r:id="rId10"/>
    <p:sldId id="298" r:id="rId11"/>
    <p:sldId id="300" r:id="rId12"/>
    <p:sldId id="261" r:id="rId13"/>
    <p:sldId id="301" r:id="rId14"/>
    <p:sldId id="302" r:id="rId15"/>
    <p:sldId id="303" r:id="rId16"/>
    <p:sldId id="304" r:id="rId17"/>
    <p:sldId id="275" r:id="rId18"/>
    <p:sldId id="276" r:id="rId19"/>
    <p:sldId id="277" r:id="rId20"/>
    <p:sldId id="278" r:id="rId21"/>
    <p:sldId id="305" r:id="rId22"/>
    <p:sldId id="280" r:id="rId23"/>
    <p:sldId id="281" r:id="rId24"/>
    <p:sldId id="282" r:id="rId25"/>
    <p:sldId id="283" r:id="rId26"/>
    <p:sldId id="297" r:id="rId27"/>
    <p:sldId id="284" r:id="rId28"/>
    <p:sldId id="285" r:id="rId29"/>
    <p:sldId id="286" r:id="rId30"/>
    <p:sldId id="287" r:id="rId31"/>
    <p:sldId id="288" r:id="rId32"/>
    <p:sldId id="290" r:id="rId33"/>
    <p:sldId id="291" r:id="rId34"/>
    <p:sldId id="292" r:id="rId35"/>
    <p:sldId id="293" r:id="rId36"/>
    <p:sldId id="294"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548A63-C2E5-4E46-A6B4-89423F4055EB}"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3588232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548A63-C2E5-4E46-A6B4-89423F4055EB}"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210445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548A63-C2E5-4E46-A6B4-89423F4055EB}"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115143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548A63-C2E5-4E46-A6B4-89423F4055EB}"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158726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548A63-C2E5-4E46-A6B4-89423F4055EB}"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52769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548A63-C2E5-4E46-A6B4-89423F4055EB}"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129501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548A63-C2E5-4E46-A6B4-89423F4055EB}" type="datetimeFigureOut">
              <a:rPr lang="en-US" smtClean="0"/>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444670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548A63-C2E5-4E46-A6B4-89423F4055EB}" type="datetimeFigureOut">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381912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48A63-C2E5-4E46-A6B4-89423F4055EB}" type="datetimeFigureOut">
              <a:rPr lang="en-US" smtClean="0"/>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305180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548A63-C2E5-4E46-A6B4-89423F4055EB}"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2225732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548A63-C2E5-4E46-A6B4-89423F4055EB}"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24108-D8E7-47CD-959D-649C6077CCD2}" type="slidenum">
              <a:rPr lang="en-US" smtClean="0"/>
              <a:t>‹#›</a:t>
            </a:fld>
            <a:endParaRPr lang="en-US"/>
          </a:p>
        </p:txBody>
      </p:sp>
    </p:spTree>
    <p:extLst>
      <p:ext uri="{BB962C8B-B14F-4D97-AF65-F5344CB8AC3E}">
        <p14:creationId xmlns:p14="http://schemas.microsoft.com/office/powerpoint/2010/main" val="287044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48A63-C2E5-4E46-A6B4-89423F4055EB}" type="datetimeFigureOut">
              <a:rPr lang="en-US" smtClean="0"/>
              <a:t>8/16/2020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24108-D8E7-47CD-959D-649C6077CCD2}" type="slidenum">
              <a:rPr lang="en-US" smtClean="0"/>
              <a:t>‹#›</a:t>
            </a:fld>
            <a:endParaRPr lang="en-US"/>
          </a:p>
        </p:txBody>
      </p:sp>
    </p:spTree>
    <p:extLst>
      <p:ext uri="{BB962C8B-B14F-4D97-AF65-F5344CB8AC3E}">
        <p14:creationId xmlns:p14="http://schemas.microsoft.com/office/powerpoint/2010/main" val="351687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archcio-midmarket.techtarget.com/definition/frequency" TargetMode="External"/><Relationship Id="rId2" Type="http://schemas.openxmlformats.org/officeDocument/2006/relationships/hyperlink" Target="http://searchnetworking.techtarget.com/definition/signal"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Software Architecture</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lstStyle/>
          <a:p>
            <a:pPr lvl="1" algn="just">
              <a:buFontTx/>
              <a:buChar char="-"/>
            </a:pPr>
            <a:r>
              <a:rPr lang="en-US" dirty="0" smtClean="0">
                <a:solidFill>
                  <a:schemeClr val="tx1"/>
                </a:solidFill>
              </a:rPr>
              <a:t>Software Architecture of an Embedded System</a:t>
            </a:r>
          </a:p>
          <a:p>
            <a:pPr lvl="1" algn="just"/>
            <a:endParaRPr lang="en-US" dirty="0" smtClean="0">
              <a:solidFill>
                <a:schemeClr val="tx1"/>
              </a:solidFill>
            </a:endParaRPr>
          </a:p>
        </p:txBody>
      </p:sp>
      <p:sp>
        <p:nvSpPr>
          <p:cNvPr id="4" name="Oval 3"/>
          <p:cNvSpPr/>
          <p:nvPr/>
        </p:nvSpPr>
        <p:spPr>
          <a:xfrm>
            <a:off x="3657600" y="2819400"/>
            <a:ext cx="5334000" cy="3048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010400" y="4648199"/>
            <a:ext cx="1143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39000" y="4724401"/>
            <a:ext cx="762000" cy="461665"/>
          </a:xfrm>
          <a:prstGeom prst="rect">
            <a:avLst/>
          </a:prstGeom>
          <a:noFill/>
        </p:spPr>
        <p:txBody>
          <a:bodyPr wrap="square" rtlCol="0">
            <a:spAutoFit/>
          </a:bodyPr>
          <a:lstStyle/>
          <a:p>
            <a:r>
              <a:rPr lang="en-US" sz="1200" dirty="0"/>
              <a:t>Device</a:t>
            </a:r>
          </a:p>
          <a:p>
            <a:r>
              <a:rPr lang="en-US" sz="1200" dirty="0"/>
              <a:t>Manager</a:t>
            </a:r>
          </a:p>
        </p:txBody>
      </p:sp>
      <p:sp>
        <p:nvSpPr>
          <p:cNvPr id="8" name="Oval 7"/>
          <p:cNvSpPr/>
          <p:nvPr/>
        </p:nvSpPr>
        <p:spPr>
          <a:xfrm>
            <a:off x="7391400" y="3810001"/>
            <a:ext cx="1066800" cy="6095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00" y="3886202"/>
            <a:ext cx="762000" cy="461665"/>
          </a:xfrm>
          <a:prstGeom prst="rect">
            <a:avLst/>
          </a:prstGeom>
          <a:noFill/>
        </p:spPr>
        <p:txBody>
          <a:bodyPr wrap="square" rtlCol="0">
            <a:spAutoFit/>
          </a:bodyPr>
          <a:lstStyle/>
          <a:p>
            <a:r>
              <a:rPr lang="en-US" sz="1200" dirty="0"/>
              <a:t>File </a:t>
            </a:r>
          </a:p>
          <a:p>
            <a:r>
              <a:rPr lang="en-US" sz="1200" dirty="0"/>
              <a:t>System</a:t>
            </a:r>
          </a:p>
        </p:txBody>
      </p:sp>
      <p:sp>
        <p:nvSpPr>
          <p:cNvPr id="10" name="Oval 9"/>
          <p:cNvSpPr/>
          <p:nvPr/>
        </p:nvSpPr>
        <p:spPr>
          <a:xfrm>
            <a:off x="5867400" y="3962400"/>
            <a:ext cx="1143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0" y="4114801"/>
            <a:ext cx="762000" cy="276999"/>
          </a:xfrm>
          <a:prstGeom prst="rect">
            <a:avLst/>
          </a:prstGeom>
          <a:noFill/>
        </p:spPr>
        <p:txBody>
          <a:bodyPr wrap="square" rtlCol="0">
            <a:spAutoFit/>
          </a:bodyPr>
          <a:lstStyle/>
          <a:p>
            <a:r>
              <a:rPr lang="en-US" sz="1200" dirty="0"/>
              <a:t>Kernel</a:t>
            </a:r>
          </a:p>
        </p:txBody>
      </p:sp>
      <p:sp>
        <p:nvSpPr>
          <p:cNvPr id="12" name="Oval 11"/>
          <p:cNvSpPr/>
          <p:nvPr/>
        </p:nvSpPr>
        <p:spPr>
          <a:xfrm>
            <a:off x="4648200" y="4572000"/>
            <a:ext cx="1143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876800" y="4724401"/>
            <a:ext cx="762000" cy="276999"/>
          </a:xfrm>
          <a:prstGeom prst="rect">
            <a:avLst/>
          </a:prstGeom>
          <a:noFill/>
        </p:spPr>
        <p:txBody>
          <a:bodyPr wrap="square" rtlCol="0">
            <a:spAutoFit/>
          </a:bodyPr>
          <a:lstStyle/>
          <a:p>
            <a:r>
              <a:rPr lang="en-US" sz="1200" dirty="0"/>
              <a:t>Libraries</a:t>
            </a:r>
          </a:p>
        </p:txBody>
      </p:sp>
      <p:sp>
        <p:nvSpPr>
          <p:cNvPr id="14" name="Oval 13"/>
          <p:cNvSpPr/>
          <p:nvPr/>
        </p:nvSpPr>
        <p:spPr>
          <a:xfrm>
            <a:off x="5181600" y="2895600"/>
            <a:ext cx="21336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638800" y="3124201"/>
            <a:ext cx="1209040" cy="461665"/>
          </a:xfrm>
          <a:prstGeom prst="rect">
            <a:avLst/>
          </a:prstGeom>
          <a:noFill/>
        </p:spPr>
        <p:txBody>
          <a:bodyPr wrap="square" rtlCol="0">
            <a:spAutoFit/>
          </a:bodyPr>
          <a:lstStyle/>
          <a:p>
            <a:r>
              <a:rPr lang="en-US" sz="1200" dirty="0"/>
              <a:t>Communication</a:t>
            </a:r>
          </a:p>
          <a:p>
            <a:r>
              <a:rPr lang="en-US" sz="1200" dirty="0"/>
              <a:t>Software</a:t>
            </a:r>
          </a:p>
        </p:txBody>
      </p:sp>
      <p:sp>
        <p:nvSpPr>
          <p:cNvPr id="16" name="TextBox 15"/>
          <p:cNvSpPr txBox="1"/>
          <p:nvPr/>
        </p:nvSpPr>
        <p:spPr>
          <a:xfrm>
            <a:off x="4114800" y="3886201"/>
            <a:ext cx="1295400" cy="461665"/>
          </a:xfrm>
          <a:prstGeom prst="rect">
            <a:avLst/>
          </a:prstGeom>
          <a:noFill/>
        </p:spPr>
        <p:txBody>
          <a:bodyPr wrap="square" rtlCol="0">
            <a:spAutoFit/>
          </a:bodyPr>
          <a:lstStyle/>
          <a:p>
            <a:r>
              <a:rPr lang="en-US" sz="1200" dirty="0"/>
              <a:t>Operating </a:t>
            </a:r>
          </a:p>
          <a:p>
            <a:r>
              <a:rPr lang="en-US" sz="1200" dirty="0"/>
              <a:t>System</a:t>
            </a:r>
          </a:p>
        </p:txBody>
      </p:sp>
      <p:sp>
        <p:nvSpPr>
          <p:cNvPr id="17" name="Oval 16"/>
          <p:cNvSpPr/>
          <p:nvPr/>
        </p:nvSpPr>
        <p:spPr>
          <a:xfrm>
            <a:off x="3200400" y="2514600"/>
            <a:ext cx="6248400" cy="381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105400" y="2590801"/>
            <a:ext cx="2514600" cy="276999"/>
          </a:xfrm>
          <a:prstGeom prst="rect">
            <a:avLst/>
          </a:prstGeom>
          <a:noFill/>
        </p:spPr>
        <p:txBody>
          <a:bodyPr wrap="square" rtlCol="0">
            <a:spAutoFit/>
          </a:bodyPr>
          <a:lstStyle/>
          <a:p>
            <a:r>
              <a:rPr lang="en-US" sz="1200" dirty="0"/>
              <a:t>Application Programming Interface</a:t>
            </a:r>
          </a:p>
        </p:txBody>
      </p:sp>
      <p:sp>
        <p:nvSpPr>
          <p:cNvPr id="20" name="Oval 19"/>
          <p:cNvSpPr/>
          <p:nvPr/>
        </p:nvSpPr>
        <p:spPr>
          <a:xfrm>
            <a:off x="2743200" y="2209800"/>
            <a:ext cx="7086600" cy="419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10200" y="2209801"/>
            <a:ext cx="2514600" cy="276999"/>
          </a:xfrm>
          <a:prstGeom prst="rect">
            <a:avLst/>
          </a:prstGeom>
          <a:noFill/>
        </p:spPr>
        <p:txBody>
          <a:bodyPr wrap="square" rtlCol="0">
            <a:spAutoFit/>
          </a:bodyPr>
          <a:lstStyle/>
          <a:p>
            <a:r>
              <a:rPr lang="en-US" sz="1200" dirty="0"/>
              <a:t>Application Software</a:t>
            </a:r>
          </a:p>
        </p:txBody>
      </p:sp>
    </p:spTree>
    <p:extLst>
      <p:ext uri="{BB962C8B-B14F-4D97-AF65-F5344CB8AC3E}">
        <p14:creationId xmlns:p14="http://schemas.microsoft.com/office/powerpoint/2010/main" val="3622683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lgn="just"/>
            <a:r>
              <a:rPr lang="en-US" dirty="0"/>
              <a:t>Internet Protocol (IP) layer</a:t>
            </a:r>
          </a:p>
          <a:p>
            <a:pPr lvl="2" algn="just"/>
            <a:r>
              <a:rPr lang="en-US" sz="2400" dirty="0"/>
              <a:t>The two important function of this layer are addressing and routing.</a:t>
            </a:r>
          </a:p>
          <a:p>
            <a:pPr lvl="2" algn="just"/>
            <a:r>
              <a:rPr lang="en-US" sz="2400" dirty="0"/>
              <a:t>IP layer software runs on every end system and router connected the internet.</a:t>
            </a:r>
          </a:p>
          <a:p>
            <a:pPr lvl="2" algn="just"/>
            <a:r>
              <a:rPr lang="en-US" sz="2400" dirty="0"/>
              <a:t>The presently running IP layer software are IPV4(32 bits), IPv6(128 bits).</a:t>
            </a:r>
          </a:p>
          <a:p>
            <a:endParaRPr lang="en-US" sz="2400" dirty="0"/>
          </a:p>
        </p:txBody>
      </p:sp>
    </p:spTree>
    <p:extLst>
      <p:ext uri="{BB962C8B-B14F-4D97-AF65-F5344CB8AC3E}">
        <p14:creationId xmlns:p14="http://schemas.microsoft.com/office/powerpoint/2010/main" val="88560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lgn="just"/>
            <a:r>
              <a:rPr lang="en-US" sz="2000" dirty="0"/>
              <a:t>Transport Layer</a:t>
            </a:r>
          </a:p>
          <a:p>
            <a:pPr lvl="2" algn="just"/>
            <a:r>
              <a:rPr lang="en-US" dirty="0"/>
              <a:t>The TCP/IP protocol used in Transport Layer are listed below.</a:t>
            </a:r>
          </a:p>
          <a:p>
            <a:pPr lvl="3" algn="just"/>
            <a:r>
              <a:rPr lang="en-US" sz="2000" dirty="0"/>
              <a:t>Transmission Control Protocol (TCP)</a:t>
            </a:r>
          </a:p>
          <a:p>
            <a:pPr lvl="4" algn="just"/>
            <a:r>
              <a:rPr lang="en-US" sz="2000" dirty="0"/>
              <a:t>Ensure that the data is delivered to application layer without any error.</a:t>
            </a:r>
          </a:p>
          <a:p>
            <a:pPr lvl="4" algn="just"/>
            <a:r>
              <a:rPr lang="en-US" sz="2000" dirty="0"/>
              <a:t>Checks whether packets received are in sequence or not. If they are not in sequence, they have to be arranged in sequence.</a:t>
            </a:r>
          </a:p>
          <a:p>
            <a:pPr lvl="4" algn="just"/>
            <a:r>
              <a:rPr lang="en-US" sz="2000" dirty="0"/>
              <a:t>Check received packets contains error or not. If packets are received in error, TCP layer has to ask  for retransmission.</a:t>
            </a:r>
          </a:p>
          <a:p>
            <a:pPr lvl="4" algn="just"/>
            <a:r>
              <a:rPr lang="en-US" sz="2000" dirty="0"/>
              <a:t>Flow control mechanism informs the other system not to send any more packets till further information(Controls the mismatch in speeds).</a:t>
            </a:r>
          </a:p>
          <a:p>
            <a:pPr lvl="4" algn="just"/>
            <a:r>
              <a:rPr lang="en-US" sz="2000" dirty="0"/>
              <a:t>Connection oriented protocol, 3 way handshake is used to establish connection.</a:t>
            </a:r>
          </a:p>
          <a:p>
            <a:pPr algn="just"/>
            <a:endParaRPr lang="en-US" sz="2000" dirty="0"/>
          </a:p>
          <a:p>
            <a:pPr algn="just"/>
            <a:endParaRPr lang="en-US" sz="2000" dirty="0"/>
          </a:p>
          <a:p>
            <a:endParaRPr lang="en-US" sz="2000" dirty="0"/>
          </a:p>
        </p:txBody>
      </p:sp>
    </p:spTree>
    <p:extLst>
      <p:ext uri="{BB962C8B-B14F-4D97-AF65-F5344CB8AC3E}">
        <p14:creationId xmlns:p14="http://schemas.microsoft.com/office/powerpoint/2010/main" val="3561207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gn="just"/>
            <a:r>
              <a:rPr lang="en-US" sz="2000" dirty="0"/>
              <a:t>Transport Layer</a:t>
            </a:r>
          </a:p>
          <a:p>
            <a:pPr lvl="2" algn="just"/>
            <a:r>
              <a:rPr lang="en-US" dirty="0"/>
              <a:t>The TCP/IP protocol used in Transport Layer are listed below.</a:t>
            </a:r>
          </a:p>
          <a:p>
            <a:pPr lvl="3" algn="just"/>
            <a:r>
              <a:rPr lang="en-US" sz="2000" dirty="0"/>
              <a:t>User Datagram Protocol (UDP)</a:t>
            </a:r>
          </a:p>
          <a:p>
            <a:pPr lvl="4" algn="just"/>
            <a:r>
              <a:rPr lang="en-US" sz="2000" dirty="0"/>
              <a:t>Although, TCP provides reliable service by taking care of error control and flow control. Processing required for the TCP layer is very high. Hence, it is called ‘heavy-weight’ protocol.</a:t>
            </a:r>
          </a:p>
          <a:p>
            <a:pPr lvl="4" algn="just"/>
            <a:r>
              <a:rPr lang="en-US" sz="2000" dirty="0"/>
              <a:t>In some real time applications such as video communication and network management, such high requirement processing may create problems. So another transport protocol is used, </a:t>
            </a:r>
            <a:r>
              <a:rPr lang="en-US" sz="2000" dirty="0" err="1"/>
              <a:t>i.e</a:t>
            </a:r>
            <a:r>
              <a:rPr lang="en-US" sz="2000" dirty="0"/>
              <a:t> User Datagram Protocol</a:t>
            </a:r>
          </a:p>
          <a:p>
            <a:pPr algn="just"/>
            <a:endParaRPr lang="en-US" sz="2000" dirty="0"/>
          </a:p>
          <a:p>
            <a:pPr lvl="3"/>
            <a:endParaRPr lang="en-US" sz="2000"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053229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55093"/>
            <a:ext cx="9701284" cy="5669507"/>
          </a:xfrm>
          <a:ln>
            <a:solidFill>
              <a:schemeClr val="tx1"/>
            </a:solidFill>
          </a:ln>
        </p:spPr>
        <p:txBody>
          <a:bodyPr>
            <a:noAutofit/>
          </a:bodyPr>
          <a:lstStyle/>
          <a:p>
            <a:pPr marL="0" indent="0">
              <a:buNone/>
            </a:pPr>
            <a:endParaRPr lang="en-US" sz="2000" dirty="0"/>
          </a:p>
          <a:p>
            <a:pPr lvl="1" algn="just"/>
            <a:r>
              <a:rPr lang="en-US" dirty="0"/>
              <a:t>Transport Layer</a:t>
            </a:r>
          </a:p>
          <a:p>
            <a:pPr lvl="2" algn="just"/>
            <a:r>
              <a:rPr lang="en-US" sz="2400" dirty="0"/>
              <a:t>The TCP/IP protocol used in Transport Layer are listed below.</a:t>
            </a:r>
          </a:p>
          <a:p>
            <a:pPr lvl="3" algn="just"/>
            <a:r>
              <a:rPr lang="en-US" sz="2400" dirty="0" smtClean="0"/>
              <a:t>User Datagram Protocol (UDP)</a:t>
            </a:r>
          </a:p>
          <a:p>
            <a:pPr lvl="4" algn="just"/>
            <a:r>
              <a:rPr lang="en-US" sz="2400" dirty="0" smtClean="0"/>
              <a:t>It sends the packets to the destination one after the other, without bothering whether they are being received correctly or not. </a:t>
            </a:r>
          </a:p>
          <a:p>
            <a:pPr lvl="4"/>
            <a:r>
              <a:rPr lang="en-US" sz="2400" dirty="0" smtClean="0"/>
              <a:t>Connectionless protocol, Used in multicast communication.</a:t>
            </a:r>
          </a:p>
          <a:p>
            <a:pPr algn="just">
              <a:buNone/>
            </a:pPr>
            <a:endParaRPr lang="en-US" sz="2400" dirty="0" smtClean="0"/>
          </a:p>
          <a:p>
            <a:pPr lvl="3"/>
            <a:endParaRPr lang="en-US" sz="2400" dirty="0"/>
          </a:p>
          <a:p>
            <a:pPr lvl="1">
              <a:buNone/>
            </a:pPr>
            <a:endParaRPr lang="en-US" dirty="0"/>
          </a:p>
        </p:txBody>
      </p:sp>
    </p:spTree>
    <p:extLst>
      <p:ext uri="{BB962C8B-B14F-4D97-AF65-F5344CB8AC3E}">
        <p14:creationId xmlns:p14="http://schemas.microsoft.com/office/powerpoint/2010/main" val="4149486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545910"/>
            <a:ext cx="10686197" cy="5513696"/>
          </a:xfrm>
          <a:ln>
            <a:solidFill>
              <a:schemeClr val="tx1"/>
            </a:solidFill>
          </a:ln>
        </p:spPr>
        <p:txBody>
          <a:bodyPr>
            <a:noAutofit/>
          </a:bodyPr>
          <a:lstStyle/>
          <a:p>
            <a:r>
              <a:rPr lang="en-US" sz="1800" dirty="0"/>
              <a:t>TCP/IP Protocol Suite</a:t>
            </a:r>
          </a:p>
          <a:p>
            <a:pPr lvl="1" algn="just"/>
            <a:r>
              <a:rPr lang="en-US" sz="1800" dirty="0"/>
              <a:t>Application Layer</a:t>
            </a:r>
          </a:p>
          <a:p>
            <a:pPr lvl="2"/>
            <a:r>
              <a:rPr lang="en-US" sz="1800" dirty="0"/>
              <a:t>The application layer enables the user, whether human or software, to access the network. </a:t>
            </a:r>
          </a:p>
          <a:p>
            <a:pPr lvl="2"/>
            <a:r>
              <a:rPr lang="en-US" sz="1800" dirty="0"/>
              <a:t>It Provides user interfaces and support for services such as electronic mail, remote file access and transfer.</a:t>
            </a:r>
          </a:p>
          <a:p>
            <a:pPr lvl="2"/>
            <a:r>
              <a:rPr lang="en-US" sz="1800" dirty="0"/>
              <a:t>Applications on that layer (E-mail clients, web browsers, Chats, etc.) – top-stack applications (As people are on the top of the stack).</a:t>
            </a:r>
          </a:p>
          <a:p>
            <a:pPr lvl="2"/>
            <a:r>
              <a:rPr lang="en-US" sz="1800" dirty="0"/>
              <a:t>Applications provide people with a way to create message.</a:t>
            </a:r>
          </a:p>
          <a:p>
            <a:pPr lvl="2"/>
            <a:r>
              <a:rPr lang="en-US" sz="1800" dirty="0"/>
              <a:t>Application layer services establish an interface to the network.</a:t>
            </a:r>
          </a:p>
          <a:p>
            <a:pPr lvl="2"/>
            <a:r>
              <a:rPr lang="en-US" sz="1800" dirty="0"/>
              <a:t>Protocols provide the rules and formats that govern how data is treated.</a:t>
            </a:r>
          </a:p>
          <a:p>
            <a:pPr>
              <a:buNone/>
            </a:pPr>
            <a:endParaRPr lang="en-US" sz="1800" dirty="0"/>
          </a:p>
          <a:p>
            <a:pPr lvl="2" algn="just"/>
            <a:endParaRPr lang="en-US" sz="1800" dirty="0"/>
          </a:p>
          <a:p>
            <a:pPr lvl="2" algn="just"/>
            <a:endParaRPr lang="en-US" dirty="0" smtClean="0"/>
          </a:p>
          <a:p>
            <a:pPr algn="just">
              <a:buNone/>
            </a:pPr>
            <a:endParaRPr lang="en-US" dirty="0" smtClean="0"/>
          </a:p>
          <a:p>
            <a:pPr lvl="3"/>
            <a:endParaRPr lang="en-US" sz="2400" dirty="0"/>
          </a:p>
          <a:p>
            <a:pPr lvl="1">
              <a:buNone/>
            </a:pPr>
            <a:endParaRPr lang="en-US" sz="1600" dirty="0"/>
          </a:p>
        </p:txBody>
      </p:sp>
    </p:spTree>
    <p:extLst>
      <p:ext uri="{BB962C8B-B14F-4D97-AF65-F5344CB8AC3E}">
        <p14:creationId xmlns:p14="http://schemas.microsoft.com/office/powerpoint/2010/main" val="225999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4094" y="750627"/>
            <a:ext cx="10902287" cy="5805985"/>
          </a:xfrm>
          <a:ln>
            <a:solidFill>
              <a:schemeClr val="tx1"/>
            </a:solidFill>
          </a:ln>
        </p:spPr>
        <p:txBody>
          <a:bodyPr>
            <a:noAutofit/>
          </a:bodyPr>
          <a:lstStyle/>
          <a:p>
            <a:r>
              <a:rPr lang="en-US" sz="1800" dirty="0"/>
              <a:t>TCP/IP Protocol Suite</a:t>
            </a:r>
          </a:p>
          <a:p>
            <a:pPr lvl="1" algn="just"/>
            <a:r>
              <a:rPr lang="en-US" sz="1800" dirty="0"/>
              <a:t>Application Layer</a:t>
            </a:r>
          </a:p>
          <a:p>
            <a:pPr lvl="2" algn="just"/>
            <a:endParaRPr lang="en-US" dirty="0" smtClean="0"/>
          </a:p>
          <a:p>
            <a:pPr algn="just">
              <a:buNone/>
            </a:pPr>
            <a:endParaRPr lang="en-US" dirty="0" smtClean="0"/>
          </a:p>
          <a:p>
            <a:pPr lvl="3"/>
            <a:endParaRPr lang="en-US" sz="2400" dirty="0"/>
          </a:p>
          <a:p>
            <a:pPr lvl="1">
              <a:buNone/>
            </a:pPr>
            <a:endParaRPr lang="en-US" sz="1600" dirty="0"/>
          </a:p>
        </p:txBody>
      </p:sp>
      <p:pic>
        <p:nvPicPr>
          <p:cNvPr id="4" name="Picture 3" descr="60.jpg"/>
          <p:cNvPicPr>
            <a:picLocks noChangeAspect="1"/>
          </p:cNvPicPr>
          <p:nvPr/>
        </p:nvPicPr>
        <p:blipFill>
          <a:blip r:embed="rId2" cstate="print"/>
          <a:stretch>
            <a:fillRect/>
          </a:stretch>
        </p:blipFill>
        <p:spPr>
          <a:xfrm>
            <a:off x="2057399" y="1719618"/>
            <a:ext cx="9416955" cy="3766782"/>
          </a:xfrm>
          <a:prstGeom prst="rect">
            <a:avLst/>
          </a:prstGeom>
          <a:ln>
            <a:solidFill>
              <a:schemeClr val="tx1"/>
            </a:solidFill>
          </a:ln>
        </p:spPr>
      </p:pic>
      <p:sp>
        <p:nvSpPr>
          <p:cNvPr id="5" name="TextBox 4"/>
          <p:cNvSpPr txBox="1"/>
          <p:nvPr/>
        </p:nvSpPr>
        <p:spPr>
          <a:xfrm>
            <a:off x="2895600" y="5486400"/>
            <a:ext cx="6096000" cy="338554"/>
          </a:xfrm>
          <a:prstGeom prst="rect">
            <a:avLst/>
          </a:prstGeom>
          <a:noFill/>
        </p:spPr>
        <p:txBody>
          <a:bodyPr wrap="square" rtlCol="0">
            <a:spAutoFit/>
          </a:bodyPr>
          <a:lstStyle/>
          <a:p>
            <a:r>
              <a:rPr lang="en-US" sz="1600" dirty="0"/>
              <a:t>Fig : Application Layer Protocols in TCP/IP protocol stack</a:t>
            </a:r>
          </a:p>
        </p:txBody>
      </p:sp>
    </p:spTree>
    <p:extLst>
      <p:ext uri="{BB962C8B-B14F-4D97-AF65-F5344CB8AC3E}">
        <p14:creationId xmlns:p14="http://schemas.microsoft.com/office/powerpoint/2010/main" val="251157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3" y="518615"/>
            <a:ext cx="10140287" cy="5805985"/>
          </a:xfrm>
          <a:ln>
            <a:solidFill>
              <a:schemeClr val="tx1"/>
            </a:solidFill>
          </a:ln>
        </p:spPr>
        <p:txBody>
          <a:bodyPr>
            <a:noAutofit/>
          </a:bodyPr>
          <a:lstStyle/>
          <a:p>
            <a:r>
              <a:rPr lang="en-US" sz="2000" dirty="0"/>
              <a:t>TCP/IP Protocol Suite</a:t>
            </a:r>
          </a:p>
          <a:p>
            <a:pPr lvl="1" algn="just"/>
            <a:r>
              <a:rPr lang="en-US" sz="2000" dirty="0"/>
              <a:t>Application Layer</a:t>
            </a:r>
          </a:p>
          <a:p>
            <a:pPr lvl="2"/>
            <a:r>
              <a:rPr lang="en-US" dirty="0"/>
              <a:t>The various application layer protocols are listed below.</a:t>
            </a:r>
          </a:p>
          <a:p>
            <a:pPr lvl="3"/>
            <a:r>
              <a:rPr lang="en-US" sz="2000" dirty="0" smtClean="0"/>
              <a:t>Simple Mail Transfer Protocol (</a:t>
            </a:r>
            <a:r>
              <a:rPr lang="en-US" sz="2000" b="1" dirty="0" smtClean="0"/>
              <a:t>SMTP</a:t>
            </a:r>
            <a:r>
              <a:rPr lang="en-US" sz="2000" dirty="0" smtClean="0"/>
              <a:t>), for electronic mail containing ASCII Text.</a:t>
            </a:r>
          </a:p>
          <a:p>
            <a:pPr lvl="3"/>
            <a:r>
              <a:rPr lang="en-US" sz="2000" dirty="0" smtClean="0"/>
              <a:t>Multimedia Internet Mail Extension (</a:t>
            </a:r>
            <a:r>
              <a:rPr lang="en-US" sz="2000" b="1" dirty="0" smtClean="0"/>
              <a:t>MIME</a:t>
            </a:r>
            <a:r>
              <a:rPr lang="en-US" sz="2000" dirty="0" smtClean="0"/>
              <a:t>), for electronic mail with multi-media content.</a:t>
            </a:r>
          </a:p>
          <a:p>
            <a:pPr lvl="3"/>
            <a:r>
              <a:rPr lang="en-US" sz="2000" dirty="0" smtClean="0"/>
              <a:t>File Transfer Protocol </a:t>
            </a:r>
            <a:r>
              <a:rPr lang="en-US" sz="2000" b="1" dirty="0" smtClean="0"/>
              <a:t>(FTP</a:t>
            </a:r>
            <a:r>
              <a:rPr lang="en-US" sz="2000" dirty="0" smtClean="0"/>
              <a:t>) for file transfer.</a:t>
            </a:r>
          </a:p>
          <a:p>
            <a:pPr lvl="3"/>
            <a:r>
              <a:rPr lang="en-US" sz="2000" b="1" dirty="0" smtClean="0"/>
              <a:t>TELNET</a:t>
            </a:r>
            <a:r>
              <a:rPr lang="en-US" sz="2000" dirty="0" smtClean="0"/>
              <a:t> for remote login</a:t>
            </a:r>
          </a:p>
          <a:p>
            <a:pPr lvl="3"/>
            <a:r>
              <a:rPr lang="en-US" sz="2000" dirty="0" smtClean="0"/>
              <a:t>Hyper Text Transfer Protocol (</a:t>
            </a:r>
            <a:r>
              <a:rPr lang="en-US" sz="2000" b="1" dirty="0" smtClean="0"/>
              <a:t>HTTP</a:t>
            </a:r>
            <a:r>
              <a:rPr lang="en-US" sz="2000" dirty="0" smtClean="0"/>
              <a:t>) for World Wide Web Service.</a:t>
            </a:r>
          </a:p>
          <a:p>
            <a:pPr lvl="3"/>
            <a:r>
              <a:rPr lang="en-US" sz="2000" dirty="0" smtClean="0"/>
              <a:t>Simple Network Management Protocol (</a:t>
            </a:r>
            <a:r>
              <a:rPr lang="en-US" sz="2000" b="1" dirty="0" smtClean="0"/>
              <a:t>SNMP</a:t>
            </a:r>
            <a:r>
              <a:rPr lang="en-US" sz="2000" dirty="0" smtClean="0"/>
              <a:t>) stack is used for network management. It runs above the UDP layer.</a:t>
            </a:r>
          </a:p>
          <a:p>
            <a:pPr lvl="2" algn="just"/>
            <a:endParaRPr lang="en-US" dirty="0"/>
          </a:p>
          <a:p>
            <a:pPr algn="just">
              <a:buNone/>
            </a:pPr>
            <a:endParaRPr lang="en-US" sz="2000" dirty="0"/>
          </a:p>
          <a:p>
            <a:pPr lvl="3"/>
            <a:endParaRPr lang="en-US" dirty="0" smtClean="0"/>
          </a:p>
          <a:p>
            <a:pPr lvl="1">
              <a:buNone/>
            </a:pPr>
            <a:endParaRPr lang="en-US" sz="2000" dirty="0"/>
          </a:p>
        </p:txBody>
      </p:sp>
    </p:spTree>
    <p:extLst>
      <p:ext uri="{BB962C8B-B14F-4D97-AF65-F5344CB8AC3E}">
        <p14:creationId xmlns:p14="http://schemas.microsoft.com/office/powerpoint/2010/main" val="109026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of Generating Executable Image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Application development on desktop computers is called </a:t>
            </a:r>
            <a:r>
              <a:rPr lang="en-US" b="1" dirty="0" smtClean="0"/>
              <a:t>native development </a:t>
            </a:r>
            <a:r>
              <a:rPr lang="en-US" dirty="0" smtClean="0"/>
              <a:t>as the execution are done on the same hardware platform.</a:t>
            </a:r>
          </a:p>
          <a:p>
            <a:pPr algn="just">
              <a:buNone/>
            </a:pPr>
            <a:endParaRPr lang="en-US" dirty="0" smtClean="0"/>
          </a:p>
          <a:p>
            <a:pPr algn="just"/>
            <a:r>
              <a:rPr lang="en-US" dirty="0" smtClean="0"/>
              <a:t>Embedded software cannot be developed directly on the embedded system. Initially, the development is done on a desktop computer and then the software is transferred to the embedded system. This is known as </a:t>
            </a:r>
            <a:r>
              <a:rPr lang="en-US" b="1" dirty="0" smtClean="0"/>
              <a:t>cross-platform development.</a:t>
            </a:r>
          </a:p>
          <a:p>
            <a:pPr algn="just">
              <a:buNone/>
            </a:pPr>
            <a:endParaRPr lang="en-US" sz="3100" b="1" dirty="0"/>
          </a:p>
          <a:p>
            <a:pPr algn="just"/>
            <a:r>
              <a:rPr lang="en-US" sz="3100" dirty="0"/>
              <a:t>The procedure for creating and executing an applications in an embedded system is different for the following  reasons</a:t>
            </a:r>
          </a:p>
          <a:p>
            <a:pPr algn="just"/>
            <a:endParaRPr lang="en-US" sz="3100" dirty="0"/>
          </a:p>
          <a:p>
            <a:pPr lvl="1" algn="just"/>
            <a:r>
              <a:rPr lang="en-US" sz="2600" dirty="0" smtClean="0"/>
              <a:t>There </a:t>
            </a:r>
            <a:r>
              <a:rPr lang="en-US" sz="2600" dirty="0"/>
              <a:t>is a distinction between the operating system and the application software, whereas in an embedded </a:t>
            </a:r>
            <a:r>
              <a:rPr lang="en-US" sz="2600" dirty="0" smtClean="0"/>
              <a:t>system(generally) </a:t>
            </a:r>
            <a:r>
              <a:rPr lang="en-US" sz="2600" dirty="0"/>
              <a:t>everything is a single piece of code.</a:t>
            </a:r>
          </a:p>
        </p:txBody>
      </p:sp>
    </p:spTree>
    <p:extLst>
      <p:ext uri="{BB962C8B-B14F-4D97-AF65-F5344CB8AC3E}">
        <p14:creationId xmlns:p14="http://schemas.microsoft.com/office/powerpoint/2010/main" val="3750196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noAutofit/>
          </a:bodyPr>
          <a:lstStyle/>
          <a:p>
            <a:pPr lvl="1" algn="just">
              <a:buNone/>
            </a:pPr>
            <a:endParaRPr lang="en-US" sz="1600" dirty="0"/>
          </a:p>
          <a:p>
            <a:pPr lvl="1" algn="just"/>
            <a:r>
              <a:rPr lang="en-US" sz="2000" dirty="0"/>
              <a:t>In an embedded system, there is only one application that needs to run continuously. Multiple applications running in embedded system is very rare.</a:t>
            </a:r>
          </a:p>
          <a:p>
            <a:pPr lvl="1" algn="just">
              <a:buNone/>
            </a:pPr>
            <a:r>
              <a:rPr lang="en-US" sz="2000" dirty="0"/>
              <a:t> </a:t>
            </a:r>
          </a:p>
          <a:p>
            <a:pPr lvl="1" algn="just"/>
            <a:r>
              <a:rPr lang="en-US" sz="2000" dirty="0"/>
              <a:t>On a desktop computer, in which part of the memory the application is loaded is not that important; but in embedded systems you need to decide where the code will reside so that processor executes the instructions from that memory location.</a:t>
            </a:r>
          </a:p>
          <a:p>
            <a:pPr lvl="1" algn="just">
              <a:buNone/>
            </a:pPr>
            <a:endParaRPr lang="en-US" sz="2000" dirty="0"/>
          </a:p>
          <a:p>
            <a:pPr lvl="1" algn="just"/>
            <a:r>
              <a:rPr lang="en-US" sz="2000" dirty="0"/>
              <a:t>Desktop computers use virtual memory. In a multi-tasking system, when a new process has to be executed, the presently running process is transferred to the virtual memory (which can be on the hard disk).  In embedded systems, the secondary storage is not available.</a:t>
            </a:r>
          </a:p>
          <a:p>
            <a:pPr lvl="1">
              <a:buNone/>
            </a:pPr>
            <a:endParaRPr lang="en-US" sz="2000" dirty="0"/>
          </a:p>
          <a:p>
            <a:r>
              <a:rPr lang="en-US" sz="2000" dirty="0"/>
              <a:t>In case of embedded system, communication software and application software have to be converted into a single executable image and transferred to the memory of the embedded system. </a:t>
            </a:r>
          </a:p>
        </p:txBody>
      </p:sp>
    </p:spTree>
    <p:extLst>
      <p:ext uri="{BB962C8B-B14F-4D97-AF65-F5344CB8AC3E}">
        <p14:creationId xmlns:p14="http://schemas.microsoft.com/office/powerpoint/2010/main" val="1991294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endParaRPr lang="en-US" dirty="0" smtClean="0"/>
          </a:p>
          <a:p>
            <a:endParaRPr lang="en-US" dirty="0"/>
          </a:p>
        </p:txBody>
      </p:sp>
      <p:pic>
        <p:nvPicPr>
          <p:cNvPr id="4" name="Content Placeholder 3" descr="61.jpg"/>
          <p:cNvPicPr>
            <a:picLocks noChangeAspect="1"/>
          </p:cNvPicPr>
          <p:nvPr/>
        </p:nvPicPr>
        <p:blipFill>
          <a:blip r:embed="rId2" cstate="print"/>
          <a:stretch>
            <a:fillRect/>
          </a:stretch>
        </p:blipFill>
        <p:spPr>
          <a:xfrm>
            <a:off x="1095823" y="1351127"/>
            <a:ext cx="10000354" cy="5030551"/>
          </a:xfrm>
          <a:prstGeom prst="rect">
            <a:avLst/>
          </a:prstGeom>
        </p:spPr>
      </p:pic>
      <p:sp>
        <p:nvSpPr>
          <p:cNvPr id="5" name="Title 1"/>
          <p:cNvSpPr>
            <a:spLocks noGrp="1"/>
          </p:cNvSpPr>
          <p:nvPr>
            <p:ph type="title"/>
          </p:nvPr>
        </p:nvSpPr>
        <p:spPr>
          <a:xfrm>
            <a:off x="838200" y="365125"/>
            <a:ext cx="10515600" cy="1325563"/>
          </a:xfrm>
        </p:spPr>
        <p:txBody>
          <a:bodyPr/>
          <a:lstStyle/>
          <a:p>
            <a:r>
              <a:rPr lang="en-US" dirty="0"/>
              <a:t>Process of Creating an  Executable Image.</a:t>
            </a:r>
            <a:br>
              <a:rPr lang="en-US" dirty="0"/>
            </a:br>
            <a:endParaRPr lang="en-US" dirty="0"/>
          </a:p>
        </p:txBody>
      </p:sp>
    </p:spTree>
    <p:extLst>
      <p:ext uri="{BB962C8B-B14F-4D97-AF65-F5344CB8AC3E}">
        <p14:creationId xmlns:p14="http://schemas.microsoft.com/office/powerpoint/2010/main" val="339614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dirty="0" smtClean="0"/>
              <a:t>Software Architecture</a:t>
            </a:r>
            <a:endParaRPr lang="en-US" dirty="0"/>
          </a:p>
        </p:txBody>
      </p:sp>
      <p:sp>
        <p:nvSpPr>
          <p:cNvPr id="3" name="Content Placeholder 2"/>
          <p:cNvSpPr>
            <a:spLocks noGrp="1"/>
          </p:cNvSpPr>
          <p:nvPr>
            <p:ph idx="1"/>
          </p:nvPr>
        </p:nvSpPr>
        <p:spPr>
          <a:ln>
            <a:solidFill>
              <a:schemeClr val="tx1"/>
            </a:solidFill>
          </a:ln>
        </p:spPr>
        <p:txBody>
          <a:bodyPr>
            <a:normAutofit/>
          </a:bodyPr>
          <a:lstStyle/>
          <a:p>
            <a:r>
              <a:rPr lang="en-US" sz="2200" dirty="0"/>
              <a:t> Operating System consist of </a:t>
            </a:r>
          </a:p>
          <a:p>
            <a:pPr lvl="1"/>
            <a:r>
              <a:rPr lang="en-US" sz="1800" dirty="0"/>
              <a:t>Kernel</a:t>
            </a:r>
          </a:p>
          <a:p>
            <a:pPr lvl="1"/>
            <a:r>
              <a:rPr lang="en-US" sz="1800" dirty="0"/>
              <a:t>Device Manager</a:t>
            </a:r>
          </a:p>
          <a:p>
            <a:pPr lvl="1"/>
            <a:r>
              <a:rPr lang="en-US" sz="1800" dirty="0"/>
              <a:t>Communication Protocol Software</a:t>
            </a:r>
          </a:p>
          <a:p>
            <a:pPr lvl="1"/>
            <a:r>
              <a:rPr lang="en-US" sz="1800" dirty="0"/>
              <a:t>Libraries</a:t>
            </a:r>
          </a:p>
          <a:p>
            <a:pPr lvl="1"/>
            <a:r>
              <a:rPr lang="en-US" sz="1800" dirty="0"/>
              <a:t>File System</a:t>
            </a:r>
          </a:p>
          <a:p>
            <a:pPr lvl="1">
              <a:buNone/>
            </a:pPr>
            <a:endParaRPr lang="en-US" sz="1800" dirty="0"/>
          </a:p>
        </p:txBody>
      </p:sp>
    </p:spTree>
    <p:extLst>
      <p:ext uri="{BB962C8B-B14F-4D97-AF65-F5344CB8AC3E}">
        <p14:creationId xmlns:p14="http://schemas.microsoft.com/office/powerpoint/2010/main" val="1806876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Creating an  Executable Image.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source files, written in C or C++ are converted into object files using the compiler. </a:t>
            </a:r>
          </a:p>
          <a:p>
            <a:pPr algn="just"/>
            <a:r>
              <a:rPr lang="en-US" dirty="0" smtClean="0"/>
              <a:t>The source files written in the assembly language of the target processor are converted into object files using the assembler.</a:t>
            </a:r>
          </a:p>
          <a:p>
            <a:pPr algn="just"/>
            <a:r>
              <a:rPr lang="en-US" dirty="0" smtClean="0"/>
              <a:t>Each object file contains the binary code (instructions) and program data.</a:t>
            </a:r>
          </a:p>
          <a:p>
            <a:pPr algn="just"/>
            <a:r>
              <a:rPr lang="en-US" dirty="0" smtClean="0"/>
              <a:t>Each object file created in the above process will have the following information:</a:t>
            </a:r>
          </a:p>
          <a:p>
            <a:pPr lvl="1" algn="just"/>
            <a:r>
              <a:rPr lang="en-US" dirty="0" smtClean="0"/>
              <a:t>Name of the source file.</a:t>
            </a:r>
          </a:p>
          <a:p>
            <a:pPr lvl="1" algn="just"/>
            <a:r>
              <a:rPr lang="en-US" dirty="0" smtClean="0"/>
              <a:t>Size of the file, size of the binary instructions and size of the data</a:t>
            </a:r>
          </a:p>
          <a:p>
            <a:pPr lvl="1" algn="just"/>
            <a:r>
              <a:rPr lang="en-US" dirty="0" smtClean="0"/>
              <a:t>Processor-specific binary instructions and data</a:t>
            </a:r>
          </a:p>
          <a:p>
            <a:pPr lvl="1" algn="just"/>
            <a:r>
              <a:rPr lang="en-US" dirty="0" smtClean="0"/>
              <a:t>Symbol table that contains details of variables, their data types and addresses.</a:t>
            </a:r>
          </a:p>
          <a:p>
            <a:pPr lvl="1" algn="just"/>
            <a:r>
              <a:rPr lang="en-US" dirty="0" smtClean="0"/>
              <a:t>Debugging information if the compilation is done with the debug option.</a:t>
            </a:r>
          </a:p>
          <a:p>
            <a:pPr>
              <a:buNone/>
            </a:pPr>
            <a:endParaRPr lang="en-US" dirty="0"/>
          </a:p>
        </p:txBody>
      </p:sp>
    </p:spTree>
    <p:extLst>
      <p:ext uri="{BB962C8B-B14F-4D97-AF65-F5344CB8AC3E}">
        <p14:creationId xmlns:p14="http://schemas.microsoft.com/office/powerpoint/2010/main" val="158239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696" y="504967"/>
            <a:ext cx="10590662" cy="5819633"/>
          </a:xfrm>
          <a:ln>
            <a:solidFill>
              <a:schemeClr val="tx1"/>
            </a:solidFill>
          </a:ln>
        </p:spPr>
        <p:txBody>
          <a:bodyPr>
            <a:noAutofit/>
          </a:bodyPr>
          <a:lstStyle/>
          <a:p>
            <a:r>
              <a:rPr lang="en-US" b="1" dirty="0"/>
              <a:t>Generating Executable Image</a:t>
            </a:r>
          </a:p>
          <a:p>
            <a:pPr lvl="1"/>
            <a:r>
              <a:rPr lang="en-US" sz="2000" dirty="0"/>
              <a:t>The format </a:t>
            </a:r>
            <a:r>
              <a:rPr lang="en-US" sz="2000" dirty="0" smtClean="0"/>
              <a:t>for this </a:t>
            </a:r>
            <a:r>
              <a:rPr lang="en-US" sz="2000" dirty="0"/>
              <a:t>object file is called the Object File Format. The format has been standardized into two standards</a:t>
            </a:r>
          </a:p>
          <a:p>
            <a:pPr lvl="2"/>
            <a:r>
              <a:rPr lang="en-US" dirty="0"/>
              <a:t>Common Object File Format (COFF)</a:t>
            </a:r>
          </a:p>
          <a:p>
            <a:pPr lvl="2"/>
            <a:r>
              <a:rPr lang="en-US" dirty="0"/>
              <a:t>Executable and Linking Format (ELF)</a:t>
            </a:r>
          </a:p>
          <a:p>
            <a:pPr lvl="1"/>
            <a:r>
              <a:rPr lang="en-US" sz="2000" dirty="0"/>
              <a:t>The standard is maintained to ensure that the object files generated by different compilers can be combined together.</a:t>
            </a:r>
          </a:p>
          <a:p>
            <a:pPr lvl="1"/>
            <a:r>
              <a:rPr lang="en-US" sz="2000" dirty="0"/>
              <a:t>Linker combines the various object files including the library files used in the program and creates an executable image, or a single </a:t>
            </a:r>
            <a:r>
              <a:rPr lang="en-US" sz="2000" dirty="0" err="1"/>
              <a:t>relocatable</a:t>
            </a:r>
            <a:r>
              <a:rPr lang="en-US" sz="2000" dirty="0"/>
              <a:t> object file or a shared library file.</a:t>
            </a:r>
          </a:p>
          <a:p>
            <a:pPr lvl="1"/>
            <a:r>
              <a:rPr lang="en-US" sz="2000" dirty="0"/>
              <a:t>Linker command file contains the instruction which specify how to combine object files and the exact locations in the memory where the binary code and data have to be placed.</a:t>
            </a:r>
          </a:p>
          <a:p>
            <a:pPr lvl="1"/>
            <a:r>
              <a:rPr lang="en-US" sz="2000" dirty="0"/>
              <a:t>The output of the linker is an executable image that can be transferred to the memory chip of the target hardware.</a:t>
            </a:r>
          </a:p>
          <a:p>
            <a:pPr lvl="1"/>
            <a:r>
              <a:rPr lang="en-US" sz="2000" dirty="0"/>
              <a:t>Executable image is also referred as bootable image, runtime image, target image.</a:t>
            </a:r>
          </a:p>
          <a:p>
            <a:pPr lvl="2">
              <a:buNone/>
            </a:pPr>
            <a:endParaRPr lang="en-US" dirty="0"/>
          </a:p>
          <a:p>
            <a:pPr algn="just">
              <a:buNone/>
            </a:pPr>
            <a:endParaRPr lang="en-US" sz="2000" dirty="0"/>
          </a:p>
          <a:p>
            <a:pPr lvl="3"/>
            <a:endParaRPr lang="en-US" sz="2000" dirty="0"/>
          </a:p>
          <a:p>
            <a:pPr lvl="1">
              <a:buNone/>
            </a:pPr>
            <a:endParaRPr lang="en-US" sz="2000" dirty="0"/>
          </a:p>
        </p:txBody>
      </p:sp>
    </p:spTree>
    <p:extLst>
      <p:ext uri="{BB962C8B-B14F-4D97-AF65-F5344CB8AC3E}">
        <p14:creationId xmlns:p14="http://schemas.microsoft.com/office/powerpoint/2010/main" val="216031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Embedded software development is done in two stages.</a:t>
            </a:r>
          </a:p>
          <a:p>
            <a:pPr lvl="1" algn="just"/>
            <a:r>
              <a:rPr lang="en-US" dirty="0" smtClean="0"/>
              <a:t>First software is developed on a PC or a workstation.</a:t>
            </a:r>
            <a:r>
              <a:rPr lang="en-US" dirty="0"/>
              <a:t> </a:t>
            </a:r>
            <a:r>
              <a:rPr lang="en-US" dirty="0" smtClean="0"/>
              <a:t>This is called the </a:t>
            </a:r>
            <a:r>
              <a:rPr lang="en-US" b="1" dirty="0" smtClean="0"/>
              <a:t>host system</a:t>
            </a:r>
            <a:r>
              <a:rPr lang="en-US" dirty="0" smtClean="0"/>
              <a:t>.</a:t>
            </a:r>
          </a:p>
          <a:p>
            <a:pPr lvl="1" algn="just"/>
            <a:r>
              <a:rPr lang="en-US" dirty="0" smtClean="0"/>
              <a:t>After that software is transferred to actual embedded hardware called the </a:t>
            </a:r>
            <a:r>
              <a:rPr lang="en-US" b="1" dirty="0" smtClean="0"/>
              <a:t>target system</a:t>
            </a:r>
            <a:r>
              <a:rPr lang="en-US" dirty="0" smtClean="0"/>
              <a:t>.</a:t>
            </a:r>
          </a:p>
          <a:p>
            <a:pPr lvl="1" algn="just"/>
            <a:r>
              <a:rPr lang="en-US" dirty="0" smtClean="0"/>
              <a:t>The host system and the target system can be connected through a serial interface such as RS232 or through Ethernet or USB.</a:t>
            </a:r>
          </a:p>
          <a:p>
            <a:pPr algn="just"/>
            <a:r>
              <a:rPr lang="en-US" dirty="0" smtClean="0"/>
              <a:t>The processors of the host system and the target system are generally different. Hence, this development is known as </a:t>
            </a:r>
            <a:r>
              <a:rPr lang="en-US" b="1" dirty="0" smtClean="0"/>
              <a:t>cross-platform development</a:t>
            </a:r>
            <a:r>
              <a:rPr lang="en-US" dirty="0" smtClean="0"/>
              <a:t>.</a:t>
            </a:r>
          </a:p>
          <a:p>
            <a:pPr lvl="1" algn="just"/>
            <a:endParaRPr lang="en-US" dirty="0" smtClean="0"/>
          </a:p>
        </p:txBody>
      </p:sp>
    </p:spTree>
    <p:extLst>
      <p:ext uri="{BB962C8B-B14F-4D97-AF65-F5344CB8AC3E}">
        <p14:creationId xmlns:p14="http://schemas.microsoft.com/office/powerpoint/2010/main" val="2962659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Cross-Platform Development</a:t>
            </a:r>
            <a:endParaRPr lang="en-US" dirty="0"/>
          </a:p>
        </p:txBody>
      </p:sp>
      <p:sp>
        <p:nvSpPr>
          <p:cNvPr id="3" name="Content Placeholder 2"/>
          <p:cNvSpPr>
            <a:spLocks noGrp="1"/>
          </p:cNvSpPr>
          <p:nvPr>
            <p:ph idx="1"/>
          </p:nvPr>
        </p:nvSpPr>
        <p:spPr>
          <a:xfrm>
            <a:off x="1981200" y="1341438"/>
            <a:ext cx="5181600" cy="4525963"/>
          </a:xfrm>
        </p:spPr>
        <p:txBody>
          <a:bodyPr>
            <a:normAutofit fontScale="70000" lnSpcReduction="20000"/>
          </a:bodyPr>
          <a:lstStyle/>
          <a:p>
            <a:pPr algn="just"/>
            <a:r>
              <a:rPr lang="en-US" dirty="0" smtClean="0"/>
              <a:t>The Process of cross-platform development is shown in the flowchart.</a:t>
            </a:r>
          </a:p>
          <a:p>
            <a:pPr algn="just">
              <a:buNone/>
            </a:pPr>
            <a:endParaRPr lang="en-US" dirty="0" smtClean="0"/>
          </a:p>
          <a:p>
            <a:pPr algn="just"/>
            <a:r>
              <a:rPr lang="en-US" dirty="0" smtClean="0"/>
              <a:t>The source code is written on the host system, compiled and linked using cross-platform development tools and then downloaded onto the target and tested.</a:t>
            </a:r>
          </a:p>
          <a:p>
            <a:pPr algn="just">
              <a:buNone/>
            </a:pPr>
            <a:endParaRPr lang="en-US" dirty="0" smtClean="0"/>
          </a:p>
          <a:p>
            <a:pPr algn="just"/>
            <a:r>
              <a:rPr lang="en-US" dirty="0" smtClean="0"/>
              <a:t>If the software is not working as per requirements, it can be debugged on the target itself.</a:t>
            </a:r>
          </a:p>
          <a:p>
            <a:pPr algn="just"/>
            <a:endParaRPr lang="en-US" dirty="0" smtClean="0"/>
          </a:p>
          <a:p>
            <a:pPr algn="just"/>
            <a:r>
              <a:rPr lang="en-US" dirty="0" smtClean="0"/>
              <a:t>After ensuring everything is OK, the executable image is transferred to ROM or Flash Memory. Then Embedded system can run on its own.</a:t>
            </a:r>
            <a:endParaRPr lang="en-US" dirty="0"/>
          </a:p>
        </p:txBody>
      </p:sp>
      <p:pic>
        <p:nvPicPr>
          <p:cNvPr id="4" name="Content Placeholder 3" descr="63.jpg"/>
          <p:cNvPicPr>
            <a:picLocks noChangeAspect="1"/>
          </p:cNvPicPr>
          <p:nvPr/>
        </p:nvPicPr>
        <p:blipFill>
          <a:blip r:embed="rId2" cstate="print"/>
          <a:stretch>
            <a:fillRect/>
          </a:stretch>
        </p:blipFill>
        <p:spPr>
          <a:xfrm>
            <a:off x="7872485" y="378773"/>
            <a:ext cx="3946476" cy="6215023"/>
          </a:xfrm>
          <a:prstGeom prst="rect">
            <a:avLst/>
          </a:prstGeom>
        </p:spPr>
      </p:pic>
    </p:spTree>
    <p:extLst>
      <p:ext uri="{BB962C8B-B14F-4D97-AF65-F5344CB8AC3E}">
        <p14:creationId xmlns:p14="http://schemas.microsoft.com/office/powerpoint/2010/main" val="1824622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As the processors on the host system and the target system will be different, a number of cross-platform development tools are required. These tools are</a:t>
            </a:r>
          </a:p>
          <a:p>
            <a:pPr lvl="1"/>
            <a:r>
              <a:rPr lang="en-US" dirty="0" smtClean="0"/>
              <a:t>Cross-compiler</a:t>
            </a:r>
          </a:p>
          <a:p>
            <a:pPr lvl="1"/>
            <a:r>
              <a:rPr lang="en-US" dirty="0" smtClean="0"/>
              <a:t>Cross-assembler</a:t>
            </a:r>
          </a:p>
          <a:p>
            <a:pPr lvl="1"/>
            <a:r>
              <a:rPr lang="en-US" dirty="0" smtClean="0"/>
              <a:t>Cross-linker</a:t>
            </a:r>
          </a:p>
          <a:p>
            <a:pPr lvl="1"/>
            <a:r>
              <a:rPr lang="en-US" dirty="0" smtClean="0"/>
              <a:t>Cross-debugger</a:t>
            </a:r>
          </a:p>
          <a:p>
            <a:pPr lvl="1"/>
            <a:r>
              <a:rPr lang="en-US" dirty="0" smtClean="0"/>
              <a:t>Cross-compiled libraries</a:t>
            </a:r>
          </a:p>
          <a:p>
            <a:pPr lvl="1"/>
            <a:r>
              <a:rPr lang="en-US" dirty="0" smtClean="0"/>
              <a:t>Operating system dependent libraries and headers for target processor.</a:t>
            </a:r>
            <a:endParaRPr lang="en-US" dirty="0"/>
          </a:p>
        </p:txBody>
      </p:sp>
    </p:spTree>
    <p:extLst>
      <p:ext uri="{BB962C8B-B14F-4D97-AF65-F5344CB8AC3E}">
        <p14:creationId xmlns:p14="http://schemas.microsoft.com/office/powerpoint/2010/main" val="3417053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executable image can be transferred to the target hardware by one of the following mechanisms:</a:t>
            </a:r>
          </a:p>
          <a:p>
            <a:pPr lvl="1"/>
            <a:r>
              <a:rPr lang="en-US" dirty="0" smtClean="0"/>
              <a:t>Programming the EEPROM or Flash</a:t>
            </a:r>
          </a:p>
          <a:p>
            <a:pPr lvl="1"/>
            <a:r>
              <a:rPr lang="en-US" dirty="0" smtClean="0"/>
              <a:t>Downloading the image through a communication interface which requires a file transfer utility and an embedded loader or an embedded monitor on the embedded system.</a:t>
            </a:r>
          </a:p>
          <a:p>
            <a:pPr lvl="1"/>
            <a:r>
              <a:rPr lang="en-US" dirty="0" smtClean="0"/>
              <a:t>Downloading through JTAG port.</a:t>
            </a:r>
            <a:endParaRPr lang="en-US" dirty="0"/>
          </a:p>
        </p:txBody>
      </p:sp>
    </p:spTree>
    <p:extLst>
      <p:ext uri="{BB962C8B-B14F-4D97-AF65-F5344CB8AC3E}">
        <p14:creationId xmlns:p14="http://schemas.microsoft.com/office/powerpoint/2010/main" val="250404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3_1.jpg"/>
          <p:cNvPicPr>
            <a:picLocks noChangeAspect="1"/>
          </p:cNvPicPr>
          <p:nvPr/>
        </p:nvPicPr>
        <p:blipFill>
          <a:blip r:embed="rId2" cstate="print"/>
          <a:stretch>
            <a:fillRect/>
          </a:stretch>
        </p:blipFill>
        <p:spPr>
          <a:xfrm>
            <a:off x="2101754" y="968992"/>
            <a:ext cx="4637232" cy="2072826"/>
          </a:xfrm>
          <a:prstGeom prst="rect">
            <a:avLst/>
          </a:prstGeom>
        </p:spPr>
      </p:pic>
      <p:sp>
        <p:nvSpPr>
          <p:cNvPr id="5" name="TextBox 4"/>
          <p:cNvSpPr txBox="1"/>
          <p:nvPr/>
        </p:nvSpPr>
        <p:spPr>
          <a:xfrm>
            <a:off x="750626" y="3712189"/>
            <a:ext cx="10208525" cy="984885"/>
          </a:xfrm>
          <a:prstGeom prst="rect">
            <a:avLst/>
          </a:prstGeom>
          <a:noFill/>
        </p:spPr>
        <p:txBody>
          <a:bodyPr wrap="square" rtlCol="0">
            <a:spAutoFit/>
          </a:bodyPr>
          <a:lstStyle/>
          <a:p>
            <a:r>
              <a:rPr lang="en-US" sz="2000" dirty="0"/>
              <a:t>An embedded loader or an embedded monitor is used to do the hardware initialization and run the initial </a:t>
            </a:r>
            <a:r>
              <a:rPr lang="en-US" sz="2000" dirty="0" err="1"/>
              <a:t>bootup</a:t>
            </a:r>
            <a:r>
              <a:rPr lang="en-US" sz="2000" dirty="0"/>
              <a:t> code.</a:t>
            </a:r>
          </a:p>
          <a:p>
            <a:endParaRPr lang="en-US" dirty="0"/>
          </a:p>
        </p:txBody>
      </p:sp>
    </p:spTree>
    <p:extLst>
      <p:ext uri="{BB962C8B-B14F-4D97-AF65-F5344CB8AC3E}">
        <p14:creationId xmlns:p14="http://schemas.microsoft.com/office/powerpoint/2010/main" val="3578910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lgn="just"/>
            <a:r>
              <a:rPr lang="en-US" b="1" dirty="0" smtClean="0"/>
              <a:t>Embedded Loader</a:t>
            </a:r>
            <a:r>
              <a:rPr lang="en-US" dirty="0" smtClean="0"/>
              <a:t>: Embedded loader is a program that resides in the ROM. This program gets executed when power is switched on. This code is to initializes the hardware and execute the boot image. After the boot image is executed, the executable image is transferred to the RAM and then the software can be transferred to the EEPROM or FLASH.</a:t>
            </a:r>
            <a:br>
              <a:rPr lang="en-US" dirty="0" smtClean="0"/>
            </a:br>
            <a:endParaRPr lang="en-US" dirty="0" smtClean="0"/>
          </a:p>
          <a:p>
            <a:pPr lvl="1" algn="just"/>
            <a:r>
              <a:rPr lang="en-US" b="1" dirty="0" smtClean="0"/>
              <a:t>Embedded Monitor:</a:t>
            </a:r>
            <a:r>
              <a:rPr lang="en-US" dirty="0" smtClean="0"/>
              <a:t> On power-on, this software is executed. It can be accessed from the host to download the image as well as debug the software by setting breakpoints.</a:t>
            </a:r>
            <a:endParaRPr lang="en-US" dirty="0"/>
          </a:p>
        </p:txBody>
      </p:sp>
    </p:spTree>
    <p:extLst>
      <p:ext uri="{BB962C8B-B14F-4D97-AF65-F5344CB8AC3E}">
        <p14:creationId xmlns:p14="http://schemas.microsoft.com/office/powerpoint/2010/main" val="4290263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2.5.2 Boot Sequence</a:t>
            </a:r>
            <a:endParaRPr lang="en-US" dirty="0"/>
          </a:p>
        </p:txBody>
      </p:sp>
      <p:sp>
        <p:nvSpPr>
          <p:cNvPr id="3" name="Content Placeholder 2"/>
          <p:cNvSpPr>
            <a:spLocks noGrp="1"/>
          </p:cNvSpPr>
          <p:nvPr>
            <p:ph idx="1"/>
          </p:nvPr>
        </p:nvSpPr>
        <p:spPr/>
        <p:txBody>
          <a:bodyPr/>
          <a:lstStyle/>
          <a:p>
            <a:r>
              <a:rPr lang="en-US" dirty="0" smtClean="0"/>
              <a:t>An embedded system can be booted in one of the following ways:</a:t>
            </a:r>
          </a:p>
          <a:p>
            <a:pPr lvl="1"/>
            <a:r>
              <a:rPr lang="en-US" dirty="0" smtClean="0"/>
              <a:t>Execute from ROM using RAM for data</a:t>
            </a:r>
          </a:p>
          <a:p>
            <a:pPr lvl="1"/>
            <a:r>
              <a:rPr lang="en-US" dirty="0" smtClean="0"/>
              <a:t>Execute from RAM after loading the image from RAM</a:t>
            </a:r>
          </a:p>
          <a:p>
            <a:pPr lvl="1"/>
            <a:r>
              <a:rPr lang="en-US" dirty="0" smtClean="0"/>
              <a:t>Execute from RAM after downloading from the host.</a:t>
            </a:r>
          </a:p>
          <a:p>
            <a:pPr lvl="1"/>
            <a:endParaRPr lang="en-US" dirty="0"/>
          </a:p>
        </p:txBody>
      </p:sp>
    </p:spTree>
    <p:extLst>
      <p:ext uri="{BB962C8B-B14F-4D97-AF65-F5344CB8AC3E}">
        <p14:creationId xmlns:p14="http://schemas.microsoft.com/office/powerpoint/2010/main" val="1704976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0" y="2209800"/>
            <a:ext cx="3733800" cy="3810000"/>
          </a:xfrm>
        </p:spPr>
        <p:txBody>
          <a:bodyPr>
            <a:normAutofit fontScale="77500" lnSpcReduction="20000"/>
          </a:bodyPr>
          <a:lstStyle/>
          <a:p>
            <a:pPr lvl="1"/>
            <a:r>
              <a:rPr lang="en-US" dirty="0"/>
              <a:t>1. On power-on, the CPU always executes the code contained at a specific address in ROM. This is called </a:t>
            </a:r>
            <a:r>
              <a:rPr lang="en-US" b="1" dirty="0"/>
              <a:t>Reset Vector</a:t>
            </a:r>
            <a:r>
              <a:rPr lang="en-US" b="1" dirty="0" smtClean="0"/>
              <a:t>.</a:t>
            </a:r>
          </a:p>
          <a:p>
            <a:pPr lvl="1"/>
            <a:endParaRPr lang="en-US" b="1" dirty="0"/>
          </a:p>
          <a:p>
            <a:pPr lvl="1"/>
            <a:r>
              <a:rPr lang="en-US" b="1" dirty="0"/>
              <a:t>(</a:t>
            </a:r>
            <a:r>
              <a:rPr lang="en-US" i="1" dirty="0"/>
              <a:t>The reset vector is the default location </a:t>
            </a:r>
            <a:r>
              <a:rPr lang="en-US" i="1" dirty="0" smtClean="0"/>
              <a:t>in a </a:t>
            </a:r>
            <a:r>
              <a:rPr lang="en-US" i="1" dirty="0"/>
              <a:t>central processing unit </a:t>
            </a:r>
            <a:r>
              <a:rPr lang="en-US" i="1" dirty="0" smtClean="0"/>
              <a:t>which will </a:t>
            </a:r>
            <a:r>
              <a:rPr lang="en-US" i="1" dirty="0"/>
              <a:t>go to find the first instruction it will execute after a reset. That is to say, the reset vector is a pointer or address where the CPU should always begin as soon as it is able to execute instructions</a:t>
            </a:r>
            <a:r>
              <a:rPr lang="en-US" b="1" i="1" dirty="0"/>
              <a:t>).</a:t>
            </a:r>
            <a:endParaRPr lang="en-US" b="1" dirty="0"/>
          </a:p>
          <a:p>
            <a:pPr lvl="1"/>
            <a:endParaRPr lang="en-US" b="1" dirty="0"/>
          </a:p>
        </p:txBody>
      </p:sp>
      <p:pic>
        <p:nvPicPr>
          <p:cNvPr id="6" name="Content Placeholder 3" descr="65.jpg"/>
          <p:cNvPicPr>
            <a:picLocks noChangeAspect="1"/>
          </p:cNvPicPr>
          <p:nvPr/>
        </p:nvPicPr>
        <p:blipFill>
          <a:blip r:embed="rId2" cstate="print"/>
          <a:stretch>
            <a:fillRect/>
          </a:stretch>
        </p:blipFill>
        <p:spPr>
          <a:xfrm>
            <a:off x="5811699" y="2362200"/>
            <a:ext cx="5525043" cy="3746956"/>
          </a:xfrm>
          <a:prstGeom prst="rect">
            <a:avLst/>
          </a:prstGeom>
        </p:spPr>
      </p:pic>
      <p:sp>
        <p:nvSpPr>
          <p:cNvPr id="7" name="Content Placeholder 2"/>
          <p:cNvSpPr txBox="1">
            <a:spLocks/>
          </p:cNvSpPr>
          <p:nvPr/>
        </p:nvSpPr>
        <p:spPr>
          <a:xfrm>
            <a:off x="1752600" y="2895601"/>
            <a:ext cx="8686800" cy="3657600"/>
          </a:xfrm>
          <a:prstGeom prst="rect">
            <a:avLst/>
          </a:prstGeom>
        </p:spPr>
        <p:txBody>
          <a:bodyPr vert="horz" lIns="91440" tIns="45720" rIns="91440" bIns="45720" rtlCol="0">
            <a:normAutofit/>
          </a:bodyPr>
          <a:lstStyle/>
          <a:p>
            <a:pPr marL="342900" indent="-342900" algn="just">
              <a:spcBef>
                <a:spcPct val="20000"/>
              </a:spcBef>
              <a:buFont typeface="Arial" pitchFamily="34" charset="0"/>
              <a:buChar char="•"/>
            </a:pPr>
            <a:endParaRPr lang="en-US" sz="2800" dirty="0"/>
          </a:p>
        </p:txBody>
      </p:sp>
      <p:sp>
        <p:nvSpPr>
          <p:cNvPr id="9" name="Content Placeholder 4"/>
          <p:cNvSpPr txBox="1">
            <a:spLocks/>
          </p:cNvSpPr>
          <p:nvPr/>
        </p:nvSpPr>
        <p:spPr>
          <a:xfrm>
            <a:off x="1524000" y="381000"/>
            <a:ext cx="9144000" cy="1981200"/>
          </a:xfrm>
          <a:prstGeom prst="rect">
            <a:avLst/>
          </a:prstGeom>
        </p:spPr>
        <p:txBody>
          <a:bodyPr vert="horz" lIns="91440" tIns="45720" rIns="91440" bIns="45720" rtlCol="0">
            <a:normAutofit/>
          </a:bodyPr>
          <a:lstStyle/>
          <a:p>
            <a:r>
              <a:rPr lang="en-US" sz="2400" b="1" dirty="0"/>
              <a:t>The Process of executing from ROM using RAM for data </a:t>
            </a:r>
          </a:p>
          <a:p>
            <a:pPr marL="800100" lvl="1" indent="-342900">
              <a:spcBef>
                <a:spcPct val="20000"/>
              </a:spcBef>
              <a:buFont typeface="Arial" pitchFamily="34" charset="0"/>
              <a:buChar char="•"/>
            </a:pPr>
            <a:r>
              <a:rPr lang="en-US" sz="2400" dirty="0"/>
              <a:t>Some embedded devices have such limited memory resources that the program image executes directly out of the ROM. Sometimes the board vendor provides the boot ROM.</a:t>
            </a:r>
            <a:endParaRPr lang="en-US" sz="2400" b="1" dirty="0"/>
          </a:p>
        </p:txBody>
      </p:sp>
    </p:spTree>
    <p:extLst>
      <p:ext uri="{BB962C8B-B14F-4D97-AF65-F5344CB8AC3E}">
        <p14:creationId xmlns:p14="http://schemas.microsoft.com/office/powerpoint/2010/main" val="193143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dirty="0" smtClean="0"/>
              <a:t>Software Architecture</a:t>
            </a:r>
            <a:endParaRPr lang="en-US" dirty="0"/>
          </a:p>
        </p:txBody>
      </p:sp>
      <p:sp>
        <p:nvSpPr>
          <p:cNvPr id="3" name="Content Placeholder 2"/>
          <p:cNvSpPr>
            <a:spLocks noGrp="1"/>
          </p:cNvSpPr>
          <p:nvPr>
            <p:ph idx="1"/>
          </p:nvPr>
        </p:nvSpPr>
        <p:spPr>
          <a:ln>
            <a:solidFill>
              <a:schemeClr val="tx1"/>
            </a:solidFill>
          </a:ln>
        </p:spPr>
        <p:txBody>
          <a:bodyPr>
            <a:normAutofit/>
          </a:bodyPr>
          <a:lstStyle/>
          <a:p>
            <a:r>
              <a:rPr lang="en-US" sz="2000" dirty="0"/>
              <a:t> Operating System consist of </a:t>
            </a:r>
          </a:p>
          <a:p>
            <a:pPr lvl="1"/>
            <a:r>
              <a:rPr lang="en-US" sz="2000" dirty="0"/>
              <a:t>Kernel</a:t>
            </a:r>
          </a:p>
          <a:p>
            <a:pPr lvl="2"/>
            <a:r>
              <a:rPr lang="en-US" dirty="0"/>
              <a:t>It is the central module of operating system.</a:t>
            </a:r>
          </a:p>
          <a:p>
            <a:pPr lvl="2"/>
            <a:r>
              <a:rPr lang="en-US" dirty="0"/>
              <a:t>It manages the tasks to achieve the desired performance of the embedded system. The two important elements needed to manage the tasks are,</a:t>
            </a:r>
          </a:p>
          <a:p>
            <a:pPr lvl="3"/>
            <a:r>
              <a:rPr lang="en-US" dirty="0" smtClean="0"/>
              <a:t>Task Scheduling  &amp; Inter Task Communication. </a:t>
            </a:r>
          </a:p>
          <a:p>
            <a:pPr lvl="2"/>
            <a:r>
              <a:rPr lang="en-US" dirty="0"/>
              <a:t>Kernel also provides the following services:</a:t>
            </a:r>
          </a:p>
          <a:p>
            <a:pPr lvl="3"/>
            <a:r>
              <a:rPr lang="en-US" dirty="0" smtClean="0"/>
              <a:t>Memory Management</a:t>
            </a:r>
          </a:p>
          <a:p>
            <a:pPr lvl="3"/>
            <a:r>
              <a:rPr lang="en-US" dirty="0" smtClean="0"/>
              <a:t>Interrupt Handling </a:t>
            </a:r>
          </a:p>
          <a:p>
            <a:pPr lvl="3"/>
            <a:r>
              <a:rPr lang="en-US" dirty="0" smtClean="0"/>
              <a:t>Device Management</a:t>
            </a:r>
          </a:p>
          <a:p>
            <a:pPr lvl="3">
              <a:buNone/>
            </a:pPr>
            <a:endParaRPr lang="en-US" sz="1600" dirty="0"/>
          </a:p>
          <a:p>
            <a:pPr lvl="3"/>
            <a:endParaRPr lang="en-US" dirty="0" smtClean="0"/>
          </a:p>
          <a:p>
            <a:pPr lvl="1">
              <a:buNone/>
            </a:pPr>
            <a:endParaRPr lang="en-US" sz="1800" dirty="0"/>
          </a:p>
        </p:txBody>
      </p:sp>
    </p:spTree>
    <p:extLst>
      <p:ext uri="{BB962C8B-B14F-4D97-AF65-F5344CB8AC3E}">
        <p14:creationId xmlns:p14="http://schemas.microsoft.com/office/powerpoint/2010/main" val="2848578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lgn="just"/>
            <a:endParaRPr lang="en-US" dirty="0" smtClean="0"/>
          </a:p>
          <a:p>
            <a:pPr lvl="0" algn="just"/>
            <a:r>
              <a:rPr lang="en-US" dirty="0" smtClean="0"/>
              <a:t>2. The Reset Vector is a jumping instruction to jump to another portion of the memory where the code that resides to boot the system is stored. This is called </a:t>
            </a:r>
            <a:r>
              <a:rPr lang="en-US" b="1" dirty="0" smtClean="0"/>
              <a:t>bootstrap </a:t>
            </a:r>
            <a:r>
              <a:rPr lang="en-US" b="1" dirty="0" smtClean="0"/>
              <a:t>code</a:t>
            </a:r>
            <a:r>
              <a:rPr lang="en-US" dirty="0" smtClean="0"/>
              <a:t>.</a:t>
            </a:r>
          </a:p>
          <a:p>
            <a:pPr lvl="0" algn="just"/>
            <a:endParaRPr lang="en-US" dirty="0" smtClean="0"/>
          </a:p>
          <a:p>
            <a:r>
              <a:rPr lang="en-US" dirty="0" smtClean="0"/>
              <a:t>3. The executable image contains the data sections which are both readable and writable. These data sections are copied to RAM . Stack space is reversed in RAM.</a:t>
            </a:r>
          </a:p>
          <a:p>
            <a:pPr>
              <a:buNone/>
            </a:pPr>
            <a:endParaRPr lang="en-US" dirty="0" smtClean="0"/>
          </a:p>
          <a:p>
            <a:r>
              <a:rPr lang="en-US" dirty="0" smtClean="0"/>
              <a:t>4. CPU’s Stack Pointer is set to point to the beginning of the stack</a:t>
            </a:r>
          </a:p>
        </p:txBody>
      </p:sp>
    </p:spTree>
    <p:extLst>
      <p:ext uri="{BB962C8B-B14F-4D97-AF65-F5344CB8AC3E}">
        <p14:creationId xmlns:p14="http://schemas.microsoft.com/office/powerpoint/2010/main" val="379756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Once the boot sequence is completed, the target software will start running. This software does the following:</a:t>
            </a:r>
          </a:p>
          <a:p>
            <a:pPr lvl="1"/>
            <a:r>
              <a:rPr lang="en-US" dirty="0" smtClean="0"/>
              <a:t>Initialization of the hardware : CPU, memory, bus interfaces and devices are initialized.</a:t>
            </a:r>
          </a:p>
          <a:p>
            <a:pPr lvl="1"/>
            <a:r>
              <a:rPr lang="en-US" dirty="0" smtClean="0"/>
              <a:t>Initialization of the operating system. </a:t>
            </a:r>
          </a:p>
          <a:p>
            <a:pPr lvl="1"/>
            <a:r>
              <a:rPr lang="en-US" dirty="0" smtClean="0"/>
              <a:t>Initialization o the application code.</a:t>
            </a:r>
          </a:p>
        </p:txBody>
      </p:sp>
    </p:spTree>
    <p:extLst>
      <p:ext uri="{BB962C8B-B14F-4D97-AF65-F5344CB8AC3E}">
        <p14:creationId xmlns:p14="http://schemas.microsoft.com/office/powerpoint/2010/main" val="633487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2.6.1 Hardware Development/Testing Tools</a:t>
            </a:r>
            <a:endParaRPr lang="en-US" dirty="0"/>
          </a:p>
        </p:txBody>
      </p:sp>
      <p:sp>
        <p:nvSpPr>
          <p:cNvPr id="3" name="Content Placeholder 2"/>
          <p:cNvSpPr>
            <a:spLocks noGrp="1"/>
          </p:cNvSpPr>
          <p:nvPr>
            <p:ph idx="1"/>
          </p:nvPr>
        </p:nvSpPr>
        <p:spPr/>
        <p:txBody>
          <a:bodyPr>
            <a:normAutofit/>
          </a:bodyPr>
          <a:lstStyle/>
          <a:p>
            <a:r>
              <a:rPr lang="en-US" dirty="0" smtClean="0"/>
              <a:t>For hardware development and testing, some important tools are as follows:</a:t>
            </a:r>
          </a:p>
          <a:p>
            <a:pPr lvl="1"/>
            <a:r>
              <a:rPr lang="en-US" b="1" dirty="0" smtClean="0"/>
              <a:t>Digital </a:t>
            </a:r>
            <a:r>
              <a:rPr lang="en-US" b="1" dirty="0" err="1" smtClean="0"/>
              <a:t>Multimeter</a:t>
            </a:r>
            <a:r>
              <a:rPr lang="en-US" dirty="0" smtClean="0"/>
              <a:t>: This is the most important instrument to measure voltages, currents, and to check the continuity of connections on the circuits.</a:t>
            </a:r>
          </a:p>
          <a:p>
            <a:pPr lvl="1"/>
            <a:endParaRPr lang="en-US" dirty="0" smtClean="0"/>
          </a:p>
          <a:p>
            <a:pPr lvl="1"/>
            <a:endParaRPr lang="en-US" dirty="0"/>
          </a:p>
        </p:txBody>
      </p:sp>
      <p:pic>
        <p:nvPicPr>
          <p:cNvPr id="4" name="Picture 3" descr="c6ad4c6e7afa83f7_digital_multimeter.jpg"/>
          <p:cNvPicPr>
            <a:picLocks noChangeAspect="1"/>
          </p:cNvPicPr>
          <p:nvPr/>
        </p:nvPicPr>
        <p:blipFill>
          <a:blip r:embed="rId2" cstate="print"/>
          <a:stretch>
            <a:fillRect/>
          </a:stretch>
        </p:blipFill>
        <p:spPr>
          <a:xfrm>
            <a:off x="8534401" y="4052888"/>
            <a:ext cx="2033525" cy="2500312"/>
          </a:xfrm>
          <a:prstGeom prst="rect">
            <a:avLst/>
          </a:prstGeom>
        </p:spPr>
      </p:pic>
    </p:spTree>
    <p:extLst>
      <p:ext uri="{BB962C8B-B14F-4D97-AF65-F5344CB8AC3E}">
        <p14:creationId xmlns:p14="http://schemas.microsoft.com/office/powerpoint/2010/main" val="1378526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Logic Analyzer </a:t>
            </a:r>
            <a:r>
              <a:rPr lang="en-US" dirty="0" smtClean="0"/>
              <a:t>: </a:t>
            </a:r>
          </a:p>
          <a:p>
            <a:pPr lvl="1"/>
            <a:r>
              <a:rPr lang="en-US" dirty="0" smtClean="0"/>
              <a:t>Logic analyzer is used to check the timings of the signals.</a:t>
            </a:r>
          </a:p>
          <a:p>
            <a:pPr lvl="1"/>
            <a:r>
              <a:rPr lang="en-US" dirty="0" smtClean="0"/>
              <a:t>It gives an exact reflection of what happens when a particular line of firmware is running. </a:t>
            </a:r>
          </a:p>
          <a:p>
            <a:pPr lvl="1"/>
            <a:r>
              <a:rPr lang="en-US" dirty="0" smtClean="0"/>
              <a:t>A logical analyzer contains special connectors and clips which can be attached to the target board for capturing digital data. </a:t>
            </a:r>
          </a:p>
          <a:p>
            <a:pPr lvl="1"/>
            <a:r>
              <a:rPr lang="en-US" dirty="0" smtClean="0"/>
              <a:t>In target board debugging applications , it captures the states of various port pins, address bus and data bus of the target processor. </a:t>
            </a:r>
          </a:p>
          <a:p>
            <a:endParaRPr lang="en-US" dirty="0"/>
          </a:p>
        </p:txBody>
      </p:sp>
      <p:pic>
        <p:nvPicPr>
          <p:cNvPr id="5" name="Picture 4" descr="220px-Logic_analyzer_Agilent_16902A.jpg"/>
          <p:cNvPicPr>
            <a:picLocks noChangeAspect="1"/>
          </p:cNvPicPr>
          <p:nvPr/>
        </p:nvPicPr>
        <p:blipFill>
          <a:blip r:embed="rId2" cstate="print"/>
          <a:stretch>
            <a:fillRect/>
          </a:stretch>
        </p:blipFill>
        <p:spPr>
          <a:xfrm>
            <a:off x="8026400" y="0"/>
            <a:ext cx="2641600" cy="2113280"/>
          </a:xfrm>
          <a:prstGeom prst="rect">
            <a:avLst/>
          </a:prstGeom>
        </p:spPr>
      </p:pic>
      <p:pic>
        <p:nvPicPr>
          <p:cNvPr id="6" name="Picture 5" descr="Logicport_big.jpg"/>
          <p:cNvPicPr>
            <a:picLocks noChangeAspect="1"/>
          </p:cNvPicPr>
          <p:nvPr/>
        </p:nvPicPr>
        <p:blipFill>
          <a:blip r:embed="rId3" cstate="print"/>
          <a:stretch>
            <a:fillRect/>
          </a:stretch>
        </p:blipFill>
        <p:spPr>
          <a:xfrm>
            <a:off x="5257800" y="-33529"/>
            <a:ext cx="2667000" cy="2093595"/>
          </a:xfrm>
          <a:prstGeom prst="rect">
            <a:avLst/>
          </a:prstGeom>
        </p:spPr>
      </p:pic>
    </p:spTree>
    <p:extLst>
      <p:ext uri="{BB962C8B-B14F-4D97-AF65-F5344CB8AC3E}">
        <p14:creationId xmlns:p14="http://schemas.microsoft.com/office/powerpoint/2010/main" val="1712924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b="1" dirty="0" smtClean="0"/>
              <a:t>Spectrum Analyzer:</a:t>
            </a:r>
            <a:r>
              <a:rPr lang="en-US" dirty="0" smtClean="0"/>
              <a:t> </a:t>
            </a:r>
          </a:p>
          <a:p>
            <a:pPr lvl="2"/>
            <a:r>
              <a:rPr lang="en-US" dirty="0" smtClean="0"/>
              <a:t>A spectrum analyzer is a laboratory instrument that displays </a:t>
            </a:r>
            <a:r>
              <a:rPr lang="en-US" u="sng" dirty="0" smtClean="0">
                <a:hlinkClick r:id="rId2"/>
              </a:rPr>
              <a:t>signal</a:t>
            </a:r>
            <a:r>
              <a:rPr lang="en-US" dirty="0" smtClean="0"/>
              <a:t> magnitude (strength) as it varies by signal </a:t>
            </a:r>
            <a:r>
              <a:rPr lang="en-US" u="sng" dirty="0" smtClean="0">
                <a:hlinkClick r:id="rId3"/>
              </a:rPr>
              <a:t>frequency</a:t>
            </a:r>
            <a:r>
              <a:rPr lang="en-US" dirty="0" smtClean="0"/>
              <a:t>. The frequency appears on the horizontal axis, and the amplitude is displayed on the vertical axis. </a:t>
            </a:r>
          </a:p>
          <a:p>
            <a:pPr lvl="2"/>
            <a:r>
              <a:rPr lang="en-US" dirty="0" smtClean="0"/>
              <a:t>Spectrum analyzer is used to analyze the signals in frequency domain.</a:t>
            </a:r>
          </a:p>
          <a:p>
            <a:pPr lvl="2"/>
            <a:endParaRPr lang="en-US" dirty="0" smtClean="0"/>
          </a:p>
          <a:p>
            <a:endParaRPr lang="en-US" dirty="0"/>
          </a:p>
        </p:txBody>
      </p:sp>
      <p:pic>
        <p:nvPicPr>
          <p:cNvPr id="4" name="Picture 3" descr="Spectrum-Analyzer-AT5011-.jpg"/>
          <p:cNvPicPr>
            <a:picLocks noChangeAspect="1"/>
          </p:cNvPicPr>
          <p:nvPr/>
        </p:nvPicPr>
        <p:blipFill>
          <a:blip r:embed="rId4" cstate="print"/>
          <a:stretch>
            <a:fillRect/>
          </a:stretch>
        </p:blipFill>
        <p:spPr>
          <a:xfrm>
            <a:off x="7235588" y="4001294"/>
            <a:ext cx="2971800" cy="1974124"/>
          </a:xfrm>
          <a:prstGeom prst="rect">
            <a:avLst/>
          </a:prstGeom>
        </p:spPr>
      </p:pic>
    </p:spTree>
    <p:extLst>
      <p:ext uri="{BB962C8B-B14F-4D97-AF65-F5344CB8AC3E}">
        <p14:creationId xmlns:p14="http://schemas.microsoft.com/office/powerpoint/2010/main" val="480001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2.6.2 Software Development/Testing Tools</a:t>
            </a:r>
            <a:endParaRPr lang="en-US" dirty="0"/>
          </a:p>
        </p:txBody>
      </p:sp>
      <p:sp>
        <p:nvSpPr>
          <p:cNvPr id="3" name="Content Placeholder 2"/>
          <p:cNvSpPr>
            <a:spLocks noGrp="1"/>
          </p:cNvSpPr>
          <p:nvPr>
            <p:ph idx="1"/>
          </p:nvPr>
        </p:nvSpPr>
        <p:spPr/>
        <p:txBody>
          <a:bodyPr>
            <a:normAutofit lnSpcReduction="10000"/>
          </a:bodyPr>
          <a:lstStyle/>
          <a:p>
            <a:r>
              <a:rPr lang="en-US" dirty="0" smtClean="0"/>
              <a:t>For software development, the important development tools are listed below:</a:t>
            </a:r>
          </a:p>
          <a:p>
            <a:pPr lvl="1"/>
            <a:r>
              <a:rPr lang="en-US" b="1" dirty="0" smtClean="0"/>
              <a:t>Operating System Development Suite:</a:t>
            </a:r>
          </a:p>
          <a:p>
            <a:pPr lvl="2"/>
            <a:r>
              <a:rPr lang="en-US" dirty="0" smtClean="0"/>
              <a:t>If you want to make the application off-the-shelf operating system, we can obtain the development suite from the operating system vendor. This development suite contains the API calls to access the OS services. The development suite may run either on a Windows system or Unix system.</a:t>
            </a:r>
          </a:p>
          <a:p>
            <a:pPr lvl="2">
              <a:buNone/>
            </a:pPr>
            <a:r>
              <a:rPr lang="en-US" dirty="0" smtClean="0"/>
              <a:t> </a:t>
            </a:r>
          </a:p>
          <a:p>
            <a:pPr lvl="1"/>
            <a:r>
              <a:rPr lang="en-US" b="1" dirty="0" smtClean="0"/>
              <a:t>Cross-platform development tools: </a:t>
            </a:r>
          </a:p>
          <a:p>
            <a:pPr lvl="2"/>
            <a:r>
              <a:rPr lang="en-US" dirty="0" smtClean="0"/>
              <a:t>Cross-compiler generates the object code for the given processor of the source code developed in a high level language such as C or C++. There are several GNU tools that can be downloaded for numerous processors. These cross-compilers provide an Integrated Development Environment (IDE) with editor, compiler, debugger etc. all bundled together.</a:t>
            </a:r>
          </a:p>
        </p:txBody>
      </p:sp>
    </p:spTree>
    <p:extLst>
      <p:ext uri="{BB962C8B-B14F-4D97-AF65-F5344CB8AC3E}">
        <p14:creationId xmlns:p14="http://schemas.microsoft.com/office/powerpoint/2010/main" val="3797727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b="1" dirty="0" smtClean="0"/>
              <a:t>ROM Emulator:</a:t>
            </a:r>
          </a:p>
          <a:p>
            <a:pPr lvl="2" algn="just"/>
            <a:r>
              <a:rPr lang="en-US" dirty="0" smtClean="0"/>
              <a:t>ROM emulator is a debugging tool that helps debug a ROM chip by simulating the ROM with RAM.</a:t>
            </a:r>
            <a:r>
              <a:rPr lang="en-US" b="1" dirty="0" smtClean="0"/>
              <a:t> </a:t>
            </a:r>
            <a:r>
              <a:rPr lang="en-US" dirty="0" smtClean="0"/>
              <a:t>It is used to debug the software by setting the breakpoints in the memory. </a:t>
            </a:r>
          </a:p>
          <a:p>
            <a:pPr lvl="2" algn="just"/>
            <a:r>
              <a:rPr lang="en-US" dirty="0" smtClean="0"/>
              <a:t>More generally, a breakpoint is a means of acquiring knowledge about a program during its execution. During the interruption, the programmer inspects the test environment (general purpose registers, memory, logs, files, etc.) to find out whether the program is functioning as expected.</a:t>
            </a:r>
          </a:p>
          <a:p>
            <a:pPr lvl="1"/>
            <a:r>
              <a:rPr lang="en-US" b="1" dirty="0" smtClean="0"/>
              <a:t>EPROM Programmer: </a:t>
            </a:r>
          </a:p>
          <a:p>
            <a:pPr lvl="2"/>
            <a:r>
              <a:rPr lang="en-US" dirty="0" smtClean="0"/>
              <a:t>If the hardware </a:t>
            </a:r>
            <a:r>
              <a:rPr lang="en-US" dirty="0" err="1" smtClean="0"/>
              <a:t>doesnot</a:t>
            </a:r>
            <a:r>
              <a:rPr lang="en-US" dirty="0" smtClean="0"/>
              <a:t> support in-circuit programming or if there is only EPROM for program memory, there is need of EPROM programmer. Along with it, we need EPROM eraser.</a:t>
            </a:r>
          </a:p>
          <a:p>
            <a:pPr lvl="1"/>
            <a:r>
              <a:rPr lang="en-US" b="1" dirty="0" smtClean="0"/>
              <a:t>Instruction Set Simulator (ISS):</a:t>
            </a:r>
          </a:p>
          <a:p>
            <a:pPr lvl="2"/>
            <a:r>
              <a:rPr lang="en-US" dirty="0" smtClean="0"/>
              <a:t> ISS is a software utility that creates a virtual version of the processor on the PC.</a:t>
            </a:r>
          </a:p>
          <a:p>
            <a:endParaRPr lang="en-US" dirty="0"/>
          </a:p>
        </p:txBody>
      </p:sp>
    </p:spTree>
    <p:extLst>
      <p:ext uri="{BB962C8B-B14F-4D97-AF65-F5344CB8AC3E}">
        <p14:creationId xmlns:p14="http://schemas.microsoft.com/office/powerpoint/2010/main" val="164772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342900" lvl="1" indent="-342900"/>
            <a:r>
              <a:rPr lang="en-US" dirty="0" smtClean="0"/>
              <a:t>In-Circuit Emulator (ICE</a:t>
            </a:r>
            <a:r>
              <a:rPr lang="en-US" smtClean="0"/>
              <a:t>): </a:t>
            </a:r>
            <a:endParaRPr lang="en-US" smtClean="0"/>
          </a:p>
          <a:p>
            <a:pPr marL="742950" lvl="2" indent="-342900"/>
            <a:r>
              <a:rPr lang="en-US" smtClean="0"/>
              <a:t>ICE </a:t>
            </a:r>
            <a:r>
              <a:rPr lang="en-US" dirty="0" smtClean="0"/>
              <a:t>is a device the emulates the CPU.</a:t>
            </a:r>
          </a:p>
          <a:p>
            <a:pPr marL="742950" lvl="2" indent="-342900"/>
            <a:r>
              <a:rPr lang="en-US" dirty="0" smtClean="0"/>
              <a:t>We can plug-in the device in the place of CPU on the target hardware board.</a:t>
            </a:r>
          </a:p>
          <a:p>
            <a:pPr marL="742950" lvl="2" indent="-342900"/>
            <a:r>
              <a:rPr lang="en-US" dirty="0" smtClean="0"/>
              <a:t>This device fits into the CPU socket of the target board on one side, and the other side it is connected to the host through USB port.</a:t>
            </a:r>
          </a:p>
          <a:p>
            <a:pPr marL="742950" lvl="2" indent="-342900"/>
            <a:r>
              <a:rPr lang="en-US" dirty="0" smtClean="0"/>
              <a:t>It is possible to run a debugger on the host to debug the code while it is running  on the target hardware. </a:t>
            </a:r>
          </a:p>
          <a:p>
            <a:pPr marL="742950" lvl="2" indent="-342900"/>
            <a:r>
              <a:rPr lang="en-US" dirty="0" smtClean="0"/>
              <a:t>ICE is processor-specific and costly, but an excellent tool for debugging.</a:t>
            </a:r>
          </a:p>
          <a:p>
            <a:endParaRPr lang="en-US" dirty="0"/>
          </a:p>
        </p:txBody>
      </p:sp>
      <p:pic>
        <p:nvPicPr>
          <p:cNvPr id="4" name="Content Placeholder 3" descr="67.jpg"/>
          <p:cNvPicPr>
            <a:picLocks noChangeAspect="1"/>
          </p:cNvPicPr>
          <p:nvPr/>
        </p:nvPicPr>
        <p:blipFill>
          <a:blip r:embed="rId2" cstate="print"/>
          <a:stretch>
            <a:fillRect/>
          </a:stretch>
        </p:blipFill>
        <p:spPr>
          <a:xfrm>
            <a:off x="6878472" y="259307"/>
            <a:ext cx="4475328" cy="2183642"/>
          </a:xfrm>
          <a:prstGeom prst="rect">
            <a:avLst/>
          </a:prstGeom>
        </p:spPr>
      </p:pic>
    </p:spTree>
    <p:extLst>
      <p:ext uri="{BB962C8B-B14F-4D97-AF65-F5344CB8AC3E}">
        <p14:creationId xmlns:p14="http://schemas.microsoft.com/office/powerpoint/2010/main" val="119882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US" dirty="0" smtClean="0"/>
              <a:t>Software Architecture</a:t>
            </a:r>
            <a:endParaRPr lang="en-US" dirty="0"/>
          </a:p>
        </p:txBody>
      </p:sp>
      <p:sp>
        <p:nvSpPr>
          <p:cNvPr id="3" name="Content Placeholder 2"/>
          <p:cNvSpPr>
            <a:spLocks noGrp="1"/>
          </p:cNvSpPr>
          <p:nvPr>
            <p:ph idx="1"/>
          </p:nvPr>
        </p:nvSpPr>
        <p:spPr>
          <a:ln>
            <a:solidFill>
              <a:schemeClr val="tx1"/>
            </a:solidFill>
          </a:ln>
        </p:spPr>
        <p:txBody>
          <a:bodyPr>
            <a:noAutofit/>
          </a:bodyPr>
          <a:lstStyle/>
          <a:p>
            <a:r>
              <a:rPr lang="en-US" sz="1600" dirty="0"/>
              <a:t> Operating System consist of </a:t>
            </a:r>
          </a:p>
          <a:p>
            <a:pPr lvl="1"/>
            <a:r>
              <a:rPr lang="en-US" sz="1600" dirty="0"/>
              <a:t>Device Manager </a:t>
            </a:r>
          </a:p>
          <a:p>
            <a:pPr lvl="2"/>
            <a:r>
              <a:rPr lang="en-US" sz="1600" dirty="0"/>
              <a:t>It provides the necessary interface between the application and the hardware.</a:t>
            </a:r>
          </a:p>
          <a:p>
            <a:pPr lvl="2"/>
            <a:r>
              <a:rPr lang="en-US" sz="1600" dirty="0"/>
              <a:t>It manages the I/O devices through interrupts and device drivers.</a:t>
            </a:r>
          </a:p>
          <a:p>
            <a:pPr lvl="1"/>
            <a:r>
              <a:rPr lang="en-US" sz="1600" dirty="0"/>
              <a:t>Communication Protocol Software</a:t>
            </a:r>
          </a:p>
          <a:p>
            <a:pPr lvl="2"/>
            <a:r>
              <a:rPr lang="en-US" sz="1600" dirty="0"/>
              <a:t>If the embedded system has communication interfaces (USB, Ethernet), the upper layer protocol such as TCP/IP need to be interfaced with OS , to get network enabled.</a:t>
            </a:r>
          </a:p>
          <a:p>
            <a:pPr lvl="1"/>
            <a:r>
              <a:rPr lang="en-US" sz="1600" dirty="0"/>
              <a:t>Libraries</a:t>
            </a:r>
          </a:p>
          <a:p>
            <a:pPr lvl="2"/>
            <a:r>
              <a:rPr lang="en-US" sz="1600" dirty="0"/>
              <a:t>The operating system may have some library file in object code, which can be used through the API calls.</a:t>
            </a:r>
          </a:p>
          <a:p>
            <a:pPr lvl="1"/>
            <a:r>
              <a:rPr lang="en-US" sz="1600" dirty="0"/>
              <a:t>File System</a:t>
            </a:r>
          </a:p>
          <a:p>
            <a:pPr lvl="2"/>
            <a:r>
              <a:rPr lang="en-US" sz="1600" dirty="0"/>
              <a:t>OS contains  the code to support different file structure. File type refers to the ability of the operating system to distinguish between different types of file such as text files, source files and binary files etc.</a:t>
            </a:r>
          </a:p>
          <a:p>
            <a:pPr lvl="2"/>
            <a:endParaRPr lang="en-US" sz="1600" dirty="0"/>
          </a:p>
          <a:p>
            <a:pPr lvl="2"/>
            <a:endParaRPr lang="en-US" sz="1600" dirty="0"/>
          </a:p>
          <a:p>
            <a:pPr lvl="1">
              <a:buNone/>
            </a:pPr>
            <a:endParaRPr lang="en-US" sz="1600" dirty="0"/>
          </a:p>
          <a:p>
            <a:pPr lvl="2"/>
            <a:endParaRPr lang="en-US" sz="1600" dirty="0"/>
          </a:p>
          <a:p>
            <a:pPr>
              <a:buNone/>
            </a:pPr>
            <a:endParaRPr lang="en-US" sz="1600" dirty="0"/>
          </a:p>
          <a:p>
            <a:pPr>
              <a:buNone/>
            </a:pPr>
            <a:endParaRPr lang="en-US" sz="1600" dirty="0"/>
          </a:p>
          <a:p>
            <a:pPr>
              <a:buNone/>
            </a:pPr>
            <a:endParaRPr lang="en-US" sz="1600" dirty="0"/>
          </a:p>
          <a:p>
            <a:pPr>
              <a:buNone/>
            </a:pPr>
            <a:r>
              <a:rPr lang="en-US" sz="1600" dirty="0"/>
              <a:t>		</a:t>
            </a:r>
          </a:p>
        </p:txBody>
      </p:sp>
    </p:spTree>
    <p:extLst>
      <p:ext uri="{BB962C8B-B14F-4D97-AF65-F5344CB8AC3E}">
        <p14:creationId xmlns:p14="http://schemas.microsoft.com/office/powerpoint/2010/main" val="101796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Software</a:t>
            </a:r>
            <a:endParaRPr lang="en-US" dirty="0"/>
          </a:p>
        </p:txBody>
      </p:sp>
      <p:sp>
        <p:nvSpPr>
          <p:cNvPr id="3" name="Content Placeholder 2"/>
          <p:cNvSpPr>
            <a:spLocks noGrp="1"/>
          </p:cNvSpPr>
          <p:nvPr>
            <p:ph idx="1"/>
          </p:nvPr>
        </p:nvSpPr>
        <p:spPr/>
        <p:txBody>
          <a:bodyPr>
            <a:normAutofit/>
          </a:bodyPr>
          <a:lstStyle/>
          <a:p>
            <a:pPr algn="just"/>
            <a:r>
              <a:rPr lang="en-US" dirty="0" smtClean="0"/>
              <a:t>Most of the embedded systems need a communication interface </a:t>
            </a:r>
            <a:r>
              <a:rPr lang="en-US" dirty="0" smtClean="0"/>
              <a:t> </a:t>
            </a:r>
            <a:r>
              <a:rPr lang="en-US" dirty="0" smtClean="0"/>
              <a:t>to interact with the external world.</a:t>
            </a:r>
          </a:p>
          <a:p>
            <a:pPr algn="just"/>
            <a:r>
              <a:rPr lang="en-US" dirty="0" smtClean="0"/>
              <a:t>Communication software needs to be integrated with the firmware.</a:t>
            </a:r>
          </a:p>
          <a:p>
            <a:pPr algn="just"/>
            <a:r>
              <a:rPr lang="en-US" dirty="0" smtClean="0"/>
              <a:t>To make Ethernet interface, TCP/IP protocol  stack has to run on it.</a:t>
            </a:r>
          </a:p>
          <a:p>
            <a:pPr algn="just"/>
            <a:endParaRPr lang="en-US" dirty="0"/>
          </a:p>
        </p:txBody>
      </p:sp>
    </p:spTree>
    <p:extLst>
      <p:ext uri="{BB962C8B-B14F-4D97-AF65-F5344CB8AC3E}">
        <p14:creationId xmlns:p14="http://schemas.microsoft.com/office/powerpoint/2010/main" val="1272294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Protocol Suite</a:t>
            </a:r>
            <a:endParaRPr lang="en-US" dirty="0"/>
          </a:p>
        </p:txBody>
      </p:sp>
      <p:sp>
        <p:nvSpPr>
          <p:cNvPr id="3" name="Content Placeholder 2"/>
          <p:cNvSpPr>
            <a:spLocks noGrp="1"/>
          </p:cNvSpPr>
          <p:nvPr>
            <p:ph idx="1"/>
          </p:nvPr>
        </p:nvSpPr>
        <p:spPr/>
        <p:txBody>
          <a:bodyPr>
            <a:normAutofit/>
          </a:bodyPr>
          <a:lstStyle/>
          <a:p>
            <a:pPr algn="just"/>
            <a:r>
              <a:rPr lang="en-US" dirty="0" smtClean="0"/>
              <a:t>The TCP/IP protocol suite led the most important concept of packet switching.</a:t>
            </a:r>
          </a:p>
          <a:p>
            <a:pPr algn="just"/>
            <a:r>
              <a:rPr lang="en-US" dirty="0" smtClean="0"/>
              <a:t>In Packet switching, the data to be transmitted is divided into small packets and each packet is transmitted from the source to the destination.</a:t>
            </a:r>
          </a:p>
          <a:p>
            <a:pPr algn="just"/>
            <a:r>
              <a:rPr lang="en-US" dirty="0" smtClean="0"/>
              <a:t>During the transmission some packets may be lost and packets may not be received in sequence. </a:t>
            </a:r>
          </a:p>
          <a:p>
            <a:pPr algn="just"/>
            <a:r>
              <a:rPr lang="en-US" dirty="0" smtClean="0"/>
              <a:t>Using TCP/IP protocols take care of the packets through several process.</a:t>
            </a:r>
            <a:endParaRPr lang="en-US" dirty="0"/>
          </a:p>
        </p:txBody>
      </p:sp>
    </p:spTree>
    <p:extLst>
      <p:ext uri="{BB962C8B-B14F-4D97-AF65-F5344CB8AC3E}">
        <p14:creationId xmlns:p14="http://schemas.microsoft.com/office/powerpoint/2010/main" val="250569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consists of 5 layers</a:t>
            </a:r>
          </a:p>
          <a:p>
            <a:pPr lvl="1"/>
            <a:r>
              <a:rPr lang="en-US" dirty="0" smtClean="0"/>
              <a:t>Physical Layer</a:t>
            </a:r>
          </a:p>
          <a:p>
            <a:pPr lvl="1"/>
            <a:r>
              <a:rPr lang="en-US" dirty="0" smtClean="0"/>
              <a:t>Data Link Layer (referred also as Network Layer)</a:t>
            </a:r>
          </a:p>
          <a:p>
            <a:pPr lvl="1"/>
            <a:r>
              <a:rPr lang="en-US" dirty="0" smtClean="0"/>
              <a:t>Internet Protocol (IP) layer</a:t>
            </a:r>
          </a:p>
          <a:p>
            <a:pPr lvl="1"/>
            <a:r>
              <a:rPr lang="en-US" dirty="0" smtClean="0"/>
              <a:t>Transport layer (TCP layer and UDP layer)</a:t>
            </a:r>
          </a:p>
          <a:p>
            <a:pPr lvl="1"/>
            <a:r>
              <a:rPr lang="en-US" dirty="0" smtClean="0"/>
              <a:t>Application layer</a:t>
            </a:r>
            <a:endParaRPr lang="en-US" dirty="0"/>
          </a:p>
        </p:txBody>
      </p:sp>
      <p:pic>
        <p:nvPicPr>
          <p:cNvPr id="4" name="Picture 3" descr="57.jpg"/>
          <p:cNvPicPr>
            <a:picLocks noChangeAspect="1"/>
          </p:cNvPicPr>
          <p:nvPr/>
        </p:nvPicPr>
        <p:blipFill>
          <a:blip r:embed="rId2" cstate="print"/>
          <a:stretch>
            <a:fillRect/>
          </a:stretch>
        </p:blipFill>
        <p:spPr>
          <a:xfrm>
            <a:off x="8763000" y="3505200"/>
            <a:ext cx="1905000" cy="2965466"/>
          </a:xfrm>
          <a:prstGeom prst="rect">
            <a:avLst/>
          </a:prstGeom>
        </p:spPr>
      </p:pic>
    </p:spTree>
    <p:extLst>
      <p:ext uri="{BB962C8B-B14F-4D97-AF65-F5344CB8AC3E}">
        <p14:creationId xmlns:p14="http://schemas.microsoft.com/office/powerpoint/2010/main" val="2986380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04800"/>
            <a:ext cx="8458200" cy="6553200"/>
          </a:xfrm>
        </p:spPr>
        <p:txBody>
          <a:bodyPr>
            <a:normAutofit/>
          </a:bodyPr>
          <a:lstStyle/>
          <a:p>
            <a:r>
              <a:rPr lang="en-US" b="1" dirty="0" smtClean="0"/>
              <a:t>Physical Layer</a:t>
            </a:r>
          </a:p>
          <a:p>
            <a:pPr lvl="1"/>
            <a:r>
              <a:rPr lang="en-US" dirty="0" smtClean="0"/>
              <a:t>This layer defines the characteristics of the transmission such as data rate and signal encoding scheme</a:t>
            </a:r>
          </a:p>
          <a:p>
            <a:pPr lvl="1"/>
            <a:r>
              <a:rPr lang="en-US" dirty="0" smtClean="0"/>
              <a:t>Establishment and termination of a connection to a communication medium.</a:t>
            </a:r>
          </a:p>
          <a:p>
            <a:pPr lvl="1"/>
            <a:r>
              <a:rPr lang="en-US" dirty="0" smtClean="0"/>
              <a:t>Defines the relationship between a device and a physical medium.</a:t>
            </a:r>
          </a:p>
          <a:p>
            <a:pPr lvl="1"/>
            <a:r>
              <a:rPr lang="en-US" dirty="0" smtClean="0"/>
              <a:t>Includes a layout of pins, voltage, cable specifications etc.</a:t>
            </a:r>
          </a:p>
        </p:txBody>
      </p:sp>
    </p:spTree>
    <p:extLst>
      <p:ext uri="{BB962C8B-B14F-4D97-AF65-F5344CB8AC3E}">
        <p14:creationId xmlns:p14="http://schemas.microsoft.com/office/powerpoint/2010/main" val="2896460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smtClean="0"/>
              <a:t>Data Link Layer:  </a:t>
            </a:r>
            <a:r>
              <a:rPr lang="en-US" dirty="0" smtClean="0"/>
              <a:t>This layer defines the protocols to manage the </a:t>
            </a:r>
            <a:r>
              <a:rPr lang="en-US" dirty="0" err="1" smtClean="0"/>
              <a:t>links,establishing</a:t>
            </a:r>
            <a:r>
              <a:rPr lang="en-US" dirty="0" smtClean="0"/>
              <a:t> a link, transferring the data received from the upper layers, and disconnecting the link.</a:t>
            </a:r>
          </a:p>
        </p:txBody>
      </p:sp>
    </p:spTree>
    <p:extLst>
      <p:ext uri="{BB962C8B-B14F-4D97-AF65-F5344CB8AC3E}">
        <p14:creationId xmlns:p14="http://schemas.microsoft.com/office/powerpoint/2010/main" val="609292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2582</Words>
  <Application>Microsoft Office PowerPoint</Application>
  <PresentationFormat>Widescreen</PresentationFormat>
  <Paragraphs>247</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Software Architecture </vt:lpstr>
      <vt:lpstr>Software Architecture</vt:lpstr>
      <vt:lpstr>Software Architecture</vt:lpstr>
      <vt:lpstr>Software Architecture</vt:lpstr>
      <vt:lpstr>Communication Software</vt:lpstr>
      <vt:lpstr>TCP/IP Protocol Suite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of Generating Executable Image</vt:lpstr>
      <vt:lpstr>PowerPoint Presentation</vt:lpstr>
      <vt:lpstr>Process of Creating an  Executable Image. </vt:lpstr>
      <vt:lpstr>Process of Creating an  Executable Image. </vt:lpstr>
      <vt:lpstr>PowerPoint Presentation</vt:lpstr>
      <vt:lpstr>PowerPoint Presentation</vt:lpstr>
      <vt:lpstr>Cross-Platform Development</vt:lpstr>
      <vt:lpstr>PowerPoint Presentation</vt:lpstr>
      <vt:lpstr>PowerPoint Presentation</vt:lpstr>
      <vt:lpstr>PowerPoint Presentation</vt:lpstr>
      <vt:lpstr>PowerPoint Presentation</vt:lpstr>
      <vt:lpstr>2.5.2 Boot Sequence</vt:lpstr>
      <vt:lpstr>PowerPoint Presentation</vt:lpstr>
      <vt:lpstr>PowerPoint Presentation</vt:lpstr>
      <vt:lpstr>PowerPoint Presentation</vt:lpstr>
      <vt:lpstr>2.6.1 Hardware Development/Testing Tools</vt:lpstr>
      <vt:lpstr>PowerPoint Presentation</vt:lpstr>
      <vt:lpstr>PowerPoint Presentation</vt:lpstr>
      <vt:lpstr>2.6.2 Software Development/Testing Tools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Software</dc:title>
  <dc:creator>sat</dc:creator>
  <cp:lastModifiedBy>sat</cp:lastModifiedBy>
  <cp:revision>28</cp:revision>
  <dcterms:created xsi:type="dcterms:W3CDTF">2020-08-07T08:57:22Z</dcterms:created>
  <dcterms:modified xsi:type="dcterms:W3CDTF">2020-08-16T04:48:36Z</dcterms:modified>
</cp:coreProperties>
</file>