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Need for Communication Interfaces</a:t>
            </a:r>
            <a:br>
              <a:rPr lang="en-US" dirty="0" smtClean="0"/>
            </a:br>
            <a:endParaRPr lang="en-US" dirty="0"/>
          </a:p>
        </p:txBody>
      </p:sp>
      <p:sp>
        <p:nvSpPr>
          <p:cNvPr id="3" name="Content Placeholder 2"/>
          <p:cNvSpPr>
            <a:spLocks noGrp="1"/>
          </p:cNvSpPr>
          <p:nvPr>
            <p:ph idx="1"/>
          </p:nvPr>
        </p:nvSpPr>
        <p:spPr>
          <a:xfrm>
            <a:off x="304800" y="1600200"/>
            <a:ext cx="8686800" cy="4525963"/>
          </a:xfrm>
        </p:spPr>
        <p:txBody>
          <a:bodyPr>
            <a:normAutofit fontScale="92500" lnSpcReduction="10000"/>
          </a:bodyPr>
          <a:lstStyle/>
          <a:p>
            <a:pPr>
              <a:buNone/>
            </a:pPr>
            <a:r>
              <a:rPr lang="en-US" sz="2400" b="1" dirty="0" smtClean="0"/>
              <a:t>Why are communication Interfaces Required in Embedded Systems</a:t>
            </a:r>
          </a:p>
          <a:p>
            <a:r>
              <a:rPr lang="en-US" sz="2400" dirty="0" smtClean="0"/>
              <a:t>Need to send data to a host. The host will analyze of data and present the data through a Graphical User Interface.</a:t>
            </a:r>
          </a:p>
          <a:p>
            <a:r>
              <a:rPr lang="en-US" sz="2400" dirty="0" smtClean="0"/>
              <a:t>Need to communicate with another embedded system to transmit/ receive data. </a:t>
            </a:r>
          </a:p>
          <a:p>
            <a:r>
              <a:rPr lang="en-US" sz="2400" dirty="0" smtClean="0"/>
              <a:t>Need to be networked to share data. Network interfaces need to be provided in such a case.</a:t>
            </a:r>
          </a:p>
          <a:p>
            <a:r>
              <a:rPr lang="en-US" sz="2400" dirty="0" smtClean="0"/>
              <a:t>Need to be connected to the Internet so that anyone can access the embedded system. </a:t>
            </a:r>
          </a:p>
          <a:p>
            <a:r>
              <a:rPr lang="en-US" sz="2400" dirty="0" smtClean="0"/>
              <a:t>Mobile devices such as cell phones and palmtops need to interact with other devices such as PCs and laptops for data synchronization. </a:t>
            </a:r>
          </a:p>
          <a:p>
            <a:r>
              <a:rPr lang="en-US" sz="2400" dirty="0" smtClean="0"/>
              <a:t>Need of s/w </a:t>
            </a:r>
            <a:r>
              <a:rPr lang="en-US" sz="2400" dirty="0" err="1" smtClean="0"/>
              <a:t>upgradation</a:t>
            </a:r>
            <a:r>
              <a:rPr lang="en-US" sz="2400" dirty="0" smtClean="0"/>
              <a:t> after it is installed in the field. The software can be upgraded through communication interfaces.</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RS232/UART</a:t>
            </a:r>
            <a:endParaRPr lang="en-US" dirty="0"/>
          </a:p>
        </p:txBody>
      </p:sp>
      <p:sp>
        <p:nvSpPr>
          <p:cNvPr id="3" name="Content Placeholder 2"/>
          <p:cNvSpPr>
            <a:spLocks noGrp="1"/>
          </p:cNvSpPr>
          <p:nvPr>
            <p:ph idx="1"/>
          </p:nvPr>
        </p:nvSpPr>
        <p:spPr/>
        <p:txBody>
          <a:bodyPr>
            <a:normAutofit/>
          </a:bodyPr>
          <a:lstStyle/>
          <a:p>
            <a:pPr lvl="1"/>
            <a:r>
              <a:rPr lang="en-US" sz="2400" dirty="0" smtClean="0"/>
              <a:t>For transmission of 1's and 0's, the voltage levels are defined in the standard. The voltage levels are different for control signals and data signals. These voltage levels are: </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287692501"/>
              </p:ext>
            </p:extLst>
          </p:nvPr>
        </p:nvGraphicFramePr>
        <p:xfrm>
          <a:off x="1676400" y="3124200"/>
          <a:ext cx="5486400" cy="1813560"/>
        </p:xfrm>
        <a:graphic>
          <a:graphicData uri="http://schemas.openxmlformats.org/drawingml/2006/table">
            <a:tbl>
              <a:tblPr firstRow="1" bandRow="1">
                <a:tableStyleId>{5C22544A-7EE6-4342-B048-85BDC9FD1C3A}</a:tableStyleId>
              </a:tblPr>
              <a:tblGrid>
                <a:gridCol w="2743200"/>
                <a:gridCol w="2743200"/>
              </a:tblGrid>
              <a:tr h="619760">
                <a:tc>
                  <a:txBody>
                    <a:bodyPr/>
                    <a:lstStyle/>
                    <a:p>
                      <a:r>
                        <a:rPr lang="en-AU" dirty="0" smtClean="0"/>
                        <a:t>For Data Transmission</a:t>
                      </a:r>
                      <a:endParaRPr lang="en-AU" dirty="0"/>
                    </a:p>
                  </a:txBody>
                  <a:tcPr/>
                </a:tc>
                <a:tc>
                  <a:txBody>
                    <a:bodyPr/>
                    <a:lstStyle/>
                    <a:p>
                      <a:r>
                        <a:rPr lang="en-AU" dirty="0" smtClean="0"/>
                        <a:t>Control</a:t>
                      </a:r>
                      <a:r>
                        <a:rPr lang="en-AU" baseline="0" dirty="0" smtClean="0"/>
                        <a:t> Signal</a:t>
                      </a:r>
                      <a:endParaRPr lang="en-AU" dirty="0"/>
                    </a:p>
                  </a:txBody>
                  <a:tcPr/>
                </a:tc>
              </a:tr>
              <a:tr h="553720">
                <a:tc>
                  <a:txBody>
                    <a:bodyPr/>
                    <a:lstStyle/>
                    <a:p>
                      <a:r>
                        <a:rPr lang="en-AU" dirty="0" smtClean="0"/>
                        <a:t>-3V to -12 V=1</a:t>
                      </a:r>
                      <a:endParaRPr lang="en-AU" dirty="0"/>
                    </a:p>
                  </a:txBody>
                  <a:tcPr/>
                </a:tc>
                <a:tc>
                  <a:txBody>
                    <a:bodyPr/>
                    <a:lstStyle/>
                    <a:p>
                      <a:r>
                        <a:rPr lang="en-AU" dirty="0" smtClean="0"/>
                        <a:t>-3 V to -12V=0</a:t>
                      </a:r>
                      <a:endParaRPr lang="en-AU" dirty="0"/>
                    </a:p>
                  </a:txBody>
                  <a:tcPr/>
                </a:tc>
              </a:tr>
              <a:tr h="447199">
                <a:tc>
                  <a:txBody>
                    <a:bodyPr/>
                    <a:lstStyle/>
                    <a:p>
                      <a:r>
                        <a:rPr lang="en-AU" dirty="0" smtClean="0"/>
                        <a:t>+3V to 12=0</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+3V to 12=1</a:t>
                      </a:r>
                    </a:p>
                    <a:p>
                      <a:endParaRPr lang="en-AU"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RS232/UART</a:t>
            </a:r>
            <a:endParaRPr lang="en-US" dirty="0"/>
          </a:p>
        </p:txBody>
      </p:sp>
      <p:sp>
        <p:nvSpPr>
          <p:cNvPr id="3" name="Content Placeholder 2"/>
          <p:cNvSpPr>
            <a:spLocks noGrp="1"/>
          </p:cNvSpPr>
          <p:nvPr>
            <p:ph idx="1"/>
          </p:nvPr>
        </p:nvSpPr>
        <p:spPr/>
        <p:txBody>
          <a:bodyPr>
            <a:normAutofit/>
          </a:bodyPr>
          <a:lstStyle/>
          <a:p>
            <a:pPr lvl="1">
              <a:spcBef>
                <a:spcPts val="376"/>
              </a:spcBef>
            </a:pPr>
            <a:r>
              <a:rPr lang="en-US" sz="2400" dirty="0" smtClean="0"/>
              <a:t>Note that the voltage levels used in RS232 are different from voltage levels used in embedded systems (as most chips use 5 volts and below only). </a:t>
            </a:r>
          </a:p>
          <a:p>
            <a:pPr lvl="1">
              <a:spcBef>
                <a:spcPts val="376"/>
              </a:spcBef>
            </a:pPr>
            <a:r>
              <a:rPr lang="en-US" sz="2400" dirty="0" smtClean="0"/>
              <a:t>Another problem is that the processor gives out the data in parallel format, not in serial format. These problems are overcome through the use of UART (Universal Asynchronous Receive Transmit) chips.</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RS232/UART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UART</a:t>
            </a:r>
          </a:p>
          <a:p>
            <a:pPr lvl="1"/>
            <a:r>
              <a:rPr lang="en-US" dirty="0" smtClean="0"/>
              <a:t>The processors process the data in parallel format, not in serial format. </a:t>
            </a:r>
          </a:p>
          <a:p>
            <a:pPr lvl="1"/>
            <a:r>
              <a:rPr lang="en-US" dirty="0" smtClean="0"/>
              <a:t>To bridge the processor and the RS232 port, Universal Asynchronous Receive Transmit (UART) chip is used.</a:t>
            </a:r>
          </a:p>
          <a:p>
            <a:pPr lvl="1"/>
            <a:r>
              <a:rPr lang="en-US" dirty="0" smtClean="0"/>
              <a:t>UART has two sections: receive section and transmit section. </a:t>
            </a:r>
          </a:p>
          <a:p>
            <a:pPr lvl="1"/>
            <a:r>
              <a:rPr lang="en-US" dirty="0" smtClean="0"/>
              <a:t>Receive section receives the data in serial format, converts it into parallel format and gives it to the processor. </a:t>
            </a:r>
          </a:p>
          <a:p>
            <a:pPr lvl="1"/>
            <a:r>
              <a:rPr lang="en-US" dirty="0" smtClean="0"/>
              <a:t>The transmit section takes the data in parallel format from the processor and converts it into serial format. </a:t>
            </a:r>
          </a:p>
          <a:p>
            <a:pPr lvl="1"/>
            <a:r>
              <a:rPr lang="en-US" dirty="0" smtClean="0"/>
              <a:t>The UART chip also adds the start bit, stop bits and parity bit. </a:t>
            </a:r>
          </a:p>
          <a:p>
            <a:pPr lvl="1"/>
            <a:r>
              <a:rPr lang="en-US" dirty="0" smtClean="0"/>
              <a:t>Many micro-controllers have on-chip UART. However, the necessary voltage level conversion has to be done to meet the voltage levels of RS232. </a:t>
            </a:r>
          </a:p>
          <a:p>
            <a:pPr lvl="1"/>
            <a:r>
              <a:rPr lang="en-US" dirty="0" smtClean="0"/>
              <a:t>This is achieved using a level shifter.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RS232/UART</a:t>
            </a:r>
            <a:endParaRPr lang="en-US" dirty="0"/>
          </a:p>
        </p:txBody>
      </p:sp>
      <p:grpSp>
        <p:nvGrpSpPr>
          <p:cNvPr id="3" name="Group 12"/>
          <p:cNvGrpSpPr/>
          <p:nvPr/>
        </p:nvGrpSpPr>
        <p:grpSpPr>
          <a:xfrm>
            <a:off x="1754778" y="1600200"/>
            <a:ext cx="4874622" cy="2426732"/>
            <a:chOff x="1754778" y="2057400"/>
            <a:chExt cx="4874622" cy="2426732"/>
          </a:xfrm>
        </p:grpSpPr>
        <p:sp>
          <p:nvSpPr>
            <p:cNvPr id="4" name="Rectangle 3"/>
            <p:cNvSpPr/>
            <p:nvPr/>
          </p:nvSpPr>
          <p:spPr>
            <a:xfrm>
              <a:off x="3733800" y="2133600"/>
              <a:ext cx="9144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Level</a:t>
              </a:r>
            </a:p>
            <a:p>
              <a:pPr algn="ctr"/>
              <a:r>
                <a:rPr lang="en-US" dirty="0" smtClean="0">
                  <a:solidFill>
                    <a:schemeClr val="tx1"/>
                  </a:solidFill>
                </a:rPr>
                <a:t>Shifter</a:t>
              </a:r>
              <a:endParaRPr lang="en-US" dirty="0">
                <a:solidFill>
                  <a:schemeClr val="tx1"/>
                </a:solidFill>
              </a:endParaRPr>
            </a:p>
          </p:txBody>
        </p:sp>
        <p:sp>
          <p:nvSpPr>
            <p:cNvPr id="5" name="Rectangle 4"/>
            <p:cNvSpPr/>
            <p:nvPr/>
          </p:nvSpPr>
          <p:spPr>
            <a:xfrm>
              <a:off x="5431970" y="2057400"/>
              <a:ext cx="119743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RS232</a:t>
              </a:r>
            </a:p>
            <a:p>
              <a:pPr algn="ctr"/>
              <a:r>
                <a:rPr lang="en-US" dirty="0" smtClean="0">
                  <a:solidFill>
                    <a:schemeClr val="tx1"/>
                  </a:solidFill>
                </a:rPr>
                <a:t>Connector</a:t>
              </a:r>
              <a:endParaRPr lang="en-US" dirty="0">
                <a:solidFill>
                  <a:schemeClr val="tx1"/>
                </a:solidFill>
              </a:endParaRPr>
            </a:p>
          </p:txBody>
        </p:sp>
        <p:sp>
          <p:nvSpPr>
            <p:cNvPr id="6" name="Rectangle 5"/>
            <p:cNvSpPr/>
            <p:nvPr/>
          </p:nvSpPr>
          <p:spPr>
            <a:xfrm>
              <a:off x="1754778" y="2488474"/>
              <a:ext cx="1219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UART</a:t>
              </a:r>
              <a:endParaRPr lang="en-US" dirty="0">
                <a:solidFill>
                  <a:schemeClr val="tx1"/>
                </a:solidFill>
              </a:endParaRPr>
            </a:p>
          </p:txBody>
        </p:sp>
        <p:cxnSp>
          <p:nvCxnSpPr>
            <p:cNvPr id="10" name="Straight Connector 9"/>
            <p:cNvCxnSpPr/>
            <p:nvPr/>
          </p:nvCxnSpPr>
          <p:spPr>
            <a:xfrm>
              <a:off x="2971800" y="2858589"/>
              <a:ext cx="762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48200" y="2882537"/>
              <a:ext cx="762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90800" y="4114800"/>
              <a:ext cx="3419462" cy="369332"/>
            </a:xfrm>
            <a:prstGeom prst="rect">
              <a:avLst/>
            </a:prstGeom>
            <a:noFill/>
          </p:spPr>
          <p:txBody>
            <a:bodyPr wrap="none" rtlCol="0">
              <a:spAutoFit/>
            </a:bodyPr>
            <a:lstStyle/>
            <a:p>
              <a:r>
                <a:rPr lang="en-US" dirty="0" smtClean="0"/>
                <a:t>Fig1. Hardware for RS232 Interface</a:t>
              </a:r>
              <a:endParaRPr lang="en-US" dirty="0"/>
            </a:p>
          </p:txBody>
        </p:sp>
      </p:grpSp>
      <p:sp>
        <p:nvSpPr>
          <p:cNvPr id="14" name="TextBox 13"/>
          <p:cNvSpPr txBox="1"/>
          <p:nvPr/>
        </p:nvSpPr>
        <p:spPr>
          <a:xfrm>
            <a:off x="533400" y="4114800"/>
            <a:ext cx="7933710" cy="1754326"/>
          </a:xfrm>
          <a:prstGeom prst="rect">
            <a:avLst/>
          </a:prstGeom>
          <a:noFill/>
        </p:spPr>
        <p:txBody>
          <a:bodyPr wrap="none" rtlCol="0">
            <a:spAutoFit/>
          </a:bodyPr>
          <a:lstStyle/>
          <a:p>
            <a:r>
              <a:rPr lang="en-US" dirty="0" smtClean="0"/>
              <a:t>UART chip operates at 5 Volts. The level conversion to the desired voltages is done </a:t>
            </a:r>
          </a:p>
          <a:p>
            <a:r>
              <a:rPr lang="en-US" dirty="0" smtClean="0"/>
              <a:t>by the level shifter, and then the signals are passed on to the RS232 connector.</a:t>
            </a:r>
          </a:p>
          <a:p>
            <a:endParaRPr lang="en-US" dirty="0" smtClean="0"/>
          </a:p>
          <a:p>
            <a:r>
              <a:rPr lang="en-US" dirty="0" smtClean="0"/>
              <a:t>RS232 standard specifies a distance of 19.2 meters. However, you can achieve</a:t>
            </a:r>
          </a:p>
          <a:p>
            <a:r>
              <a:rPr lang="en-US" dirty="0" smtClean="0"/>
              <a:t> distances up to 100 meters using RS232 cables. The data rates supported will be </a:t>
            </a:r>
          </a:p>
          <a:p>
            <a:r>
              <a:rPr lang="en-US" dirty="0" smtClean="0"/>
              <a:t>dependent on the UART chip and the clock used.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RS232/UART</a:t>
            </a:r>
            <a:endParaRPr lang="en-US" dirty="0"/>
          </a:p>
        </p:txBody>
      </p:sp>
      <p:sp>
        <p:nvSpPr>
          <p:cNvPr id="3" name="Content Placeholder 2"/>
          <p:cNvSpPr>
            <a:spLocks noGrp="1"/>
          </p:cNvSpPr>
          <p:nvPr>
            <p:ph idx="1"/>
          </p:nvPr>
        </p:nvSpPr>
        <p:spPr/>
        <p:txBody>
          <a:bodyPr>
            <a:normAutofit fontScale="92500"/>
          </a:bodyPr>
          <a:lstStyle/>
          <a:p>
            <a:r>
              <a:rPr lang="en-US" sz="2400" b="1" dirty="0" smtClean="0"/>
              <a:t>Null Modem Cable Connection</a:t>
            </a:r>
          </a:p>
          <a:p>
            <a:pPr lvl="1"/>
            <a:r>
              <a:rPr lang="en-US" sz="2200" dirty="0" smtClean="0"/>
              <a:t>To connect two DTEs such as two PCs, the two RS232 ports using a null modem cable are interconnected.</a:t>
            </a:r>
          </a:p>
          <a:p>
            <a:pPr lvl="1"/>
            <a:r>
              <a:rPr lang="en-US" sz="2200" dirty="0" smtClean="0"/>
              <a:t>If you want to connect two DTEs such as two PCs, you need to interconnect the two RS232 ports using a null modem cable. </a:t>
            </a:r>
          </a:p>
          <a:p>
            <a:pPr lvl="1"/>
            <a:r>
              <a:rPr lang="en-US" sz="2200" dirty="0" smtClean="0"/>
              <a:t>The null modem cable connections are shown the figures for 25-pin and 9-pin connectors.</a:t>
            </a:r>
          </a:p>
          <a:p>
            <a:pPr lvl="1"/>
            <a:r>
              <a:rPr lang="en-US" sz="2200" dirty="0" smtClean="0"/>
              <a:t> However, the minimal connections required are for TD, RD and GND. </a:t>
            </a:r>
          </a:p>
          <a:p>
            <a:pPr lvl="1"/>
            <a:r>
              <a:rPr lang="en-US" sz="2200" dirty="0" smtClean="0"/>
              <a:t>In 25 pin connectors, it is sufficient if to connect pin 2 to pin 3, pin 3 to pin 2 and pin 7 to pin 7. This is the minimal configuration.</a:t>
            </a:r>
          </a:p>
          <a:p>
            <a:pPr lvl="1"/>
            <a:r>
              <a:rPr lang="en-US" sz="2200" dirty="0" smtClean="0"/>
              <a:t>To make two devices communicate with each other using RS232 interface, you need to connect the two PCs using a null modem cable and set the communication parameters on both the devices.</a:t>
            </a:r>
            <a:endParaRPr lang="en-US"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RS232/UART</a:t>
            </a:r>
            <a:endParaRPr lang="en-US" dirty="0"/>
          </a:p>
        </p:txBody>
      </p:sp>
      <p:grpSp>
        <p:nvGrpSpPr>
          <p:cNvPr id="3" name="Group 63"/>
          <p:cNvGrpSpPr/>
          <p:nvPr/>
        </p:nvGrpSpPr>
        <p:grpSpPr>
          <a:xfrm>
            <a:off x="2286000" y="1828800"/>
            <a:ext cx="4267200" cy="3886200"/>
            <a:chOff x="2286000" y="1828800"/>
            <a:chExt cx="4267200" cy="3886200"/>
          </a:xfrm>
        </p:grpSpPr>
        <p:sp>
          <p:nvSpPr>
            <p:cNvPr id="4" name="Rectangle 3"/>
            <p:cNvSpPr/>
            <p:nvPr/>
          </p:nvSpPr>
          <p:spPr>
            <a:xfrm>
              <a:off x="2286000" y="1828800"/>
              <a:ext cx="1066800" cy="3886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86400" y="1828800"/>
              <a:ext cx="1066800" cy="3886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2819400" y="2209800"/>
              <a:ext cx="3124200" cy="0"/>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19400" y="2667000"/>
              <a:ext cx="3124200" cy="457200"/>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960000">
              <a:off x="2827404" y="2709194"/>
              <a:ext cx="3124200" cy="381000"/>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819400" y="3573212"/>
              <a:ext cx="3124200" cy="457200"/>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960000">
              <a:off x="2827404" y="3615406"/>
              <a:ext cx="3124200" cy="381000"/>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819400" y="4648200"/>
              <a:ext cx="3124200" cy="601412"/>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819400" y="4572000"/>
              <a:ext cx="3124200" cy="685800"/>
            </a:xfrm>
            <a:prstGeom prst="line">
              <a:avLst/>
            </a:prstGeom>
            <a:ln>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819400" y="4939937"/>
              <a:ext cx="3124200" cy="0"/>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590800" y="2054423"/>
              <a:ext cx="276038" cy="307777"/>
            </a:xfrm>
            <a:prstGeom prst="rect">
              <a:avLst/>
            </a:prstGeom>
            <a:noFill/>
          </p:spPr>
          <p:txBody>
            <a:bodyPr wrap="none" rtlCol="0">
              <a:spAutoFit/>
            </a:bodyPr>
            <a:lstStyle/>
            <a:p>
              <a:r>
                <a:rPr lang="en-US" sz="1400" dirty="0" smtClean="0"/>
                <a:t>1</a:t>
              </a:r>
              <a:endParaRPr lang="en-US" sz="1400" dirty="0"/>
            </a:p>
          </p:txBody>
        </p:sp>
        <p:sp>
          <p:nvSpPr>
            <p:cNvPr id="41" name="TextBox 40"/>
            <p:cNvSpPr txBox="1"/>
            <p:nvPr/>
          </p:nvSpPr>
          <p:spPr>
            <a:xfrm>
              <a:off x="2590800" y="2511623"/>
              <a:ext cx="276038" cy="307777"/>
            </a:xfrm>
            <a:prstGeom prst="rect">
              <a:avLst/>
            </a:prstGeom>
            <a:noFill/>
          </p:spPr>
          <p:txBody>
            <a:bodyPr wrap="none" rtlCol="0">
              <a:spAutoFit/>
            </a:bodyPr>
            <a:lstStyle/>
            <a:p>
              <a:r>
                <a:rPr lang="en-US" sz="1400" dirty="0" smtClean="0"/>
                <a:t>2</a:t>
              </a:r>
              <a:endParaRPr lang="en-US" sz="1400" dirty="0"/>
            </a:p>
          </p:txBody>
        </p:sp>
        <p:sp>
          <p:nvSpPr>
            <p:cNvPr id="42" name="TextBox 41"/>
            <p:cNvSpPr txBox="1"/>
            <p:nvPr/>
          </p:nvSpPr>
          <p:spPr>
            <a:xfrm>
              <a:off x="2590800" y="2968823"/>
              <a:ext cx="276038" cy="307777"/>
            </a:xfrm>
            <a:prstGeom prst="rect">
              <a:avLst/>
            </a:prstGeom>
            <a:noFill/>
          </p:spPr>
          <p:txBody>
            <a:bodyPr wrap="none" rtlCol="0">
              <a:spAutoFit/>
            </a:bodyPr>
            <a:lstStyle/>
            <a:p>
              <a:r>
                <a:rPr lang="en-US" sz="1400" dirty="0" smtClean="0"/>
                <a:t>3</a:t>
              </a:r>
              <a:endParaRPr lang="en-US" sz="1400" dirty="0"/>
            </a:p>
          </p:txBody>
        </p:sp>
        <p:sp>
          <p:nvSpPr>
            <p:cNvPr id="43" name="TextBox 42"/>
            <p:cNvSpPr txBox="1"/>
            <p:nvPr/>
          </p:nvSpPr>
          <p:spPr>
            <a:xfrm>
              <a:off x="2590800" y="3429000"/>
              <a:ext cx="276038" cy="307777"/>
            </a:xfrm>
            <a:prstGeom prst="rect">
              <a:avLst/>
            </a:prstGeom>
            <a:noFill/>
          </p:spPr>
          <p:txBody>
            <a:bodyPr wrap="none" rtlCol="0">
              <a:spAutoFit/>
            </a:bodyPr>
            <a:lstStyle/>
            <a:p>
              <a:r>
                <a:rPr lang="en-US" sz="1400" dirty="0" smtClean="0"/>
                <a:t>4</a:t>
              </a:r>
              <a:endParaRPr lang="en-US" sz="1400" dirty="0"/>
            </a:p>
          </p:txBody>
        </p:sp>
        <p:sp>
          <p:nvSpPr>
            <p:cNvPr id="44" name="TextBox 43"/>
            <p:cNvSpPr txBox="1"/>
            <p:nvPr/>
          </p:nvSpPr>
          <p:spPr>
            <a:xfrm>
              <a:off x="2590800" y="3883223"/>
              <a:ext cx="276038" cy="307777"/>
            </a:xfrm>
            <a:prstGeom prst="rect">
              <a:avLst/>
            </a:prstGeom>
            <a:noFill/>
          </p:spPr>
          <p:txBody>
            <a:bodyPr wrap="none" rtlCol="0">
              <a:spAutoFit/>
            </a:bodyPr>
            <a:lstStyle/>
            <a:p>
              <a:r>
                <a:rPr lang="en-US" sz="1400" dirty="0" smtClean="0"/>
                <a:t>5</a:t>
              </a:r>
              <a:endParaRPr lang="en-US" sz="1400" dirty="0"/>
            </a:p>
          </p:txBody>
        </p:sp>
        <p:sp>
          <p:nvSpPr>
            <p:cNvPr id="45" name="TextBox 44"/>
            <p:cNvSpPr txBox="1"/>
            <p:nvPr/>
          </p:nvSpPr>
          <p:spPr>
            <a:xfrm>
              <a:off x="2590800" y="4492823"/>
              <a:ext cx="276038" cy="307777"/>
            </a:xfrm>
            <a:prstGeom prst="rect">
              <a:avLst/>
            </a:prstGeom>
            <a:noFill/>
          </p:spPr>
          <p:txBody>
            <a:bodyPr wrap="none" rtlCol="0">
              <a:spAutoFit/>
            </a:bodyPr>
            <a:lstStyle/>
            <a:p>
              <a:r>
                <a:rPr lang="en-US" sz="1400" dirty="0" smtClean="0"/>
                <a:t>6</a:t>
              </a:r>
              <a:endParaRPr lang="en-US" sz="1400" dirty="0"/>
            </a:p>
          </p:txBody>
        </p:sp>
        <p:sp>
          <p:nvSpPr>
            <p:cNvPr id="46" name="TextBox 45"/>
            <p:cNvSpPr txBox="1"/>
            <p:nvPr/>
          </p:nvSpPr>
          <p:spPr>
            <a:xfrm>
              <a:off x="2590800" y="4797623"/>
              <a:ext cx="276038" cy="307777"/>
            </a:xfrm>
            <a:prstGeom prst="rect">
              <a:avLst/>
            </a:prstGeom>
            <a:noFill/>
          </p:spPr>
          <p:txBody>
            <a:bodyPr wrap="none" rtlCol="0">
              <a:spAutoFit/>
            </a:bodyPr>
            <a:lstStyle/>
            <a:p>
              <a:r>
                <a:rPr lang="en-US" sz="1400" dirty="0" smtClean="0"/>
                <a:t>7</a:t>
              </a:r>
              <a:endParaRPr lang="en-US" sz="1400" dirty="0"/>
            </a:p>
          </p:txBody>
        </p:sp>
        <p:sp>
          <p:nvSpPr>
            <p:cNvPr id="47" name="TextBox 46"/>
            <p:cNvSpPr txBox="1"/>
            <p:nvPr/>
          </p:nvSpPr>
          <p:spPr>
            <a:xfrm>
              <a:off x="2489003" y="5102423"/>
              <a:ext cx="367408" cy="307777"/>
            </a:xfrm>
            <a:prstGeom prst="rect">
              <a:avLst/>
            </a:prstGeom>
            <a:noFill/>
          </p:spPr>
          <p:txBody>
            <a:bodyPr wrap="none" rtlCol="0">
              <a:spAutoFit/>
            </a:bodyPr>
            <a:lstStyle/>
            <a:p>
              <a:r>
                <a:rPr lang="en-US" sz="1400" dirty="0" smtClean="0"/>
                <a:t>20</a:t>
              </a:r>
              <a:endParaRPr lang="en-US" sz="1400" dirty="0"/>
            </a:p>
          </p:txBody>
        </p:sp>
        <p:sp>
          <p:nvSpPr>
            <p:cNvPr id="56" name="TextBox 55"/>
            <p:cNvSpPr txBox="1"/>
            <p:nvPr/>
          </p:nvSpPr>
          <p:spPr>
            <a:xfrm>
              <a:off x="5916945" y="2057400"/>
              <a:ext cx="276038" cy="307777"/>
            </a:xfrm>
            <a:prstGeom prst="rect">
              <a:avLst/>
            </a:prstGeom>
            <a:noFill/>
          </p:spPr>
          <p:txBody>
            <a:bodyPr wrap="none" rtlCol="0">
              <a:spAutoFit/>
            </a:bodyPr>
            <a:lstStyle/>
            <a:p>
              <a:r>
                <a:rPr lang="en-US" sz="1400" dirty="0" smtClean="0"/>
                <a:t>1</a:t>
              </a:r>
              <a:endParaRPr lang="en-US" sz="1400" dirty="0"/>
            </a:p>
          </p:txBody>
        </p:sp>
        <p:sp>
          <p:nvSpPr>
            <p:cNvPr id="57" name="TextBox 56"/>
            <p:cNvSpPr txBox="1"/>
            <p:nvPr/>
          </p:nvSpPr>
          <p:spPr>
            <a:xfrm>
              <a:off x="5916945" y="2514600"/>
              <a:ext cx="276038" cy="307777"/>
            </a:xfrm>
            <a:prstGeom prst="rect">
              <a:avLst/>
            </a:prstGeom>
            <a:noFill/>
          </p:spPr>
          <p:txBody>
            <a:bodyPr wrap="none" rtlCol="0">
              <a:spAutoFit/>
            </a:bodyPr>
            <a:lstStyle/>
            <a:p>
              <a:r>
                <a:rPr lang="en-US" sz="1400" dirty="0" smtClean="0"/>
                <a:t>2</a:t>
              </a:r>
              <a:endParaRPr lang="en-US" sz="1400" dirty="0"/>
            </a:p>
          </p:txBody>
        </p:sp>
        <p:sp>
          <p:nvSpPr>
            <p:cNvPr id="58" name="TextBox 57"/>
            <p:cNvSpPr txBox="1"/>
            <p:nvPr/>
          </p:nvSpPr>
          <p:spPr>
            <a:xfrm>
              <a:off x="5916945" y="2971800"/>
              <a:ext cx="276038" cy="307777"/>
            </a:xfrm>
            <a:prstGeom prst="rect">
              <a:avLst/>
            </a:prstGeom>
            <a:noFill/>
          </p:spPr>
          <p:txBody>
            <a:bodyPr wrap="none" rtlCol="0">
              <a:spAutoFit/>
            </a:bodyPr>
            <a:lstStyle/>
            <a:p>
              <a:r>
                <a:rPr lang="en-US" sz="1400" dirty="0" smtClean="0"/>
                <a:t>3</a:t>
              </a:r>
              <a:endParaRPr lang="en-US" sz="1400" dirty="0"/>
            </a:p>
          </p:txBody>
        </p:sp>
        <p:sp>
          <p:nvSpPr>
            <p:cNvPr id="59" name="TextBox 58"/>
            <p:cNvSpPr txBox="1"/>
            <p:nvPr/>
          </p:nvSpPr>
          <p:spPr>
            <a:xfrm>
              <a:off x="5916945" y="3431977"/>
              <a:ext cx="276038" cy="307777"/>
            </a:xfrm>
            <a:prstGeom prst="rect">
              <a:avLst/>
            </a:prstGeom>
            <a:noFill/>
          </p:spPr>
          <p:txBody>
            <a:bodyPr wrap="none" rtlCol="0">
              <a:spAutoFit/>
            </a:bodyPr>
            <a:lstStyle/>
            <a:p>
              <a:r>
                <a:rPr lang="en-US" sz="1400" dirty="0" smtClean="0"/>
                <a:t>4</a:t>
              </a:r>
              <a:endParaRPr lang="en-US" sz="1400" dirty="0"/>
            </a:p>
          </p:txBody>
        </p:sp>
        <p:sp>
          <p:nvSpPr>
            <p:cNvPr id="60" name="TextBox 59"/>
            <p:cNvSpPr txBox="1"/>
            <p:nvPr/>
          </p:nvSpPr>
          <p:spPr>
            <a:xfrm>
              <a:off x="5916945" y="3886200"/>
              <a:ext cx="276038" cy="307777"/>
            </a:xfrm>
            <a:prstGeom prst="rect">
              <a:avLst/>
            </a:prstGeom>
            <a:noFill/>
          </p:spPr>
          <p:txBody>
            <a:bodyPr wrap="none" rtlCol="0">
              <a:spAutoFit/>
            </a:bodyPr>
            <a:lstStyle/>
            <a:p>
              <a:r>
                <a:rPr lang="en-US" sz="1400" dirty="0" smtClean="0"/>
                <a:t>5</a:t>
              </a:r>
              <a:endParaRPr lang="en-US" sz="1400" dirty="0"/>
            </a:p>
          </p:txBody>
        </p:sp>
        <p:sp>
          <p:nvSpPr>
            <p:cNvPr id="61" name="TextBox 60"/>
            <p:cNvSpPr txBox="1"/>
            <p:nvPr/>
          </p:nvSpPr>
          <p:spPr>
            <a:xfrm>
              <a:off x="5916945" y="4495800"/>
              <a:ext cx="276038" cy="307777"/>
            </a:xfrm>
            <a:prstGeom prst="rect">
              <a:avLst/>
            </a:prstGeom>
            <a:noFill/>
          </p:spPr>
          <p:txBody>
            <a:bodyPr wrap="none" rtlCol="0">
              <a:spAutoFit/>
            </a:bodyPr>
            <a:lstStyle/>
            <a:p>
              <a:r>
                <a:rPr lang="en-US" sz="1400" dirty="0" smtClean="0"/>
                <a:t>6</a:t>
              </a:r>
              <a:endParaRPr lang="en-US" sz="1400" dirty="0"/>
            </a:p>
          </p:txBody>
        </p:sp>
        <p:sp>
          <p:nvSpPr>
            <p:cNvPr id="62" name="TextBox 61"/>
            <p:cNvSpPr txBox="1"/>
            <p:nvPr/>
          </p:nvSpPr>
          <p:spPr>
            <a:xfrm>
              <a:off x="5916945" y="4800600"/>
              <a:ext cx="276038" cy="307777"/>
            </a:xfrm>
            <a:prstGeom prst="rect">
              <a:avLst/>
            </a:prstGeom>
            <a:noFill/>
          </p:spPr>
          <p:txBody>
            <a:bodyPr wrap="none" rtlCol="0">
              <a:spAutoFit/>
            </a:bodyPr>
            <a:lstStyle/>
            <a:p>
              <a:r>
                <a:rPr lang="en-US" sz="1400" dirty="0" smtClean="0"/>
                <a:t>7</a:t>
              </a:r>
              <a:endParaRPr lang="en-US" sz="1400" dirty="0"/>
            </a:p>
          </p:txBody>
        </p:sp>
        <p:sp>
          <p:nvSpPr>
            <p:cNvPr id="63" name="TextBox 62"/>
            <p:cNvSpPr txBox="1"/>
            <p:nvPr/>
          </p:nvSpPr>
          <p:spPr>
            <a:xfrm>
              <a:off x="5919652" y="5105400"/>
              <a:ext cx="367408" cy="307777"/>
            </a:xfrm>
            <a:prstGeom prst="rect">
              <a:avLst/>
            </a:prstGeom>
            <a:noFill/>
          </p:spPr>
          <p:txBody>
            <a:bodyPr wrap="none" rtlCol="0">
              <a:spAutoFit/>
            </a:bodyPr>
            <a:lstStyle/>
            <a:p>
              <a:r>
                <a:rPr lang="en-US" sz="1400" dirty="0" smtClean="0"/>
                <a:t>20</a:t>
              </a:r>
              <a:endParaRPr lang="en-US" sz="1400" dirty="0"/>
            </a:p>
          </p:txBody>
        </p:sp>
      </p:grpSp>
      <p:sp>
        <p:nvSpPr>
          <p:cNvPr id="65" name="TextBox 64"/>
          <p:cNvSpPr txBox="1"/>
          <p:nvPr/>
        </p:nvSpPr>
        <p:spPr>
          <a:xfrm>
            <a:off x="2057400" y="6031468"/>
            <a:ext cx="5558125" cy="369332"/>
          </a:xfrm>
          <a:prstGeom prst="rect">
            <a:avLst/>
          </a:prstGeom>
          <a:noFill/>
        </p:spPr>
        <p:txBody>
          <a:bodyPr wrap="none" rtlCol="0">
            <a:spAutoFit/>
          </a:bodyPr>
          <a:lstStyle/>
          <a:p>
            <a:r>
              <a:rPr lang="en-US" dirty="0" smtClean="0"/>
              <a:t>Fig2. Null Modem Cable Connections (25-pin Connectors)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RS232/UART</a:t>
            </a:r>
            <a:endParaRPr lang="en-US" dirty="0"/>
          </a:p>
        </p:txBody>
      </p:sp>
      <p:grpSp>
        <p:nvGrpSpPr>
          <p:cNvPr id="3" name="Group 37"/>
          <p:cNvGrpSpPr/>
          <p:nvPr/>
        </p:nvGrpSpPr>
        <p:grpSpPr>
          <a:xfrm>
            <a:off x="2057400" y="1828800"/>
            <a:ext cx="5558125" cy="4572000"/>
            <a:chOff x="2057400" y="1828800"/>
            <a:chExt cx="5558125" cy="4572000"/>
          </a:xfrm>
        </p:grpSpPr>
        <p:sp>
          <p:nvSpPr>
            <p:cNvPr id="5" name="Rectangle 4"/>
            <p:cNvSpPr/>
            <p:nvPr/>
          </p:nvSpPr>
          <p:spPr>
            <a:xfrm>
              <a:off x="2286000" y="1828800"/>
              <a:ext cx="1066800" cy="3886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86400" y="1828800"/>
              <a:ext cx="1066800" cy="3886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2819400" y="2209800"/>
              <a:ext cx="3124200" cy="457200"/>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20640000">
              <a:off x="2827404" y="2251994"/>
              <a:ext cx="3124200" cy="381000"/>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819400" y="3355777"/>
              <a:ext cx="3124200" cy="601412"/>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819400" y="3279577"/>
              <a:ext cx="3124200" cy="685800"/>
            </a:xfrm>
            <a:prstGeom prst="line">
              <a:avLst/>
            </a:prstGeom>
            <a:ln>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19400" y="3647514"/>
              <a:ext cx="3124200" cy="0"/>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590800" y="2054423"/>
              <a:ext cx="276038" cy="307777"/>
            </a:xfrm>
            <a:prstGeom prst="rect">
              <a:avLst/>
            </a:prstGeom>
            <a:noFill/>
          </p:spPr>
          <p:txBody>
            <a:bodyPr wrap="none" rtlCol="0">
              <a:spAutoFit/>
            </a:bodyPr>
            <a:lstStyle/>
            <a:p>
              <a:r>
                <a:rPr lang="en-US" sz="1400" dirty="0" smtClean="0"/>
                <a:t>2</a:t>
              </a:r>
              <a:endParaRPr lang="en-US" sz="1400" dirty="0"/>
            </a:p>
          </p:txBody>
        </p:sp>
        <p:sp>
          <p:nvSpPr>
            <p:cNvPr id="17" name="TextBox 16"/>
            <p:cNvSpPr txBox="1"/>
            <p:nvPr/>
          </p:nvSpPr>
          <p:spPr>
            <a:xfrm>
              <a:off x="2590800" y="2511623"/>
              <a:ext cx="276038" cy="307777"/>
            </a:xfrm>
            <a:prstGeom prst="rect">
              <a:avLst/>
            </a:prstGeom>
            <a:noFill/>
          </p:spPr>
          <p:txBody>
            <a:bodyPr wrap="none" rtlCol="0">
              <a:spAutoFit/>
            </a:bodyPr>
            <a:lstStyle/>
            <a:p>
              <a:r>
                <a:rPr lang="en-US" sz="1400" dirty="0" smtClean="0"/>
                <a:t>3</a:t>
              </a:r>
              <a:endParaRPr lang="en-US" sz="1400" dirty="0"/>
            </a:p>
          </p:txBody>
        </p:sp>
        <p:sp>
          <p:nvSpPr>
            <p:cNvPr id="20" name="TextBox 19"/>
            <p:cNvSpPr txBox="1"/>
            <p:nvPr/>
          </p:nvSpPr>
          <p:spPr>
            <a:xfrm>
              <a:off x="2590800" y="3200400"/>
              <a:ext cx="276038" cy="307777"/>
            </a:xfrm>
            <a:prstGeom prst="rect">
              <a:avLst/>
            </a:prstGeom>
            <a:noFill/>
          </p:spPr>
          <p:txBody>
            <a:bodyPr wrap="none" rtlCol="0">
              <a:spAutoFit/>
            </a:bodyPr>
            <a:lstStyle/>
            <a:p>
              <a:r>
                <a:rPr lang="en-US" sz="1400" dirty="0" smtClean="0"/>
                <a:t>4</a:t>
              </a:r>
              <a:endParaRPr lang="en-US" sz="1400" dirty="0"/>
            </a:p>
          </p:txBody>
        </p:sp>
        <p:sp>
          <p:nvSpPr>
            <p:cNvPr id="21" name="TextBox 20"/>
            <p:cNvSpPr txBox="1"/>
            <p:nvPr/>
          </p:nvSpPr>
          <p:spPr>
            <a:xfrm>
              <a:off x="2590800" y="3505200"/>
              <a:ext cx="276038" cy="307777"/>
            </a:xfrm>
            <a:prstGeom prst="rect">
              <a:avLst/>
            </a:prstGeom>
            <a:noFill/>
          </p:spPr>
          <p:txBody>
            <a:bodyPr wrap="none" rtlCol="0">
              <a:spAutoFit/>
            </a:bodyPr>
            <a:lstStyle/>
            <a:p>
              <a:r>
                <a:rPr lang="en-US" sz="1400" dirty="0" smtClean="0"/>
                <a:t>5</a:t>
              </a:r>
              <a:endParaRPr lang="en-US" sz="1400" dirty="0"/>
            </a:p>
          </p:txBody>
        </p:sp>
        <p:sp>
          <p:nvSpPr>
            <p:cNvPr id="22" name="TextBox 21"/>
            <p:cNvSpPr txBox="1"/>
            <p:nvPr/>
          </p:nvSpPr>
          <p:spPr>
            <a:xfrm>
              <a:off x="2580373" y="3810000"/>
              <a:ext cx="276038" cy="307777"/>
            </a:xfrm>
            <a:prstGeom prst="rect">
              <a:avLst/>
            </a:prstGeom>
            <a:noFill/>
          </p:spPr>
          <p:txBody>
            <a:bodyPr wrap="none" rtlCol="0">
              <a:spAutoFit/>
            </a:bodyPr>
            <a:lstStyle/>
            <a:p>
              <a:r>
                <a:rPr lang="en-US" sz="1400" dirty="0" smtClean="0"/>
                <a:t>6</a:t>
              </a:r>
              <a:endParaRPr lang="en-US" sz="1400" dirty="0"/>
            </a:p>
          </p:txBody>
        </p:sp>
        <p:sp>
          <p:nvSpPr>
            <p:cNvPr id="24" name="TextBox 23"/>
            <p:cNvSpPr txBox="1"/>
            <p:nvPr/>
          </p:nvSpPr>
          <p:spPr>
            <a:xfrm>
              <a:off x="5916945" y="2057400"/>
              <a:ext cx="276038" cy="307777"/>
            </a:xfrm>
            <a:prstGeom prst="rect">
              <a:avLst/>
            </a:prstGeom>
            <a:noFill/>
          </p:spPr>
          <p:txBody>
            <a:bodyPr wrap="none" rtlCol="0">
              <a:spAutoFit/>
            </a:bodyPr>
            <a:lstStyle/>
            <a:p>
              <a:r>
                <a:rPr lang="en-US" sz="1400" dirty="0" smtClean="0"/>
                <a:t>2</a:t>
              </a:r>
              <a:endParaRPr lang="en-US" sz="1400" dirty="0"/>
            </a:p>
          </p:txBody>
        </p:sp>
        <p:sp>
          <p:nvSpPr>
            <p:cNvPr id="25" name="TextBox 24"/>
            <p:cNvSpPr txBox="1"/>
            <p:nvPr/>
          </p:nvSpPr>
          <p:spPr>
            <a:xfrm>
              <a:off x="5916945" y="2514600"/>
              <a:ext cx="276038" cy="307777"/>
            </a:xfrm>
            <a:prstGeom prst="rect">
              <a:avLst/>
            </a:prstGeom>
            <a:noFill/>
          </p:spPr>
          <p:txBody>
            <a:bodyPr wrap="none" rtlCol="0">
              <a:spAutoFit/>
            </a:bodyPr>
            <a:lstStyle/>
            <a:p>
              <a:r>
                <a:rPr lang="en-US" sz="1400" dirty="0" smtClean="0"/>
                <a:t>3</a:t>
              </a:r>
              <a:endParaRPr lang="en-US" sz="1400" dirty="0"/>
            </a:p>
          </p:txBody>
        </p:sp>
        <p:sp>
          <p:nvSpPr>
            <p:cNvPr id="28" name="TextBox 27"/>
            <p:cNvSpPr txBox="1"/>
            <p:nvPr/>
          </p:nvSpPr>
          <p:spPr>
            <a:xfrm>
              <a:off x="5916945" y="3203377"/>
              <a:ext cx="276038" cy="307777"/>
            </a:xfrm>
            <a:prstGeom prst="rect">
              <a:avLst/>
            </a:prstGeom>
            <a:noFill/>
          </p:spPr>
          <p:txBody>
            <a:bodyPr wrap="none" rtlCol="0">
              <a:spAutoFit/>
            </a:bodyPr>
            <a:lstStyle/>
            <a:p>
              <a:r>
                <a:rPr lang="en-US" sz="1400" dirty="0" smtClean="0"/>
                <a:t>4</a:t>
              </a:r>
              <a:endParaRPr lang="en-US" sz="1400" dirty="0"/>
            </a:p>
          </p:txBody>
        </p:sp>
        <p:sp>
          <p:nvSpPr>
            <p:cNvPr id="29" name="TextBox 28"/>
            <p:cNvSpPr txBox="1"/>
            <p:nvPr/>
          </p:nvSpPr>
          <p:spPr>
            <a:xfrm>
              <a:off x="5916945" y="3508177"/>
              <a:ext cx="276038" cy="307777"/>
            </a:xfrm>
            <a:prstGeom prst="rect">
              <a:avLst/>
            </a:prstGeom>
            <a:noFill/>
          </p:spPr>
          <p:txBody>
            <a:bodyPr wrap="none" rtlCol="0">
              <a:spAutoFit/>
            </a:bodyPr>
            <a:lstStyle/>
            <a:p>
              <a:r>
                <a:rPr lang="en-US" sz="1400" dirty="0" smtClean="0"/>
                <a:t>5</a:t>
              </a:r>
              <a:endParaRPr lang="en-US" sz="1400" dirty="0"/>
            </a:p>
          </p:txBody>
        </p:sp>
        <p:sp>
          <p:nvSpPr>
            <p:cNvPr id="30" name="TextBox 29"/>
            <p:cNvSpPr txBox="1"/>
            <p:nvPr/>
          </p:nvSpPr>
          <p:spPr>
            <a:xfrm>
              <a:off x="5919652" y="3812977"/>
              <a:ext cx="276038" cy="307777"/>
            </a:xfrm>
            <a:prstGeom prst="rect">
              <a:avLst/>
            </a:prstGeom>
            <a:noFill/>
          </p:spPr>
          <p:txBody>
            <a:bodyPr wrap="none" rtlCol="0">
              <a:spAutoFit/>
            </a:bodyPr>
            <a:lstStyle/>
            <a:p>
              <a:r>
                <a:rPr lang="en-US" sz="1400" dirty="0" smtClean="0"/>
                <a:t>6</a:t>
              </a:r>
              <a:endParaRPr lang="en-US" sz="1400" dirty="0"/>
            </a:p>
          </p:txBody>
        </p:sp>
        <p:sp>
          <p:nvSpPr>
            <p:cNvPr id="31" name="TextBox 30"/>
            <p:cNvSpPr txBox="1"/>
            <p:nvPr/>
          </p:nvSpPr>
          <p:spPr>
            <a:xfrm>
              <a:off x="2057400" y="6031468"/>
              <a:ext cx="5558125" cy="369332"/>
            </a:xfrm>
            <a:prstGeom prst="rect">
              <a:avLst/>
            </a:prstGeom>
            <a:noFill/>
          </p:spPr>
          <p:txBody>
            <a:bodyPr wrap="none" rtlCol="0">
              <a:spAutoFit/>
            </a:bodyPr>
            <a:lstStyle/>
            <a:p>
              <a:r>
                <a:rPr lang="en-US" dirty="0" smtClean="0"/>
                <a:t>Fig3. Null Modem Cable Connections (9-pin Connectors)</a:t>
              </a:r>
              <a:endParaRPr lang="en-US" dirty="0"/>
            </a:p>
          </p:txBody>
        </p:sp>
        <p:cxnSp>
          <p:nvCxnSpPr>
            <p:cNvPr id="32" name="Straight Connector 31"/>
            <p:cNvCxnSpPr/>
            <p:nvPr/>
          </p:nvCxnSpPr>
          <p:spPr>
            <a:xfrm>
              <a:off x="2819400" y="4640012"/>
              <a:ext cx="3124200" cy="457200"/>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20640000">
              <a:off x="2827404" y="4682206"/>
              <a:ext cx="3124200" cy="381000"/>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590800" y="4495800"/>
              <a:ext cx="276038" cy="307777"/>
            </a:xfrm>
            <a:prstGeom prst="rect">
              <a:avLst/>
            </a:prstGeom>
            <a:noFill/>
          </p:spPr>
          <p:txBody>
            <a:bodyPr wrap="none" rtlCol="0">
              <a:spAutoFit/>
            </a:bodyPr>
            <a:lstStyle/>
            <a:p>
              <a:r>
                <a:rPr lang="en-US" sz="1400" dirty="0" smtClean="0"/>
                <a:t>7</a:t>
              </a:r>
              <a:endParaRPr lang="en-US" sz="1400" dirty="0"/>
            </a:p>
          </p:txBody>
        </p:sp>
        <p:sp>
          <p:nvSpPr>
            <p:cNvPr id="35" name="TextBox 34"/>
            <p:cNvSpPr txBox="1"/>
            <p:nvPr/>
          </p:nvSpPr>
          <p:spPr>
            <a:xfrm>
              <a:off x="2590800" y="4950023"/>
              <a:ext cx="276038" cy="307777"/>
            </a:xfrm>
            <a:prstGeom prst="rect">
              <a:avLst/>
            </a:prstGeom>
            <a:noFill/>
          </p:spPr>
          <p:txBody>
            <a:bodyPr wrap="none" rtlCol="0">
              <a:spAutoFit/>
            </a:bodyPr>
            <a:lstStyle/>
            <a:p>
              <a:r>
                <a:rPr lang="en-US" sz="1400" dirty="0" smtClean="0"/>
                <a:t>8</a:t>
              </a:r>
              <a:endParaRPr lang="en-US" sz="1400" dirty="0"/>
            </a:p>
          </p:txBody>
        </p:sp>
        <p:sp>
          <p:nvSpPr>
            <p:cNvPr id="36" name="TextBox 35"/>
            <p:cNvSpPr txBox="1"/>
            <p:nvPr/>
          </p:nvSpPr>
          <p:spPr>
            <a:xfrm>
              <a:off x="5916945" y="4498777"/>
              <a:ext cx="276038" cy="307777"/>
            </a:xfrm>
            <a:prstGeom prst="rect">
              <a:avLst/>
            </a:prstGeom>
            <a:noFill/>
          </p:spPr>
          <p:txBody>
            <a:bodyPr wrap="none" rtlCol="0">
              <a:spAutoFit/>
            </a:bodyPr>
            <a:lstStyle/>
            <a:p>
              <a:r>
                <a:rPr lang="en-US" sz="1400" dirty="0" smtClean="0"/>
                <a:t>7</a:t>
              </a:r>
              <a:endParaRPr lang="en-US" sz="1400" dirty="0"/>
            </a:p>
          </p:txBody>
        </p:sp>
        <p:sp>
          <p:nvSpPr>
            <p:cNvPr id="37" name="TextBox 36"/>
            <p:cNvSpPr txBox="1"/>
            <p:nvPr/>
          </p:nvSpPr>
          <p:spPr>
            <a:xfrm>
              <a:off x="5916945" y="4953000"/>
              <a:ext cx="276038" cy="307777"/>
            </a:xfrm>
            <a:prstGeom prst="rect">
              <a:avLst/>
            </a:prstGeom>
            <a:noFill/>
          </p:spPr>
          <p:txBody>
            <a:bodyPr wrap="none" rtlCol="0">
              <a:spAutoFit/>
            </a:bodyPr>
            <a:lstStyle/>
            <a:p>
              <a:r>
                <a:rPr lang="en-US" sz="1400" dirty="0" smtClean="0"/>
                <a:t>8</a:t>
              </a:r>
              <a:endParaRPr lang="en-US" sz="1400" dirty="0"/>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RS422/RS485</a:t>
            </a:r>
            <a:endParaRPr lang="en-US" dirty="0"/>
          </a:p>
        </p:txBody>
      </p:sp>
      <p:sp>
        <p:nvSpPr>
          <p:cNvPr id="3" name="Content Placeholder 2"/>
          <p:cNvSpPr>
            <a:spLocks noGrp="1"/>
          </p:cNvSpPr>
          <p:nvPr>
            <p:ph idx="1"/>
          </p:nvPr>
        </p:nvSpPr>
        <p:spPr/>
        <p:txBody>
          <a:bodyPr>
            <a:normAutofit fontScale="92500"/>
          </a:bodyPr>
          <a:lstStyle/>
          <a:p>
            <a:pPr>
              <a:spcBef>
                <a:spcPts val="328"/>
              </a:spcBef>
            </a:pPr>
            <a:r>
              <a:rPr lang="en-US" sz="2200" dirty="0" smtClean="0"/>
              <a:t>RS422 standard for serial communication is used in noisy environments. </a:t>
            </a:r>
          </a:p>
          <a:p>
            <a:pPr>
              <a:spcBef>
                <a:spcPts val="328"/>
              </a:spcBef>
            </a:pPr>
            <a:r>
              <a:rPr lang="en-US" sz="2200" dirty="0" smtClean="0"/>
              <a:t>The distance between two devices can be up to 1200 meters. </a:t>
            </a:r>
          </a:p>
          <a:p>
            <a:pPr>
              <a:spcBef>
                <a:spcPts val="328"/>
              </a:spcBef>
            </a:pPr>
            <a:r>
              <a:rPr lang="en-US" sz="2200" dirty="0" smtClean="0"/>
              <a:t>Twisted copper cable is used as the transmission medium. </a:t>
            </a:r>
          </a:p>
          <a:p>
            <a:pPr>
              <a:spcBef>
                <a:spcPts val="328"/>
              </a:spcBef>
            </a:pPr>
            <a:r>
              <a:rPr lang="en-US" sz="2200" dirty="0" smtClean="0"/>
              <a:t>In RS422, voltage difference between the two copper wires represents the logic levels.  Two channels are used for transmit and receive paths. </a:t>
            </a:r>
          </a:p>
          <a:p>
            <a:pPr>
              <a:spcBef>
                <a:spcPts val="328"/>
              </a:spcBef>
            </a:pPr>
            <a:r>
              <a:rPr lang="en-US" sz="2200" dirty="0" smtClean="0"/>
              <a:t>RS422 is better suited to work in noisy environments over longer distances because of balanced transmission.</a:t>
            </a:r>
          </a:p>
          <a:p>
            <a:pPr>
              <a:spcBef>
                <a:spcPts val="328"/>
              </a:spcBef>
            </a:pPr>
            <a:r>
              <a:rPr lang="en-US" sz="2200" dirty="0" smtClean="0"/>
              <a:t>RS485 is a variation of RS422 to connect a number of devices in a network. </a:t>
            </a:r>
          </a:p>
          <a:p>
            <a:pPr>
              <a:spcBef>
                <a:spcPts val="328"/>
              </a:spcBef>
            </a:pPr>
            <a:r>
              <a:rPr lang="en-US" sz="2200" dirty="0" smtClean="0"/>
              <a:t>An RS485 controller chip is used on each device. </a:t>
            </a:r>
          </a:p>
          <a:p>
            <a:pPr>
              <a:spcBef>
                <a:spcPts val="328"/>
              </a:spcBef>
            </a:pPr>
            <a:r>
              <a:rPr lang="en-US" sz="2200" dirty="0" smtClean="0"/>
              <a:t>A network using RS485 protocols operates in a Master/Slave configuration. </a:t>
            </a:r>
          </a:p>
          <a:p>
            <a:pPr>
              <a:spcBef>
                <a:spcPts val="328"/>
              </a:spcBef>
            </a:pPr>
            <a:r>
              <a:rPr lang="en-US" sz="2200" dirty="0" smtClean="0"/>
              <a:t>Up to 512 devices can be networked. </a:t>
            </a:r>
          </a:p>
          <a:p>
            <a:pPr>
              <a:spcBef>
                <a:spcPts val="328"/>
              </a:spcBef>
            </a:pPr>
            <a:r>
              <a:rPr lang="en-US" sz="2200" dirty="0" smtClean="0"/>
              <a:t>Using one twisted pair, half-duplex communication can be achieved and Using two twisted pairs, full-duplex communication can be achieved.</a:t>
            </a:r>
          </a:p>
          <a:p>
            <a:pPr>
              <a:spcBef>
                <a:spcPts val="328"/>
              </a:spcBef>
            </a:pPr>
            <a:endParaRPr lang="en-US" sz="2200" dirty="0" smtClean="0"/>
          </a:p>
          <a:p>
            <a:pPr>
              <a:spcBef>
                <a:spcPts val="328"/>
              </a:spcBef>
              <a:buNone/>
            </a:pPr>
            <a:endParaRPr lang="en-US" sz="2200"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a:t>
            </a:r>
            <a:endParaRPr lang="en-US" dirty="0"/>
          </a:p>
        </p:txBody>
      </p:sp>
      <p:sp>
        <p:nvSpPr>
          <p:cNvPr id="3" name="Content Placeholder 2"/>
          <p:cNvSpPr>
            <a:spLocks noGrp="1"/>
          </p:cNvSpPr>
          <p:nvPr>
            <p:ph idx="1"/>
          </p:nvPr>
        </p:nvSpPr>
        <p:spPr>
          <a:xfrm>
            <a:off x="457200" y="1447800"/>
            <a:ext cx="8229600" cy="4678363"/>
          </a:xfrm>
        </p:spPr>
        <p:txBody>
          <a:bodyPr>
            <a:normAutofit fontScale="62500" lnSpcReduction="20000"/>
          </a:bodyPr>
          <a:lstStyle/>
          <a:p>
            <a:r>
              <a:rPr lang="en-US" dirty="0" smtClean="0"/>
              <a:t>Universal Serial Bus has gained immense popularity in recent years. </a:t>
            </a:r>
          </a:p>
          <a:p>
            <a:r>
              <a:rPr lang="en-US" dirty="0" smtClean="0"/>
              <a:t>Desktops, laptops, printers, display devices, video cameras, hard disk drives, CDROM drives, audio equipment etc. are now available with USB interface. </a:t>
            </a:r>
          </a:p>
          <a:p>
            <a:r>
              <a:rPr lang="en-US" dirty="0" smtClean="0"/>
              <a:t>Using USB, a number of devices can be networked using Master/Slave architecture. </a:t>
            </a:r>
          </a:p>
          <a:p>
            <a:r>
              <a:rPr lang="en-US" dirty="0" smtClean="0"/>
              <a:t>A host, such as the PC, is designated as a master. </a:t>
            </a:r>
          </a:p>
          <a:p>
            <a:r>
              <a:rPr lang="en-US" dirty="0" smtClean="0"/>
              <a:t>On the host, such as a PC, there will be a host controller — a combination of hardware and software — to control all the USB devices. </a:t>
            </a:r>
          </a:p>
          <a:p>
            <a:r>
              <a:rPr lang="en-US" dirty="0" smtClean="0"/>
              <a:t>Devices can be connected to the host controller either directly or through a hub. </a:t>
            </a:r>
          </a:p>
          <a:p>
            <a:r>
              <a:rPr lang="en-US" dirty="0" smtClean="0"/>
              <a:t>A hub is also a USB device that extends the number of ports — from 2 to 8 — to connect other USB devices. </a:t>
            </a:r>
          </a:p>
          <a:p>
            <a:r>
              <a:rPr lang="en-US" dirty="0" smtClean="0"/>
              <a:t>A USB device can be self-powered, or powered by the bus. </a:t>
            </a:r>
          </a:p>
          <a:p>
            <a:r>
              <a:rPr lang="en-US" dirty="0" smtClean="0"/>
              <a:t>USB can supply 500 </a:t>
            </a:r>
            <a:r>
              <a:rPr lang="en-US" dirty="0" err="1" smtClean="0"/>
              <a:t>mA</a:t>
            </a:r>
            <a:r>
              <a:rPr lang="en-US" dirty="0" smtClean="0"/>
              <a:t> current to the devices.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a:t>
            </a:r>
            <a:endParaRPr lang="en-US" dirty="0"/>
          </a:p>
        </p:txBody>
      </p:sp>
      <p:pic>
        <p:nvPicPr>
          <p:cNvPr id="4" name="Content Placeholder 3" descr="fig3.jpg"/>
          <p:cNvPicPr>
            <a:picLocks noGrp="1" noChangeAspect="1"/>
          </p:cNvPicPr>
          <p:nvPr>
            <p:ph idx="1"/>
          </p:nvPr>
        </p:nvPicPr>
        <p:blipFill>
          <a:blip r:embed="rId2"/>
          <a:stretch>
            <a:fillRect/>
          </a:stretch>
        </p:blipFill>
        <p:spPr>
          <a:xfrm>
            <a:off x="1143000" y="1524000"/>
            <a:ext cx="6718000" cy="4285621"/>
          </a:xfrm>
        </p:spPr>
      </p:pic>
      <p:sp>
        <p:nvSpPr>
          <p:cNvPr id="5" name="TextBox 4"/>
          <p:cNvSpPr txBox="1"/>
          <p:nvPr/>
        </p:nvSpPr>
        <p:spPr>
          <a:xfrm>
            <a:off x="3171722" y="5867400"/>
            <a:ext cx="3457678" cy="338554"/>
          </a:xfrm>
          <a:prstGeom prst="rect">
            <a:avLst/>
          </a:prstGeom>
          <a:noFill/>
        </p:spPr>
        <p:txBody>
          <a:bodyPr wrap="none" rtlCol="0">
            <a:spAutoFit/>
          </a:bodyPr>
          <a:lstStyle/>
          <a:p>
            <a:r>
              <a:rPr lang="en-US" sz="1600" b="1" dirty="0" smtClean="0"/>
              <a:t>Fig 4. USB device connection hierarchy</a:t>
            </a:r>
            <a:endParaRPr lang="en-US" sz="16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Communication Interfaces</a:t>
            </a:r>
            <a:endParaRPr lang="en-US" dirty="0"/>
          </a:p>
        </p:txBody>
      </p:sp>
      <p:sp>
        <p:nvSpPr>
          <p:cNvPr id="3" name="Content Placeholder 2"/>
          <p:cNvSpPr>
            <a:spLocks noGrp="1"/>
          </p:cNvSpPr>
          <p:nvPr>
            <p:ph idx="1"/>
          </p:nvPr>
        </p:nvSpPr>
        <p:spPr/>
        <p:txBody>
          <a:bodyPr>
            <a:normAutofit lnSpcReduction="10000"/>
          </a:bodyPr>
          <a:lstStyle/>
          <a:p>
            <a:r>
              <a:rPr lang="en-US" b="1" dirty="0" smtClean="0"/>
              <a:t>RS 232/UART</a:t>
            </a:r>
          </a:p>
          <a:p>
            <a:r>
              <a:rPr lang="en-US" dirty="0" smtClean="0"/>
              <a:t>RS 422, RS 485</a:t>
            </a:r>
          </a:p>
          <a:p>
            <a:r>
              <a:rPr lang="en-US" b="1" dirty="0" smtClean="0"/>
              <a:t>Universal Serial Bus</a:t>
            </a:r>
          </a:p>
          <a:p>
            <a:r>
              <a:rPr lang="en-US" b="1" dirty="0" smtClean="0"/>
              <a:t>Infrared</a:t>
            </a:r>
          </a:p>
          <a:p>
            <a:r>
              <a:rPr lang="en-US" dirty="0" smtClean="0"/>
              <a:t>IEEE 1394 </a:t>
            </a:r>
            <a:r>
              <a:rPr lang="en-US" dirty="0" err="1" smtClean="0"/>
              <a:t>Firewire</a:t>
            </a:r>
            <a:endParaRPr lang="en-US" dirty="0" smtClean="0"/>
          </a:p>
          <a:p>
            <a:r>
              <a:rPr lang="en-US" dirty="0" smtClean="0"/>
              <a:t>Ethernet</a:t>
            </a:r>
          </a:p>
          <a:p>
            <a:r>
              <a:rPr lang="en-US" b="1" dirty="0" smtClean="0"/>
              <a:t>IEEE 802.11 wireless interface</a:t>
            </a:r>
          </a:p>
          <a:p>
            <a:r>
              <a:rPr lang="en-US" b="1" dirty="0" smtClean="0"/>
              <a:t>Bluetooth</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a:t>
            </a:r>
            <a:endParaRPr lang="en-US" dirty="0"/>
          </a:p>
        </p:txBody>
      </p:sp>
      <p:sp>
        <p:nvSpPr>
          <p:cNvPr id="3" name="Content Placeholder 2"/>
          <p:cNvSpPr>
            <a:spLocks noGrp="1"/>
          </p:cNvSpPr>
          <p:nvPr>
            <p:ph idx="1"/>
          </p:nvPr>
        </p:nvSpPr>
        <p:spPr/>
        <p:txBody>
          <a:bodyPr/>
          <a:lstStyle/>
          <a:p>
            <a:r>
              <a:rPr lang="en-US" sz="2400" dirty="0" smtClean="0"/>
              <a:t>USB Physical Interface</a:t>
            </a:r>
          </a:p>
          <a:p>
            <a:pPr lvl="1"/>
            <a:r>
              <a:rPr lang="en-US" sz="2200" dirty="0" smtClean="0"/>
              <a:t>A shielded 4-wire twisted copper cable is used with the pin connections.</a:t>
            </a:r>
          </a:p>
          <a:p>
            <a:pPr lvl="1"/>
            <a:r>
              <a:rPr lang="en-US" sz="2200" dirty="0" smtClean="0"/>
              <a:t>Data is transmitted over a differential twisted pair of wires labeled D+ and D-.</a:t>
            </a:r>
          </a:p>
          <a:p>
            <a:pPr lvl="1"/>
            <a:endParaRPr lang="en-US" dirty="0"/>
          </a:p>
        </p:txBody>
      </p:sp>
      <p:graphicFrame>
        <p:nvGraphicFramePr>
          <p:cNvPr id="24578" name="Object 2"/>
          <p:cNvGraphicFramePr>
            <a:graphicFrameLocks noChangeAspect="1"/>
          </p:cNvGraphicFramePr>
          <p:nvPr/>
        </p:nvGraphicFramePr>
        <p:xfrm>
          <a:off x="2362200" y="3581400"/>
          <a:ext cx="4541838" cy="2484438"/>
        </p:xfrm>
        <a:graphic>
          <a:graphicData uri="http://schemas.openxmlformats.org/presentationml/2006/ole">
            <mc:AlternateContent xmlns:mc="http://schemas.openxmlformats.org/markup-compatibility/2006">
              <mc:Choice xmlns:v="urn:schemas-microsoft-com:vml" Requires="v">
                <p:oleObj spid="_x0000_s4103" name="Document" r:id="rId3" imgW="4654858" imgH="1734057" progId="Word.Document.12">
                  <p:embed/>
                </p:oleObj>
              </mc:Choice>
              <mc:Fallback>
                <p:oleObj name="Document" r:id="rId3" imgW="4654858" imgH="1734057"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581400"/>
                        <a:ext cx="4541838" cy="248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a:t>
            </a:r>
            <a:endParaRPr lang="en-US" dirty="0"/>
          </a:p>
        </p:txBody>
      </p:sp>
      <p:sp>
        <p:nvSpPr>
          <p:cNvPr id="3" name="Content Placeholder 2"/>
          <p:cNvSpPr>
            <a:spLocks noGrp="1"/>
          </p:cNvSpPr>
          <p:nvPr>
            <p:ph idx="1"/>
          </p:nvPr>
        </p:nvSpPr>
        <p:spPr/>
        <p:txBody>
          <a:bodyPr>
            <a:normAutofit fontScale="92500" lnSpcReduction="20000"/>
          </a:bodyPr>
          <a:lstStyle/>
          <a:p>
            <a:r>
              <a:rPr lang="en-US" sz="2400" b="1" dirty="0" smtClean="0"/>
              <a:t>Features of USB</a:t>
            </a:r>
          </a:p>
          <a:p>
            <a:pPr lvl="1"/>
            <a:r>
              <a:rPr lang="en-US" sz="2200" b="1" dirty="0" smtClean="0"/>
              <a:t>Data rates</a:t>
            </a:r>
            <a:r>
              <a:rPr lang="en-US" sz="2200" dirty="0" smtClean="0"/>
              <a:t>: USB 1.1 supports 12 Mbps data rate, and 1.5 Mbps for slower peripherals. USB2.0 supports data rates up to 480 Mbps.</a:t>
            </a:r>
          </a:p>
          <a:p>
            <a:pPr lvl="1"/>
            <a:r>
              <a:rPr lang="en-US" sz="2200" b="1" dirty="0" smtClean="0"/>
              <a:t>Special features</a:t>
            </a:r>
            <a:r>
              <a:rPr lang="en-US" sz="2200" dirty="0" smtClean="0"/>
              <a:t>: USB supports plug and play. The host will detect and identify the device by exchanging a set of packets. This is known as "Bus Enumeration". The devices are hot-pluggable.</a:t>
            </a:r>
          </a:p>
          <a:p>
            <a:pPr lvl="1"/>
            <a:r>
              <a:rPr lang="en-US" sz="2200" b="1" dirty="0" smtClean="0"/>
              <a:t>Communication protocol: </a:t>
            </a:r>
            <a:r>
              <a:rPr lang="en-US" sz="2200" dirty="0" smtClean="0"/>
              <a:t>The communication between the host and the devices is in the form of packets. The host obtains the configuration and properties of the device and assigns a unique ID. When a device is removed, the hub informs the host. Short data packets are exchanged for handshaking, acknowledgements, and for informing the capabilities of the devices. Packets of the size up to 1023 bytes are exchanged for data transfer. When a device is plugged in, the host automatically gets the complete information about the device, either directly or through the hub. An ID is assigned to that device and the communication can start.</a:t>
            </a:r>
          </a:p>
          <a:p>
            <a:pPr lvl="1"/>
            <a:endParaRPr lang="en-US" sz="2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a:t>
            </a:r>
            <a:endParaRPr lang="en-US" dirty="0"/>
          </a:p>
        </p:txBody>
      </p:sp>
      <p:sp>
        <p:nvSpPr>
          <p:cNvPr id="3" name="Content Placeholder 2"/>
          <p:cNvSpPr>
            <a:spLocks noGrp="1"/>
          </p:cNvSpPr>
          <p:nvPr>
            <p:ph idx="1"/>
          </p:nvPr>
        </p:nvSpPr>
        <p:spPr/>
        <p:txBody>
          <a:bodyPr>
            <a:normAutofit/>
          </a:bodyPr>
          <a:lstStyle/>
          <a:p>
            <a:r>
              <a:rPr lang="en-US" sz="2200" b="1" dirty="0" smtClean="0"/>
              <a:t>Device Classes</a:t>
            </a:r>
            <a:r>
              <a:rPr lang="en-US" sz="2200" dirty="0" smtClean="0"/>
              <a:t>: Each USB device has a unique ID (between 1 and 127) and a device descriptor provides information about the device class and its properties. The device classes are display, communication, audio, mass storage and human interface (such as keyboards, front panel knobs, control panel in VCR, data gloves etc</a:t>
            </a:r>
            <a:r>
              <a:rPr lang="en-US" sz="2200" dirty="0" smtClean="0"/>
              <a:t>.). </a:t>
            </a:r>
            <a:r>
              <a:rPr lang="en-US" sz="2200" smtClean="0"/>
              <a:t>USB </a:t>
            </a:r>
            <a:r>
              <a:rPr lang="en-US" sz="2200" smtClean="0"/>
              <a:t>is </a:t>
            </a:r>
            <a:r>
              <a:rPr lang="en-US" sz="2200" dirty="0" smtClean="0"/>
              <a:t>a powerful, versatile and simple communication interface. </a:t>
            </a:r>
            <a:r>
              <a:rPr lang="en-US" sz="2200" dirty="0" smtClean="0"/>
              <a:t>So, not surprisingly, many peripherals are now provided with a USB interface.</a:t>
            </a:r>
            <a:endParaRPr lang="en-US" sz="2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RS232/UART</a:t>
            </a:r>
            <a:endParaRPr lang="en-US" dirty="0"/>
          </a:p>
        </p:txBody>
      </p:sp>
      <p:sp>
        <p:nvSpPr>
          <p:cNvPr id="3" name="Content Placeholder 2"/>
          <p:cNvSpPr>
            <a:spLocks noGrp="1"/>
          </p:cNvSpPr>
          <p:nvPr>
            <p:ph idx="1"/>
          </p:nvPr>
        </p:nvSpPr>
        <p:spPr/>
        <p:txBody>
          <a:bodyPr>
            <a:normAutofit fontScale="85000" lnSpcReduction="10000"/>
          </a:bodyPr>
          <a:lstStyle/>
          <a:p>
            <a:pPr>
              <a:spcBef>
                <a:spcPts val="200"/>
              </a:spcBef>
            </a:pPr>
            <a:r>
              <a:rPr lang="en-US" sz="2400" dirty="0" smtClean="0"/>
              <a:t>RS232 is a standard developed by Electronic Industry Association (EIA). </a:t>
            </a:r>
          </a:p>
          <a:p>
            <a:pPr>
              <a:spcBef>
                <a:spcPts val="200"/>
              </a:spcBef>
            </a:pPr>
            <a:r>
              <a:rPr lang="en-US" sz="2400" dirty="0" smtClean="0"/>
              <a:t>One of the oldest and most widely used communication interfaces. </a:t>
            </a:r>
          </a:p>
          <a:p>
            <a:pPr>
              <a:spcBef>
                <a:spcPts val="200"/>
              </a:spcBef>
            </a:pPr>
            <a:r>
              <a:rPr lang="en-US" sz="2400" dirty="0" smtClean="0"/>
              <a:t>The PC will have two RS232 ports designated as COM1; and COM2. </a:t>
            </a:r>
          </a:p>
          <a:p>
            <a:pPr>
              <a:spcBef>
                <a:spcPts val="200"/>
              </a:spcBef>
            </a:pPr>
            <a:r>
              <a:rPr lang="en-US" sz="2400" dirty="0" smtClean="0"/>
              <a:t>Most of the micro-controllers have an on-chip serial interface.</a:t>
            </a:r>
          </a:p>
          <a:p>
            <a:pPr>
              <a:spcBef>
                <a:spcPts val="200"/>
              </a:spcBef>
            </a:pPr>
            <a:r>
              <a:rPr lang="en-US" sz="2400" dirty="0" smtClean="0"/>
              <a:t> The evaluation boards of the processors are also connected to the host system using RS232.</a:t>
            </a:r>
          </a:p>
          <a:p>
            <a:pPr>
              <a:spcBef>
                <a:spcPts val="200"/>
              </a:spcBef>
            </a:pPr>
            <a:r>
              <a:rPr lang="en-US" sz="2400" dirty="0" smtClean="0"/>
              <a:t>RS232 is used to connect a DTE (Data Terminal Equipment) to a Data Circuit Terminating Equipment(DCE).</a:t>
            </a:r>
          </a:p>
          <a:p>
            <a:pPr>
              <a:spcBef>
                <a:spcPts val="200"/>
              </a:spcBef>
            </a:pPr>
            <a:r>
              <a:rPr lang="en-US" sz="2400" dirty="0" smtClean="0"/>
              <a:t>A DTE can be a PC, serial printer or a plotter. </a:t>
            </a:r>
          </a:p>
          <a:p>
            <a:pPr>
              <a:spcBef>
                <a:spcPts val="200"/>
              </a:spcBef>
            </a:pPr>
            <a:r>
              <a:rPr lang="en-US" sz="2400" dirty="0" smtClean="0"/>
              <a:t>DCE can be a modem, mouse, digitizer or a scanner. </a:t>
            </a:r>
          </a:p>
          <a:p>
            <a:pPr>
              <a:spcBef>
                <a:spcPts val="200"/>
              </a:spcBef>
            </a:pPr>
            <a:r>
              <a:rPr lang="en-US" sz="2400" dirty="0" smtClean="0"/>
              <a:t>RS232 interface specifies the physical layer interface only. </a:t>
            </a:r>
          </a:p>
          <a:p>
            <a:pPr>
              <a:spcBef>
                <a:spcPts val="200"/>
              </a:spcBef>
            </a:pPr>
            <a:r>
              <a:rPr lang="en-US" sz="2400" dirty="0" smtClean="0"/>
              <a:t>RS232 is a standard for serial communication, i.e. the bits are transmitted serially. </a:t>
            </a:r>
          </a:p>
          <a:p>
            <a:pPr>
              <a:spcBef>
                <a:spcPts val="200"/>
              </a:spcBef>
            </a:pPr>
            <a:r>
              <a:rPr lang="en-US" sz="2400" dirty="0" smtClean="0"/>
              <a:t>The communication between two devices is in full duplex, i.e. the data transfer can take place in both direction.</a:t>
            </a: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RS232/UART</a:t>
            </a:r>
            <a:endParaRPr lang="en-US" dirty="0"/>
          </a:p>
        </p:txBody>
      </p:sp>
      <p:sp>
        <p:nvSpPr>
          <p:cNvPr id="3" name="Content Placeholder 2"/>
          <p:cNvSpPr>
            <a:spLocks noGrp="1"/>
          </p:cNvSpPr>
          <p:nvPr>
            <p:ph idx="1"/>
          </p:nvPr>
        </p:nvSpPr>
        <p:spPr>
          <a:xfrm>
            <a:off x="457200" y="1600200"/>
            <a:ext cx="8305800" cy="4525963"/>
          </a:xfrm>
        </p:spPr>
        <p:txBody>
          <a:bodyPr>
            <a:normAutofit fontScale="92500" lnSpcReduction="10000"/>
          </a:bodyPr>
          <a:lstStyle/>
          <a:p>
            <a:r>
              <a:rPr lang="en-US" sz="2400" b="1" dirty="0" smtClean="0"/>
              <a:t>RS232 Communication Parameters</a:t>
            </a:r>
          </a:p>
          <a:p>
            <a:pPr lvl="1"/>
            <a:r>
              <a:rPr lang="en-US" sz="2400" dirty="0" smtClean="0"/>
              <a:t>When two devices have to communicate through RS232, the sending device sends the data character by character. </a:t>
            </a:r>
          </a:p>
          <a:p>
            <a:pPr lvl="1"/>
            <a:r>
              <a:rPr lang="en-US" sz="2400" dirty="0" smtClean="0"/>
              <a:t>The bits corresponding to the character are called data bits. </a:t>
            </a:r>
          </a:p>
          <a:p>
            <a:pPr lvl="1"/>
            <a:r>
              <a:rPr lang="en-US" sz="2400" dirty="0" smtClean="0"/>
              <a:t>The data bits are prefixed with a bit called start bit, and suffixed with one or two bits called stop bits.</a:t>
            </a:r>
          </a:p>
          <a:p>
            <a:pPr lvl="1"/>
            <a:r>
              <a:rPr lang="en-US" sz="2400" dirty="0" smtClean="0"/>
              <a:t>The receiving device decodes the data bits using the start bit and stop bits. </a:t>
            </a:r>
          </a:p>
          <a:p>
            <a:pPr lvl="1"/>
            <a:r>
              <a:rPr lang="en-US" sz="2400" dirty="0" smtClean="0"/>
              <a:t>This mode of communication is called asynchronous communication because no clock signal is transmitted.</a:t>
            </a:r>
          </a:p>
          <a:p>
            <a:pPr lvl="1"/>
            <a:r>
              <a:rPr lang="en-US" sz="2400" dirty="0" smtClean="0"/>
              <a:t> In addition to start bit and stop bit an additional bit called parity bit is also sent. </a:t>
            </a:r>
          </a:p>
          <a:p>
            <a:pPr lvl="1"/>
            <a:r>
              <a:rPr lang="en-US" sz="2400" dirty="0" smtClean="0"/>
              <a:t>Parity bit is used for error detection at the receiving end</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RS232/UART</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For two devices to communicate with each other using RS232, the communication parameters have to be set on  both the systems. </a:t>
            </a:r>
          </a:p>
          <a:p>
            <a:r>
              <a:rPr lang="en-US" sz="2400" dirty="0" smtClean="0"/>
              <a:t>And, for a meaningful communication, these parameters have to be the same. The various communication parameters are:</a:t>
            </a:r>
          </a:p>
          <a:p>
            <a:pPr lvl="1"/>
            <a:r>
              <a:rPr lang="en-US" sz="2000" b="1" dirty="0" smtClean="0"/>
              <a:t>Data rate</a:t>
            </a:r>
            <a:r>
              <a:rPr lang="en-US" sz="2000" dirty="0" smtClean="0"/>
              <a:t>: The rate at which data communication takes place. The PC supports various data rates such as 50, 150, 300, 600, 1200, 2400, 4800, 9600, 19200, 38400, 57600 and 115200 bps. The oscillator in the RS232 circuitry operates at 1.8432 MHz and it is divided by 1600 to obtain the 115200 data rate</a:t>
            </a:r>
          </a:p>
          <a:p>
            <a:pPr lvl="1"/>
            <a:r>
              <a:rPr lang="en-US" sz="2000" b="1" dirty="0" smtClean="0"/>
              <a:t>Data bits</a:t>
            </a:r>
            <a:r>
              <a:rPr lang="en-US" sz="2000" dirty="0" smtClean="0"/>
              <a:t>: Number of bits transmitted for each character. The character can have 5 or 6 or 7 or 8 bits. If you send ASCII characters, the number of bits is 7.</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RS232/UART</a:t>
            </a:r>
            <a:endParaRPr lang="en-US" dirty="0"/>
          </a:p>
        </p:txBody>
      </p:sp>
      <p:sp>
        <p:nvSpPr>
          <p:cNvPr id="3" name="Content Placeholder 2"/>
          <p:cNvSpPr>
            <a:spLocks noGrp="1"/>
          </p:cNvSpPr>
          <p:nvPr>
            <p:ph idx="1"/>
          </p:nvPr>
        </p:nvSpPr>
        <p:spPr/>
        <p:txBody>
          <a:bodyPr>
            <a:normAutofit fontScale="92500"/>
          </a:bodyPr>
          <a:lstStyle/>
          <a:p>
            <a:pPr lvl="1"/>
            <a:r>
              <a:rPr lang="en-US" sz="2200" dirty="0" smtClean="0"/>
              <a:t>Start bit:- The bit that is prefixed to the data bits to identify the beginning of the character.</a:t>
            </a:r>
          </a:p>
          <a:p>
            <a:pPr lvl="1"/>
            <a:r>
              <a:rPr lang="en-US" sz="2200" dirty="0" smtClean="0"/>
              <a:t>Stop Bits:- These bits are appended to the data bits to identify the end of character. If the data bits are 7 or 8, one stop bit is appended. If the data bits are 5 or 6, two stop bits are appended.</a:t>
            </a:r>
          </a:p>
          <a:p>
            <a:pPr lvl="1"/>
            <a:r>
              <a:rPr lang="en-US" sz="2200" dirty="0" smtClean="0"/>
              <a:t>Parity:- The bit appended to the character for error checking. The parity can be even or odd. For even parity, the parity bit (1 or 0) will be added in such a way that the total number of bits will be even. For odd parity, the parity bit will make the total number of bits odd. If the parity is set to 'none', the parity bit is ignored. For example, if the data bits are 1010110, the parity bit is 0 if even parity is used ;and the parity bit is 1 if odd parity is used. At the receiving end, the device will calculate the parity bit and if the received parity bit matches with the calculated parity bit, it can be assumed that the data is without errors.</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RS232/UART</a:t>
            </a:r>
            <a:endParaRPr lang="en-US" dirty="0"/>
          </a:p>
        </p:txBody>
      </p:sp>
      <p:sp>
        <p:nvSpPr>
          <p:cNvPr id="3" name="Content Placeholder 2"/>
          <p:cNvSpPr>
            <a:spLocks noGrp="1"/>
          </p:cNvSpPr>
          <p:nvPr>
            <p:ph idx="1"/>
          </p:nvPr>
        </p:nvSpPr>
        <p:spPr/>
        <p:txBody>
          <a:bodyPr>
            <a:normAutofit lnSpcReduction="10000"/>
          </a:bodyPr>
          <a:lstStyle/>
          <a:p>
            <a:pPr lvl="1"/>
            <a:r>
              <a:rPr lang="en-US" sz="2200" b="1" dirty="0" smtClean="0"/>
              <a:t>Flow control</a:t>
            </a:r>
            <a:r>
              <a:rPr lang="en-US" sz="2200" dirty="0" smtClean="0"/>
              <a:t>: If one of the devices sends data at a very fast rate and the other device cannot absorb the data at that rate, flow control is used. Flow control is a protocol to stop/resume data transmission.</a:t>
            </a:r>
          </a:p>
          <a:p>
            <a:pPr lvl="1">
              <a:buNone/>
            </a:pPr>
            <a:r>
              <a:rPr lang="en-US" sz="2200" dirty="0" smtClean="0"/>
              <a:t>	This protocol is also known as handshaking. </a:t>
            </a:r>
          </a:p>
          <a:p>
            <a:pPr lvl="1">
              <a:buNone/>
            </a:pPr>
            <a:r>
              <a:rPr lang="en-US" sz="2200" dirty="0" smtClean="0"/>
              <a:t>	Hardware handshaking in RS232 is done using two signals: Request to Send (RTS) and Clear to Send (CTS). When a device has data to send, it asserts RTS and the receiving device asserts CTS.</a:t>
            </a:r>
          </a:p>
          <a:p>
            <a:pPr lvl="1">
              <a:buNone/>
            </a:pPr>
            <a:r>
              <a:rPr lang="en-US" sz="2200" dirty="0" smtClean="0"/>
              <a:t>    S/w handshaking--a device sends a request to suspend data transmission by sending the character Control S (0x13). The signal to resume data transmission is sent using the character Control Q(0xll). This software handshaking is also known as XON/XOFF.</a:t>
            </a:r>
          </a:p>
          <a:p>
            <a:pPr lvl="1"/>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RS232/UART</a:t>
            </a:r>
            <a:endParaRPr lang="en-US" dirty="0"/>
          </a:p>
        </p:txBody>
      </p:sp>
      <p:sp>
        <p:nvSpPr>
          <p:cNvPr id="3" name="Content Placeholder 2"/>
          <p:cNvSpPr>
            <a:spLocks noGrp="1"/>
          </p:cNvSpPr>
          <p:nvPr>
            <p:ph idx="1"/>
          </p:nvPr>
        </p:nvSpPr>
        <p:spPr/>
        <p:txBody>
          <a:bodyPr>
            <a:normAutofit/>
          </a:bodyPr>
          <a:lstStyle/>
          <a:p>
            <a:r>
              <a:rPr lang="en-US" sz="2400" dirty="0" smtClean="0"/>
              <a:t>RS232 Connector Configuration</a:t>
            </a:r>
          </a:p>
          <a:p>
            <a:pPr lvl="1"/>
            <a:r>
              <a:rPr lang="en-US" sz="2200" dirty="0" smtClean="0"/>
              <a:t>RS232 standard specifies two types of connectors: 25-pin connector and 9-pin connector. In the 25-pin configuration, only a few pins are used.</a:t>
            </a:r>
          </a:p>
          <a:p>
            <a:pPr lvl="1"/>
            <a:endParaRPr lang="en-US" sz="2200" dirty="0"/>
          </a:p>
        </p:txBody>
      </p:sp>
      <p:graphicFrame>
        <p:nvGraphicFramePr>
          <p:cNvPr id="1026" name="Object 2"/>
          <p:cNvGraphicFramePr>
            <a:graphicFrameLocks noChangeAspect="1"/>
          </p:cNvGraphicFramePr>
          <p:nvPr/>
        </p:nvGraphicFramePr>
        <p:xfrm>
          <a:off x="1481138" y="3276600"/>
          <a:ext cx="7024687" cy="3017837"/>
        </p:xfrm>
        <a:graphic>
          <a:graphicData uri="http://schemas.openxmlformats.org/presentationml/2006/ole">
            <mc:AlternateContent xmlns:mc="http://schemas.openxmlformats.org/markup-compatibility/2006">
              <mc:Choice xmlns:v="urn:schemas-microsoft-com:vml" Requires="v">
                <p:oleObj spid="_x0000_s1031" name="Document" r:id="rId3" imgW="5905585" imgH="2593905" progId="Word.Document.12">
                  <p:embed/>
                </p:oleObj>
              </mc:Choice>
              <mc:Fallback>
                <p:oleObj name="Document" r:id="rId3" imgW="5905585" imgH="2593905"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1138" y="3276600"/>
                        <a:ext cx="7024687" cy="301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RS232/UART</a:t>
            </a:r>
            <a:endParaRPr lang="en-US" dirty="0"/>
          </a:p>
        </p:txBody>
      </p:sp>
      <p:sp>
        <p:nvSpPr>
          <p:cNvPr id="3" name="Content Placeholder 2"/>
          <p:cNvSpPr>
            <a:spLocks noGrp="1"/>
          </p:cNvSpPr>
          <p:nvPr>
            <p:ph idx="1"/>
          </p:nvPr>
        </p:nvSpPr>
        <p:spPr/>
        <p:txBody>
          <a:bodyPr/>
          <a:lstStyle/>
          <a:p>
            <a:pPr lvl="1"/>
            <a:r>
              <a:rPr lang="en-US" dirty="0" smtClean="0"/>
              <a:t>For 9-pin connector, the pin details are given below</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graphicFrame>
        <p:nvGraphicFramePr>
          <p:cNvPr id="2050" name="Object 2"/>
          <p:cNvGraphicFramePr>
            <a:graphicFrameLocks noChangeAspect="1"/>
          </p:cNvGraphicFramePr>
          <p:nvPr/>
        </p:nvGraphicFramePr>
        <p:xfrm>
          <a:off x="1785938" y="2670175"/>
          <a:ext cx="5572125" cy="2598738"/>
        </p:xfrm>
        <a:graphic>
          <a:graphicData uri="http://schemas.openxmlformats.org/presentationml/2006/ole">
            <mc:AlternateContent xmlns:mc="http://schemas.openxmlformats.org/markup-compatibility/2006">
              <mc:Choice xmlns:v="urn:schemas-microsoft-com:vml" Requires="v">
                <p:oleObj spid="_x0000_s2055" name="Document" r:id="rId3" imgW="5668138" imgH="2624887" progId="Word.Document.12">
                  <p:embed/>
                </p:oleObj>
              </mc:Choice>
              <mc:Fallback>
                <p:oleObj name="Document" r:id="rId3" imgW="5668138" imgH="2624887"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38" y="2670175"/>
                        <a:ext cx="5572125" cy="259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2040</Words>
  <Application>Microsoft Office PowerPoint</Application>
  <PresentationFormat>On-screen Show (4:3)</PresentationFormat>
  <Paragraphs>173</Paragraphs>
  <Slides>22</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6" baseType="lpstr">
      <vt:lpstr>Arial</vt:lpstr>
      <vt:lpstr>Calibri</vt:lpstr>
      <vt:lpstr>Office Theme</vt:lpstr>
      <vt:lpstr>Document</vt:lpstr>
      <vt:lpstr> Need for Communication Interfaces </vt:lpstr>
      <vt:lpstr>Some Communication Interfaces</vt:lpstr>
      <vt:lpstr>RS232/UART</vt:lpstr>
      <vt:lpstr>RS232/UART</vt:lpstr>
      <vt:lpstr>RS232/UART</vt:lpstr>
      <vt:lpstr>RS232/UART</vt:lpstr>
      <vt:lpstr>RS232/UART</vt:lpstr>
      <vt:lpstr>RS232/UART</vt:lpstr>
      <vt:lpstr>RS232/UART</vt:lpstr>
      <vt:lpstr>RS232/UART</vt:lpstr>
      <vt:lpstr>RS232/UART</vt:lpstr>
      <vt:lpstr>RS232/UART</vt:lpstr>
      <vt:lpstr>RS232/UART</vt:lpstr>
      <vt:lpstr>RS232/UART</vt:lpstr>
      <vt:lpstr>RS232/UART</vt:lpstr>
      <vt:lpstr>RS232/UART</vt:lpstr>
      <vt:lpstr>RS422/RS485</vt:lpstr>
      <vt:lpstr>USB</vt:lpstr>
      <vt:lpstr>USB</vt:lpstr>
      <vt:lpstr>USB</vt:lpstr>
      <vt:lpstr>USB</vt:lpstr>
      <vt:lpstr>USB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Need for Communication Interfaces </dc:title>
  <dc:creator>Sat</dc:creator>
  <cp:lastModifiedBy>docse</cp:lastModifiedBy>
  <cp:revision>13</cp:revision>
  <dcterms:created xsi:type="dcterms:W3CDTF">2006-08-16T00:00:00Z</dcterms:created>
  <dcterms:modified xsi:type="dcterms:W3CDTF">2020-09-12T05:02:24Z</dcterms:modified>
</cp:coreProperties>
</file>