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6" r:id="rId11"/>
    <p:sldId id="264" r:id="rId12"/>
    <p:sldId id="268" r:id="rId13"/>
    <p:sldId id="271" r:id="rId14"/>
    <p:sldId id="273" r:id="rId15"/>
    <p:sldId id="272" r:id="rId16"/>
    <p:sldId id="280" r:id="rId17"/>
    <p:sldId id="281" r:id="rId18"/>
  </p:sldIdLst>
  <p:sldSz cx="9144000" cy="6858000" type="screen4x3"/>
  <p:notesSz cx="6858000" cy="9144000"/>
  <p:embeddedFontLst>
    <p:embeddedFont>
      <p:font typeface="Shadows Into Light" panose="020B0604020202020204" charset="0"/>
      <p:regular r:id="rId20"/>
    </p:embeddedFont>
    <p:embeddedFont>
      <p:font typeface="Varela Round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198176-DBA4-4BB3-9506-59D7B3FCB1D2}">
  <a:tblStyle styleId="{96198176-DBA4-4BB3-9506-59D7B3FCB1D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5" name="Shape 45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70" name="Shape 70"/>
          <p:cNvSpPr/>
          <p:nvPr/>
        </p:nvSpPr>
        <p:spPr>
          <a:xfrm>
            <a:off x="3950607" y="1571221"/>
            <a:ext cx="1308410" cy="1159078"/>
          </a:xfrm>
          <a:custGeom>
            <a:avLst/>
            <a:gdLst/>
            <a:ahLst/>
            <a:cxnLst/>
            <a:rect l="0" t="0" r="0" b="0"/>
            <a:pathLst>
              <a:path w="59251" h="52447" extrusionOk="0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1" name="Shape 71"/>
          <p:cNvSpPr/>
          <p:nvPr/>
        </p:nvSpPr>
        <p:spPr>
          <a:xfrm>
            <a:off x="3874667" y="1485125"/>
            <a:ext cx="1394664" cy="1302551"/>
          </a:xfrm>
          <a:custGeom>
            <a:avLst/>
            <a:gdLst/>
            <a:ahLst/>
            <a:cxnLst/>
            <a:rect l="0" t="0" r="0" b="0"/>
            <a:pathLst>
              <a:path w="63157" h="58939" extrusionOk="0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6" name="Shape 76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82" name="Shape 82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89" name="Shape 8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93" name="Shape 93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80400" y="5494075"/>
            <a:ext cx="7183199" cy="692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360"/>
              </a:spcBef>
              <a:buClr>
                <a:srgbClr val="979CB8"/>
              </a:buClr>
              <a:buSzPct val="100000"/>
              <a:buNone/>
              <a:defRPr sz="1600">
                <a:solidFill>
                  <a:srgbClr val="979CB8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3950607" y="1571221"/>
            <a:ext cx="1308410" cy="1159078"/>
          </a:xfrm>
          <a:custGeom>
            <a:avLst/>
            <a:gdLst/>
            <a:ahLst/>
            <a:cxnLst/>
            <a:rect l="0" t="0" r="0" b="0"/>
            <a:pathLst>
              <a:path w="59251" h="52447" extrusionOk="0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" name="Shape 23"/>
          <p:cNvSpPr/>
          <p:nvPr/>
        </p:nvSpPr>
        <p:spPr>
          <a:xfrm>
            <a:off x="3874667" y="1485125"/>
            <a:ext cx="1394664" cy="1302551"/>
          </a:xfrm>
          <a:custGeom>
            <a:avLst/>
            <a:gdLst/>
            <a:ahLst/>
            <a:cxnLst/>
            <a:rect l="0" t="0" r="0" b="0"/>
            <a:pathLst>
              <a:path w="63157" h="58939" extrusionOk="0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" name="Shape 2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1" name="Shape 41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1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 rtl="0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uru99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686068" y="2550252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Equivalence Partition</a:t>
            </a:r>
            <a:endParaRPr lang="en" dirty="0"/>
          </a:p>
        </p:txBody>
      </p:sp>
      <p:sp>
        <p:nvSpPr>
          <p:cNvPr id="106" name="Shape 106"/>
          <p:cNvSpPr/>
          <p:nvPr/>
        </p:nvSpPr>
        <p:spPr>
          <a:xfrm rot="-4140551">
            <a:off x="2101874" y="2156641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107" name="Shape 107"/>
          <p:cNvSpPr/>
          <p:nvPr/>
        </p:nvSpPr>
        <p:spPr>
          <a:xfrm>
            <a:off x="2718448" y="3909286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6135" h="1380" extrusionOk="0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8" name="Shape 108"/>
          <p:cNvSpPr/>
          <p:nvPr/>
        </p:nvSpPr>
        <p:spPr>
          <a:xfrm>
            <a:off x="1686067" y="3836052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7108" h="1657" extrusionOk="0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9" name="Shape 109"/>
          <p:cNvCxnSpPr/>
          <p:nvPr/>
        </p:nvCxnSpPr>
        <p:spPr>
          <a:xfrm rot="10800000" flipH="1">
            <a:off x="6670712" y="1891701"/>
            <a:ext cx="291900" cy="5429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4987636" y="2550252"/>
            <a:ext cx="2941631" cy="1285800"/>
          </a:xfrm>
          <a:custGeom>
            <a:avLst/>
            <a:gdLst/>
            <a:ahLst/>
            <a:cxnLst/>
            <a:rect l="0" t="0" r="0" b="0"/>
            <a:pathLst>
              <a:path w="53808" h="41004" extrusionOk="0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27950" y="2955746"/>
            <a:ext cx="2297399" cy="5771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Input a Range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547626" y="2813191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Divide Input range to partitions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818650" y="2817918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Test each partition once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700095" y="3814732"/>
            <a:ext cx="1369800" cy="876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518406" y="2110801"/>
            <a:ext cx="1770299" cy="2245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032029" y="4189760"/>
            <a:ext cx="1037699" cy="50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217213" y="4189760"/>
            <a:ext cx="606899" cy="795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868540" y="3814732"/>
            <a:ext cx="1369800" cy="876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686850" y="2110801"/>
            <a:ext cx="1770299" cy="2245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200473" y="4189760"/>
            <a:ext cx="1037699" cy="50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385657" y="4189760"/>
            <a:ext cx="606899" cy="795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036984" y="3814732"/>
            <a:ext cx="1369800" cy="876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855293" y="2110801"/>
            <a:ext cx="1770299" cy="2245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368917" y="4189760"/>
            <a:ext cx="1037699" cy="50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554102" y="4189760"/>
            <a:ext cx="606899" cy="795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559934" y="2059152"/>
            <a:ext cx="1657500" cy="134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Invalid Partition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1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-1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1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-2</a:t>
            </a:r>
            <a:endParaRPr lang="en" sz="2000" b="1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. . .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735813" y="2105314"/>
            <a:ext cx="1657500" cy="29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Valid Partiton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. . 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31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911692" y="2105313"/>
            <a:ext cx="1657500" cy="29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Invalid Partition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32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33</a:t>
            </a:r>
            <a:endParaRPr lang="en" sz="2400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. . . 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5103212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5103212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37" y="5103212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 (1-31)</a:t>
            </a:r>
            <a:endParaRPr lang="en-GB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ubTitle" idx="4294967295"/>
          </p:nvPr>
        </p:nvSpPr>
        <p:spPr>
          <a:xfrm>
            <a:off x="1656791" y="1909459"/>
            <a:ext cx="57749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buAutoNum type="arabicPeriod"/>
            </a:pPr>
            <a:r>
              <a:rPr lang="en" dirty="0" smtClean="0">
                <a:solidFill>
                  <a:srgbClr val="FFFFFF"/>
                </a:solidFill>
              </a:rPr>
              <a:t>The range is divided.</a:t>
            </a:r>
          </a:p>
          <a:p>
            <a:pPr marL="457200" lvl="0" indent="-457200" algn="ctr" rtl="0">
              <a:spcBef>
                <a:spcPts val="0"/>
              </a:spcBef>
              <a:buAutoNum type="arabicPeriod"/>
            </a:pPr>
            <a:r>
              <a:rPr lang="en" dirty="0" smtClean="0">
                <a:solidFill>
                  <a:srgbClr val="FFFFFF"/>
                </a:solidFill>
              </a:rPr>
              <a:t>The system picks one value from Invalid table and rejects it.</a:t>
            </a:r>
          </a:p>
          <a:p>
            <a:pPr marL="457200" lvl="0" indent="-457200" algn="ctr" rtl="0">
              <a:spcBef>
                <a:spcPts val="0"/>
              </a:spcBef>
              <a:buAutoNum type="arabicPeriod"/>
            </a:pPr>
            <a:r>
              <a:rPr lang="en" dirty="0" smtClean="0">
                <a:solidFill>
                  <a:srgbClr val="FFFFFF"/>
                </a:solidFill>
              </a:rPr>
              <a:t>The system picks another value from Valid table and accept it.</a:t>
            </a:r>
          </a:p>
          <a:p>
            <a:pPr marL="457200" lvl="0" indent="-457200" algn="ctr" rtl="0">
              <a:spcBef>
                <a:spcPts val="0"/>
              </a:spcBef>
              <a:buAutoNum type="arabicPeriod"/>
            </a:pPr>
            <a:r>
              <a:rPr lang="en" dirty="0" smtClean="0">
                <a:solidFill>
                  <a:srgbClr val="FFFFFF"/>
                </a:solidFill>
              </a:rPr>
              <a:t>The system picks a new value from invalid table and rejects it.</a:t>
            </a:r>
          </a:p>
          <a:p>
            <a:pPr marL="457200" lvl="0" indent="-457200" algn="ctr" rtl="0">
              <a:spcBef>
                <a:spcPts val="0"/>
              </a:spcBef>
              <a:buAutoNum type="arabicPeriod"/>
            </a:pPr>
            <a:r>
              <a:rPr lang="en" dirty="0" smtClean="0">
                <a:solidFill>
                  <a:srgbClr val="FFFFFF"/>
                </a:solidFill>
              </a:rPr>
              <a:t>If one data is rejected the lot is rejected.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 smtClean="0">
              <a:solidFill>
                <a:srgbClr val="FFFFFF"/>
              </a:solidFill>
            </a:endParaRPr>
          </a:p>
          <a:p>
            <a:pPr marL="457200" lvl="0" indent="-457200" algn="ctr" rtl="0">
              <a:spcBef>
                <a:spcPts val="0"/>
              </a:spcBef>
              <a:buAutoNum type="arabicPeriod"/>
            </a:pPr>
            <a:endParaRPr lang="en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Which is !!</a:t>
            </a:r>
            <a:endParaRPr lang="en" dirty="0"/>
          </a:p>
        </p:txBody>
      </p:sp>
      <p:sp>
        <p:nvSpPr>
          <p:cNvPr id="262" name="Shape 262"/>
          <p:cNvSpPr/>
          <p:nvPr/>
        </p:nvSpPr>
        <p:spPr>
          <a:xfrm>
            <a:off x="1134899" y="2545650"/>
            <a:ext cx="2517600" cy="1766700"/>
          </a:xfrm>
          <a:prstGeom prst="homePlate">
            <a:avLst>
              <a:gd name="adj" fmla="val 30129"/>
            </a:avLst>
          </a:prstGeom>
          <a:solidFill>
            <a:srgbClr val="F9AC08"/>
          </a:solidFill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Input range</a:t>
            </a:r>
            <a:endParaRPr lang="en"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241964" y="2545650"/>
            <a:ext cx="2642482" cy="1766700"/>
          </a:xfrm>
          <a:prstGeom prst="chevron">
            <a:avLst>
              <a:gd name="adj" fmla="val 29853"/>
            </a:avLst>
          </a:prstGeom>
          <a:solidFill>
            <a:srgbClr val="01ABCF"/>
          </a:solidFill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Divide into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partitions</a:t>
            </a:r>
            <a:endParaRPr lang="en"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550008" y="2545650"/>
            <a:ext cx="2566200" cy="1766700"/>
          </a:xfrm>
          <a:prstGeom prst="chevron">
            <a:avLst>
              <a:gd name="adj" fmla="val 29853"/>
            </a:avLst>
          </a:prstGeom>
          <a:solidFill>
            <a:srgbClr val="AACF20"/>
          </a:solidFill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Test each partition</a:t>
            </a:r>
            <a:endParaRPr lang="en"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 idx="4294967295"/>
          </p:nvPr>
        </p:nvSpPr>
        <p:spPr>
          <a:xfrm>
            <a:off x="1280905" y="2904363"/>
            <a:ext cx="6914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D966"/>
                </a:solidFill>
              </a:rPr>
              <a:t>CORE</a:t>
            </a:r>
            <a:endParaRPr lang="en" sz="9600" dirty="0">
              <a:solidFill>
                <a:srgbClr val="FFD966"/>
              </a:solidFill>
            </a:endParaRPr>
          </a:p>
        </p:txBody>
      </p:sp>
      <p:cxnSp>
        <p:nvCxnSpPr>
          <p:cNvPr id="253" name="Shape 253"/>
          <p:cNvCxnSpPr/>
          <p:nvPr/>
        </p:nvCxnSpPr>
        <p:spPr>
          <a:xfrm flipH="1">
            <a:off x="5851101" y="1448288"/>
            <a:ext cx="1283990" cy="1168287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5904416" y="3582396"/>
            <a:ext cx="680999" cy="145799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2743200" y="1690255"/>
            <a:ext cx="792049" cy="748145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56" name="Shape 256"/>
          <p:cNvCxnSpPr/>
          <p:nvPr/>
        </p:nvCxnSpPr>
        <p:spPr>
          <a:xfrm flipV="1">
            <a:off x="2493818" y="3582396"/>
            <a:ext cx="1041431" cy="803154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EA3A68"/>
                </a:solidFill>
              </a:rPr>
              <a:t>Thanks!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7"/>
            <a:ext cx="67883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399" cy="129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rgbClr val="979CB8"/>
              </a:solidFill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076850" y="2456225"/>
            <a:ext cx="4748538" cy="1896499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324" name="Shape 324"/>
          <p:cNvCxnSpPr/>
          <p:nvPr/>
        </p:nvCxnSpPr>
        <p:spPr>
          <a:xfrm flipH="1">
            <a:off x="6023074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3380350" y="2302225"/>
            <a:ext cx="218999" cy="5591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2350850" y="3858550"/>
            <a:ext cx="826799" cy="6485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5406799" y="3850499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/>
          <p:nvPr/>
        </p:nvCxnSpPr>
        <p:spPr>
          <a:xfrm rot="10800000">
            <a:off x="5707049" y="3793624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Special thanks </a:t>
            </a:r>
            <a:r>
              <a:rPr lang="en" sz="2400" dirty="0" smtClean="0"/>
              <a:t>to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dirty="0" smtClean="0">
                <a:hlinkClick r:id="rId4"/>
              </a:rPr>
              <a:t>www.guru99.com</a:t>
            </a:r>
            <a:endParaRPr lang="en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dirty="0" smtClean="0"/>
              <a:t>Mr Mohan Maharjan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en" sz="2400" u="sng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 idx="4294967295"/>
          </p:nvPr>
        </p:nvSpPr>
        <p:spPr>
          <a:xfrm>
            <a:off x="3447411" y="2082414"/>
            <a:ext cx="4961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9600" dirty="0">
                <a:solidFill>
                  <a:srgbClr val="01ABCF"/>
                </a:solidFill>
              </a:rPr>
              <a:t>Hello!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4294967295"/>
          </p:nvPr>
        </p:nvSpPr>
        <p:spPr>
          <a:xfrm>
            <a:off x="2976356" y="3628914"/>
            <a:ext cx="48711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I am </a:t>
            </a:r>
            <a:r>
              <a:rPr lang="en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Swornim</a:t>
            </a:r>
            <a:endParaRPr lang="en" sz="4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692013" y="2827638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AACF20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Equivalence Partition?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446162" y="2687783"/>
            <a:ext cx="6334799" cy="11631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GB" sz="2800" dirty="0" smtClean="0"/>
              <a:t>Equivalence partitioning/ </a:t>
            </a:r>
            <a:r>
              <a:rPr lang="en-GB" sz="2800" dirty="0"/>
              <a:t>Equivalence Class </a:t>
            </a:r>
            <a:r>
              <a:rPr lang="en-GB" sz="2800" dirty="0" smtClean="0"/>
              <a:t>Partitioning </a:t>
            </a:r>
            <a:r>
              <a:rPr lang="en-GB" sz="2800" dirty="0"/>
              <a:t>is a software testing technique that divides the input data of a software unit into partitions of equivalent data from which test cases can be derived. </a:t>
            </a:r>
            <a:r>
              <a:rPr lang="en-GB" sz="2800" dirty="0" smtClean="0"/>
              <a:t>In which, </a:t>
            </a:r>
            <a:r>
              <a:rPr lang="en-GB" sz="2800" dirty="0"/>
              <a:t>test cases are designed to cover </a:t>
            </a:r>
            <a:r>
              <a:rPr lang="en-GB" sz="2800" dirty="0" smtClean="0"/>
              <a:t>each partition</a:t>
            </a:r>
            <a:r>
              <a:rPr lang="en-GB" sz="2800" dirty="0"/>
              <a:t> at least once.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Literally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070325" y="1918651"/>
            <a:ext cx="7056299" cy="20991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It is a Software test design technique similar to Boundary Value Analysis</a:t>
            </a:r>
            <a:endParaRPr lang="en" dirty="0"/>
          </a:p>
          <a:p>
            <a:pPr marL="457200" indent="-228600"/>
            <a:r>
              <a:rPr lang="en-GB" dirty="0"/>
              <a:t>It is a black box </a:t>
            </a:r>
            <a:r>
              <a:rPr lang="en-GB" dirty="0" smtClean="0"/>
              <a:t>technique* </a:t>
            </a:r>
          </a:p>
          <a:p>
            <a:pPr marL="457200" indent="-228600"/>
            <a:r>
              <a:rPr lang="en-GB" dirty="0" smtClean="0"/>
              <a:t>It </a:t>
            </a:r>
            <a:r>
              <a:rPr lang="en-GB" dirty="0"/>
              <a:t>can be applied to all levels of testing like unit, integration, system, etc. </a:t>
            </a:r>
            <a:endParaRPr lang="en-GB" dirty="0" smtClean="0"/>
          </a:p>
          <a:p>
            <a:pPr marL="228600"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 idx="4294967295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 dirty="0" smtClean="0">
                <a:solidFill>
                  <a:srgbClr val="EA3A68"/>
                </a:solidFill>
              </a:rPr>
              <a:t>Advantages</a:t>
            </a:r>
            <a:endParaRPr lang="en" sz="6000" b="1" dirty="0">
              <a:solidFill>
                <a:srgbClr val="EA3A68"/>
              </a:solidFill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4294967295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" sz="1600" dirty="0" smtClean="0"/>
              <a:t>Saves time in testing.</a:t>
            </a:r>
          </a:p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" sz="1600" dirty="0" smtClean="0"/>
              <a:t>Allows to fin more defects tha inputing random values to your code</a:t>
            </a:r>
          </a:p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" sz="1600" dirty="0" smtClean="0"/>
              <a:t>It can be used in bot white box and black box testing</a:t>
            </a:r>
            <a:endParaRPr lang="en" sz="1600" dirty="0" smtClean="0"/>
          </a:p>
          <a:p>
            <a:pPr marL="457200" lvl="0" indent="-457200" rtl="0">
              <a:spcBef>
                <a:spcPts val="0"/>
              </a:spcBef>
              <a:buAutoNum type="arabicPeriod"/>
            </a:pPr>
            <a:endParaRPr lang="en" sz="1600" dirty="0"/>
          </a:p>
        </p:txBody>
      </p:sp>
      <p:sp>
        <p:nvSpPr>
          <p:cNvPr id="151" name="Shape 151"/>
          <p:cNvSpPr/>
          <p:nvPr/>
        </p:nvSpPr>
        <p:spPr>
          <a:xfrm>
            <a:off x="3777525" y="1491575"/>
            <a:ext cx="1734899" cy="1702499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rgbClr val="EA3A6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199339" y="1891271"/>
            <a:ext cx="891247" cy="90311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Equivalence Partition</a:t>
            </a:r>
            <a:endParaRPr lang="en" sz="2800" b="1" dirty="0"/>
          </a:p>
          <a:p>
            <a:pPr lvl="0">
              <a:buNone/>
            </a:pPr>
            <a:endParaRPr lang="en-GB" sz="1600" dirty="0" smtClean="0"/>
          </a:p>
          <a:p>
            <a:pPr lvl="0">
              <a:buNone/>
            </a:pPr>
            <a:r>
              <a:rPr lang="en-GB" dirty="0" smtClean="0"/>
              <a:t>It </a:t>
            </a:r>
            <a:r>
              <a:rPr lang="en-GB" dirty="0"/>
              <a:t>is a Black Box Testing Technique that divides the input domain into classes of data from which test cases can be derived</a:t>
            </a:r>
            <a:r>
              <a:rPr lang="en-GB" dirty="0" smtClean="0"/>
              <a:t>.</a:t>
            </a:r>
          </a:p>
          <a:p>
            <a:pPr lvl="0">
              <a:buNone/>
            </a:pPr>
            <a:r>
              <a:rPr lang="en-GB" dirty="0"/>
              <a:t/>
            </a:r>
            <a:br>
              <a:rPr lang="en-GB" dirty="0"/>
            </a:br>
            <a:endParaRPr lang="en"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982851" y="759048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Diffefence between Equivalence Partition and Boundary Value Analysis</a:t>
            </a:r>
            <a:endParaRPr lang="en" sz="2800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Boundary Value Analysis</a:t>
            </a:r>
            <a:endParaRPr lang="en" sz="2800" b="1" dirty="0"/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dirty="0" smtClean="0"/>
              <a:t>This </a:t>
            </a:r>
            <a:r>
              <a:rPr lang="en-GB" dirty="0"/>
              <a:t>is also a Black Box Testing Technique which concentrates on the Corner cases or the boundaries of the input domain rather than its </a:t>
            </a:r>
            <a:r>
              <a:rPr lang="en-GB" dirty="0" err="1" smtClean="0"/>
              <a:t>center</a:t>
            </a:r>
            <a:r>
              <a:rPr lang="en-GB" dirty="0" smtClean="0"/>
              <a:t>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Equivalence Partition</a:t>
            </a:r>
            <a:endParaRPr lang="en" sz="2800" b="1" dirty="0"/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sz="1600" dirty="0" smtClean="0"/>
              <a:t>If </a:t>
            </a:r>
            <a:r>
              <a:rPr lang="en-GB" sz="1600" dirty="0"/>
              <a:t>we want to test a field which accepts values from 1 to 9, we will write test cases with the following test data.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1. Test case with test data less than 1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2. Test case with test data greater than 9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3. Test case with test data between 1 and 9</a:t>
            </a:r>
            <a:r>
              <a:rPr lang="en-GB" dirty="0"/>
              <a:t/>
            </a:r>
            <a:br>
              <a:rPr lang="en-GB" dirty="0"/>
            </a:br>
            <a:endParaRPr lang="en"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982851" y="759048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Diffefence between Equivalence Partition and Boundary Value Analysis</a:t>
            </a:r>
            <a:endParaRPr lang="en" sz="2800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Boundary Value Analysis</a:t>
            </a:r>
            <a:endParaRPr lang="en-GB" dirty="0" smtClean="0"/>
          </a:p>
          <a:p>
            <a:pPr lvl="0">
              <a:buNone/>
            </a:pPr>
            <a:endParaRPr lang="en-GB" sz="1600" dirty="0" smtClean="0"/>
          </a:p>
          <a:p>
            <a:pPr lvl="0">
              <a:buNone/>
            </a:pPr>
            <a:r>
              <a:rPr lang="en-GB" sz="1600" dirty="0" smtClean="0"/>
              <a:t> </a:t>
            </a:r>
            <a:r>
              <a:rPr lang="en-GB" sz="1600" dirty="0"/>
              <a:t>If we want to test a field from 1 to 9 boundary values will be 0,1,2,and 8,9,10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The left hand value is called the lower boundary </a:t>
            </a:r>
            <a:r>
              <a:rPr lang="en-GB" sz="1600" dirty="0" err="1" smtClean="0"/>
              <a:t>i.e</a:t>
            </a:r>
            <a:r>
              <a:rPr lang="en-GB" sz="1600" dirty="0" smtClean="0"/>
              <a:t> </a:t>
            </a:r>
            <a:r>
              <a:rPr lang="en-GB" sz="1600" dirty="0"/>
              <a:t>1 here in this example and the Right side value 9 is called the Upper boundary and hence the selection of values is 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a. Upper boundaries +1,-1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b. Lower boundaries +1,-1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60924323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44" y="665018"/>
            <a:ext cx="5569712" cy="5569526"/>
          </a:xfrm>
          <a:prstGeom prst="rect">
            <a:avLst/>
          </a:prstGeom>
        </p:spPr>
      </p:pic>
      <p:pic>
        <p:nvPicPr>
          <p:cNvPr id="179" name="Shape 17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868" y="665017"/>
            <a:ext cx="5569712" cy="5569527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0" name="Shape 180"/>
          <p:cNvSpPr/>
          <p:nvPr/>
        </p:nvSpPr>
        <p:spPr>
          <a:xfrm>
            <a:off x="2900669" y="1970809"/>
            <a:ext cx="3598350" cy="3068782"/>
          </a:xfrm>
          <a:prstGeom prst="wedgeEllipseCallout">
            <a:avLst>
              <a:gd name="adj1" fmla="val 0"/>
              <a:gd name="adj2" fmla="val 59798"/>
            </a:avLst>
          </a:prstGeom>
          <a:solidFill>
            <a:srgbClr val="FFFFFF">
              <a:alpha val="79230"/>
            </a:srgbClr>
          </a:solidFill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01ABC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How??</a:t>
            </a:r>
            <a:endParaRPr lang="en" sz="3600" dirty="0">
              <a:solidFill>
                <a:srgbClr val="01ABC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0" algn="ctr" rtl="0">
              <a:spcBef>
                <a:spcPts val="0"/>
              </a:spcBef>
              <a:buNone/>
            </a:pPr>
            <a:endParaRPr sz="1800" dirty="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How is Equivalence Partitioning done ?</a:t>
            </a:r>
            <a:endParaRPr lang="en" sz="1800" dirty="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337</Words>
  <Application>Microsoft Office PowerPoint</Application>
  <PresentationFormat>On-screen Show (4:3)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Shadows Into Light</vt:lpstr>
      <vt:lpstr>Varela Round</vt:lpstr>
      <vt:lpstr>Arial</vt:lpstr>
      <vt:lpstr>Trinculo template</vt:lpstr>
      <vt:lpstr>Trinculo template</vt:lpstr>
      <vt:lpstr>Equivalence Partition</vt:lpstr>
      <vt:lpstr>Hello!</vt:lpstr>
      <vt:lpstr>1. What is Equivalence Partition?</vt:lpstr>
      <vt:lpstr>PowerPoint Presentation</vt:lpstr>
      <vt:lpstr>Literally</vt:lpstr>
      <vt:lpstr>Advantages</vt:lpstr>
      <vt:lpstr>Diffefence between Equivalence Partition and Boundary Value Analysis</vt:lpstr>
      <vt:lpstr>Diffefence between Equivalence Partition and Boundary Value Analysis</vt:lpstr>
      <vt:lpstr>PowerPoint Presentation</vt:lpstr>
      <vt:lpstr>Process</vt:lpstr>
      <vt:lpstr>Date (1-31)</vt:lpstr>
      <vt:lpstr>PowerPoint Presentation</vt:lpstr>
      <vt:lpstr>Which is !!</vt:lpstr>
      <vt:lpstr>CORE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Equivalence Partition</dc:title>
  <dc:creator>swornim nepal</dc:creator>
  <cp:lastModifiedBy>swornim nepal</cp:lastModifiedBy>
  <cp:revision>9</cp:revision>
  <dcterms:modified xsi:type="dcterms:W3CDTF">2016-05-04T16:27:50Z</dcterms:modified>
</cp:coreProperties>
</file>