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632A2767-FEC0-45D8-A250-3A0CECEC10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3D87BEA-720A-4B01-983C-6493C00177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438802-F28A-42D1-9BCA-40E34B52D6F0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D7F7142-7B6D-4E82-A762-17951F139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AA5D6A-4E5C-4EA7-A13B-15A02BB533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98BC-2DB8-47A3-A77F-B9E32C26623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684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5794D-BDB5-4811-AA4A-B25E4EF28521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BB1A04-13E8-48CD-97F9-AC2568E1A8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999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30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BB1A04-13E8-48CD-97F9-AC2568E1A8D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62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41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19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563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2241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89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24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544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6166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74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36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80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33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93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12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50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60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6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 cstate="email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852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xmlns="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05895" y="1733825"/>
            <a:ext cx="10982062" cy="2396067"/>
            <a:chOff x="605895" y="1733825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xmlns="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497666" y="1733825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xmlns="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xmlns="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xmlns="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xmlns="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xmlns="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xmlns="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xmlns="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xmlns="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xmlns="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xmlns="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xmlns="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xmlns="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xmlns="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xmlns="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xmlns="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xmlns="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xmlns="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xmlns="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xmlns="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xmlns="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dirty="0" smtClean="0"/>
              <a:t>Writing to servers with socket and closing server sockets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921" y="5400136"/>
            <a:ext cx="3226279" cy="798510"/>
          </a:xfrm>
        </p:spPr>
        <p:txBody>
          <a:bodyPr>
            <a:normAutofit/>
          </a:bodyPr>
          <a:lstStyle/>
          <a:p>
            <a:pPr algn="r"/>
            <a:r>
              <a:rPr lang="en-US" dirty="0" err="1" smtClean="0">
                <a:solidFill>
                  <a:schemeClr val="tx1"/>
                </a:solidFill>
              </a:rPr>
              <a:t>Nisha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Bhattarai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7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Server and Echo Protocol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The </a:t>
            </a:r>
            <a:r>
              <a:rPr lang="en-US" dirty="0"/>
              <a:t>Echo Protocol, defined in RFC 862, is one of the simplest network protocols. It operates over TCP or UDP and is primarily used for testing network connectivity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server listens on </a:t>
            </a:r>
            <a:r>
              <a:rPr lang="en-US" b="1" dirty="0"/>
              <a:t>port 7</a:t>
            </a:r>
            <a:r>
              <a:rPr lang="en-US" dirty="0"/>
              <a:t> (assigned by IANA</a:t>
            </a:r>
            <a:r>
              <a:rPr lang="en-US" dirty="0" smtClean="0"/>
              <a:t>).</a:t>
            </a:r>
          </a:p>
          <a:p>
            <a:pPr algn="just"/>
            <a:r>
              <a:rPr lang="en-US" dirty="0"/>
              <a:t>The Echo Protocol is rarely used today because it can be exploited in Denial-of-Service (</a:t>
            </a:r>
            <a:r>
              <a:rPr lang="en-US" dirty="0" err="1"/>
              <a:t>DoS</a:t>
            </a:r>
            <a:r>
              <a:rPr lang="en-US" dirty="0"/>
              <a:t>) attacks, such as Smurf attacks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An Echo Server is a type of server that simply receives data from a client and immediately sends it back without modification.</a:t>
            </a:r>
          </a:p>
          <a:p>
            <a:pPr algn="just"/>
            <a:endParaRPr lang="en-US" dirty="0" smtClean="0"/>
          </a:p>
          <a:p>
            <a:pPr algn="just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38340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Description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1975449"/>
            <a:ext cx="4878387" cy="3236627"/>
          </a:xfrm>
        </p:spPr>
      </p:pic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6172200" y="1975449"/>
            <a:ext cx="4875211" cy="3541714"/>
          </a:xfrm>
        </p:spPr>
        <p:txBody>
          <a:bodyPr/>
          <a:lstStyle/>
          <a:p>
            <a:r>
              <a:rPr lang="en-US" dirty="0" smtClean="0"/>
              <a:t>If </a:t>
            </a:r>
            <a:r>
              <a:rPr lang="en-US" dirty="0"/>
              <a:t>a port number is provided as a command-line argument, it is parsed</a:t>
            </a:r>
            <a:r>
              <a:rPr lang="en-US" dirty="0" smtClean="0"/>
              <a:t>.</a:t>
            </a:r>
          </a:p>
          <a:p>
            <a:r>
              <a:rPr lang="en-US" dirty="0"/>
              <a:t>If no port is given or an error occurs</a:t>
            </a:r>
            <a:r>
              <a:rPr lang="en-US" dirty="0" smtClean="0"/>
              <a:t>, the default port(7) is used.</a:t>
            </a:r>
          </a:p>
        </p:txBody>
      </p:sp>
    </p:spTree>
    <p:extLst>
      <p:ext uri="{BB962C8B-B14F-4D97-AF65-F5344CB8AC3E}">
        <p14:creationId xmlns:p14="http://schemas.microsoft.com/office/powerpoint/2010/main" val="267467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06" y="2249486"/>
            <a:ext cx="4725837" cy="2702076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ServerSocketChannel</a:t>
            </a:r>
            <a:r>
              <a:rPr lang="en-US" dirty="0"/>
              <a:t> is a non-blocking, </a:t>
            </a:r>
            <a:r>
              <a:rPr lang="en-US" dirty="0" smtClean="0"/>
              <a:t>selectable channel that </a:t>
            </a:r>
            <a:r>
              <a:rPr lang="en-US" dirty="0"/>
              <a:t>allows a server to accept incoming TCP connections efficiently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Selector is used to handle multiple connections.</a:t>
            </a:r>
          </a:p>
          <a:p>
            <a:r>
              <a:rPr lang="en-US" dirty="0"/>
              <a:t>Registers the </a:t>
            </a:r>
            <a:r>
              <a:rPr lang="en-US" dirty="0" err="1"/>
              <a:t>ServerSocketChannel</a:t>
            </a:r>
            <a:r>
              <a:rPr lang="en-US" dirty="0"/>
              <a:t> with the selector for OP_ACCEPT (listening for new connections).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9220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2249486"/>
            <a:ext cx="4878387" cy="2377897"/>
          </a:xfr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server runs an infinite loop, continuously listening for </a:t>
            </a:r>
            <a:r>
              <a:rPr lang="en-US" dirty="0" smtClean="0"/>
              <a:t>events so </a:t>
            </a:r>
            <a:r>
              <a:rPr lang="en-US" dirty="0" err="1" smtClean="0"/>
              <a:t>selector.select</a:t>
            </a:r>
            <a:r>
              <a:rPr lang="en-US" dirty="0"/>
              <a:t>() blocks until an event (connection, read, or write) occurs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Iterator loops through the ready </a:t>
            </a:r>
            <a:r>
              <a:rPr lang="en-US" dirty="0" smtClean="0"/>
              <a:t>keys(</a:t>
            </a:r>
            <a:r>
              <a:rPr lang="en-US" dirty="0" err="1" smtClean="0"/>
              <a:t>OP_connect</a:t>
            </a:r>
            <a:r>
              <a:rPr lang="en-US" dirty="0" smtClean="0"/>
              <a:t> ,</a:t>
            </a:r>
            <a:r>
              <a:rPr lang="en-US" dirty="0" err="1" smtClean="0"/>
              <a:t>OP_read</a:t>
            </a:r>
            <a:r>
              <a:rPr lang="en-US" dirty="0" smtClean="0"/>
              <a:t> ) </a:t>
            </a:r>
            <a:r>
              <a:rPr lang="en-US" dirty="0"/>
              <a:t>and processes them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Remove them so that we wont go back to that client again.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4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558" y="2249486"/>
            <a:ext cx="4702097" cy="3541714"/>
          </a:xfrm>
        </p:spPr>
      </p:pic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isAcceptable</a:t>
            </a:r>
            <a:r>
              <a:rPr lang="en-US" dirty="0"/>
              <a:t>() is for accepting connections (server-side</a:t>
            </a:r>
            <a:r>
              <a:rPr lang="en-US" dirty="0" smtClean="0"/>
              <a:t>).</a:t>
            </a:r>
          </a:p>
          <a:p>
            <a:r>
              <a:rPr lang="en-US" dirty="0" err="1" smtClean="0"/>
              <a:t>isWritable</a:t>
            </a:r>
            <a:r>
              <a:rPr lang="en-US" dirty="0"/>
              <a:t>() is for writing data (outgoing operations</a:t>
            </a:r>
            <a:r>
              <a:rPr lang="en-US" dirty="0" smtClean="0"/>
              <a:t>).</a:t>
            </a:r>
          </a:p>
          <a:p>
            <a:r>
              <a:rPr lang="en-US" dirty="0" err="1"/>
              <a:t>isReadable</a:t>
            </a:r>
            <a:r>
              <a:rPr lang="en-US" dirty="0"/>
              <a:t>() is for reading data (incoming operations).</a:t>
            </a:r>
          </a:p>
        </p:txBody>
      </p:sp>
    </p:spTree>
    <p:extLst>
      <p:ext uri="{BB962C8B-B14F-4D97-AF65-F5344CB8AC3E}">
        <p14:creationId xmlns:p14="http://schemas.microsoft.com/office/powerpoint/2010/main" val="85987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115397" cy="13999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370019" y="1104182"/>
            <a:ext cx="4649783" cy="845388"/>
          </a:xfrm>
        </p:spPr>
        <p:txBody>
          <a:bodyPr/>
          <a:lstStyle/>
          <a:p>
            <a:r>
              <a:rPr lang="en-US" dirty="0" smtClean="0"/>
              <a:t>Closing server sockets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641" y="2613804"/>
            <a:ext cx="4831644" cy="2976113"/>
          </a:xfrm>
        </p:spPr>
      </p:pic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5884285" y="983412"/>
            <a:ext cx="5606099" cy="966158"/>
          </a:xfrm>
        </p:spPr>
        <p:txBody>
          <a:bodyPr>
            <a:normAutofit/>
          </a:bodyPr>
          <a:lstStyle/>
          <a:p>
            <a:r>
              <a:rPr lang="en-US" dirty="0" smtClean="0"/>
              <a:t>Why we need to close </a:t>
            </a:r>
            <a:r>
              <a:rPr lang="en-US" dirty="0" err="1" smtClean="0"/>
              <a:t>serversocket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4"/>
          </p:nvPr>
        </p:nvSpPr>
        <p:spPr>
          <a:xfrm>
            <a:off x="6172200" y="2449903"/>
            <a:ext cx="4875210" cy="3140014"/>
          </a:xfrm>
        </p:spPr>
        <p:txBody>
          <a:bodyPr/>
          <a:lstStyle/>
          <a:p>
            <a:r>
              <a:rPr lang="en-US" dirty="0"/>
              <a:t>Frees System </a:t>
            </a:r>
            <a:r>
              <a:rPr lang="en-US" dirty="0" smtClean="0"/>
              <a:t>Resources</a:t>
            </a:r>
          </a:p>
          <a:p>
            <a:r>
              <a:rPr lang="en-US" dirty="0"/>
              <a:t>Prevents Port Blocking</a:t>
            </a:r>
            <a:r>
              <a:rPr lang="en-US" dirty="0" smtClean="0"/>
              <a:t>: </a:t>
            </a:r>
            <a:r>
              <a:rPr lang="en-US" sz="2000" dirty="0" smtClean="0"/>
              <a:t>If </a:t>
            </a:r>
            <a:r>
              <a:rPr lang="en-US" sz="2000" dirty="0"/>
              <a:t>a server socket is not closed properly, the OS keeps the port occupied for some time. This can prevent the server from restarting on the same port</a:t>
            </a:r>
            <a:r>
              <a:rPr lang="en-US" sz="2000" dirty="0" smtClean="0"/>
              <a:t>.</a:t>
            </a:r>
          </a:p>
          <a:p>
            <a:r>
              <a:rPr lang="en-US" dirty="0"/>
              <a:t>Ensures proper client handling.</a:t>
            </a:r>
          </a:p>
        </p:txBody>
      </p:sp>
    </p:spTree>
    <p:extLst>
      <p:ext uri="{BB962C8B-B14F-4D97-AF65-F5344CB8AC3E}">
        <p14:creationId xmlns:p14="http://schemas.microsoft.com/office/powerpoint/2010/main" val="223221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788D5DFD-FA42-4EB0-B24E-4180C0CC5A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C864817-5955-484B-9D1F-9BC8DB7398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xmlns="" id="{280C083F-71A6-4E55-AE35-586518FE29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PicPr>
          <p:blipFill>
            <a:blip r:embed="rId4" cstate="email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 descr="Lightbulb">
            <a:extLst>
              <a:ext uri="{FF2B5EF4-FFF2-40B4-BE49-F238E27FC236}">
                <a16:creationId xmlns:a16="http://schemas.microsoft.com/office/drawing/2014/main" xmlns="" id="{AC06F95D-BA5D-4DEE-93EF-3FE3173D13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1" y="10"/>
            <a:ext cx="12188389" cy="68579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D44056DF-7985-4692-968A-466E9E6AF7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605895" y="1733825"/>
            <a:ext cx="10982062" cy="2396067"/>
            <a:chOff x="605895" y="1733825"/>
            <a:chExt cx="10982062" cy="2396067"/>
          </a:xfrm>
        </p:grpSpPr>
        <p:sp>
          <p:nvSpPr>
            <p:cNvPr id="15" name="Round Diagonal Corner Rectangle 7">
              <a:extLst>
                <a:ext uri="{FF2B5EF4-FFF2-40B4-BE49-F238E27FC236}">
                  <a16:creationId xmlns:a16="http://schemas.microsoft.com/office/drawing/2014/main" xmlns="" id="{B414A174-532A-4602-934F-9858D1D868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2497666" y="1733825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xmlns="" id="{940B0C0C-7F94-4725-8108-62B3B7A5A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xmlns="" id="{367EAC5B-1891-480A-A3AD-B9F6A88FAC5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xmlns="" id="{E33FF633-15BA-464F-8F5B-26C56665F79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xmlns="" id="{0C949DF6-E66B-4DB8-AB52-30CA781B483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xmlns="" id="{309C2298-5EF9-4B09-8995-014F6D3BFF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1" name="Freeform 35">
                <a:extLst>
                  <a:ext uri="{FF2B5EF4-FFF2-40B4-BE49-F238E27FC236}">
                    <a16:creationId xmlns:a16="http://schemas.microsoft.com/office/drawing/2014/main" xmlns="" id="{319B2AFC-EBFF-477C-A364-6D575BE5AA0A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2" name="Freeform 36">
                <a:extLst>
                  <a:ext uri="{FF2B5EF4-FFF2-40B4-BE49-F238E27FC236}">
                    <a16:creationId xmlns:a16="http://schemas.microsoft.com/office/drawing/2014/main" xmlns="" id="{CC6B7D67-F2F8-4B07-B954-EAC9135B2BB4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xmlns="" id="{7FF1659D-33DA-4F62-8567-A54020D2E28E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xmlns="" id="{9110F572-DC3D-4AB3-B731-B73BD650576B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xmlns="" id="{A2F7D0E9-68CE-40F9-B0E9-F915103ECF7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xmlns="" id="{AB69A438-1FB7-454A-A3E9-0C329643CD4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xmlns="" id="{E64598D0-3A2C-4570-9E7C-C52C89549B47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8" name="Freeform 33">
                <a:extLst>
                  <a:ext uri="{FF2B5EF4-FFF2-40B4-BE49-F238E27FC236}">
                    <a16:creationId xmlns:a16="http://schemas.microsoft.com/office/drawing/2014/main" xmlns="" id="{CC17CF42-8908-477B-9F36-DA1306CA010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29" name="Freeform 34">
                <a:extLst>
                  <a:ext uri="{FF2B5EF4-FFF2-40B4-BE49-F238E27FC236}">
                    <a16:creationId xmlns:a16="http://schemas.microsoft.com/office/drawing/2014/main" xmlns="" id="{A2457851-D4A0-404C-BF3F-99AE00B9E965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0" name="Freeform 37">
                <a:extLst>
                  <a:ext uri="{FF2B5EF4-FFF2-40B4-BE49-F238E27FC236}">
                    <a16:creationId xmlns:a16="http://schemas.microsoft.com/office/drawing/2014/main" xmlns="" id="{ECC300FA-EE4A-489E-9A47-79BEBF05DCE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1" name="Freeform 35">
                <a:extLst>
                  <a:ext uri="{FF2B5EF4-FFF2-40B4-BE49-F238E27FC236}">
                    <a16:creationId xmlns:a16="http://schemas.microsoft.com/office/drawing/2014/main" xmlns="" id="{0D1F26E2-902B-416B-A1DB-80DAF78D8B8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2" name="Freeform 36">
                <a:extLst>
                  <a:ext uri="{FF2B5EF4-FFF2-40B4-BE49-F238E27FC236}">
                    <a16:creationId xmlns:a16="http://schemas.microsoft.com/office/drawing/2014/main" xmlns="" id="{491346A0-BF6D-45A5-806A-2150768722C8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3" name="Freeform 38">
                <a:extLst>
                  <a:ext uri="{FF2B5EF4-FFF2-40B4-BE49-F238E27FC236}">
                    <a16:creationId xmlns:a16="http://schemas.microsoft.com/office/drawing/2014/main" xmlns="" id="{A8A5AAC9-38FD-4A03-AB91-236F2AAC625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4" name="Freeform 39">
                <a:extLst>
                  <a:ext uri="{FF2B5EF4-FFF2-40B4-BE49-F238E27FC236}">
                    <a16:creationId xmlns:a16="http://schemas.microsoft.com/office/drawing/2014/main" xmlns="" id="{7AD4105C-55AA-47FF-AC5D-5BCB0B78CDC9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5" name="Freeform 40">
                <a:extLst>
                  <a:ext uri="{FF2B5EF4-FFF2-40B4-BE49-F238E27FC236}">
                    <a16:creationId xmlns:a16="http://schemas.microsoft.com/office/drawing/2014/main" xmlns="" id="{1C4B42B1-B112-4057-82C3-E5AF3BC7F6DF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  <p:sp>
            <p:nvSpPr>
              <p:cNvPr id="36" name="Rectangle 41">
                <a:extLst>
                  <a:ext uri="{FF2B5EF4-FFF2-40B4-BE49-F238E27FC236}">
                    <a16:creationId xmlns:a16="http://schemas.microsoft.com/office/drawing/2014/main" xmlns="" id="{C8B37395-3651-4E66-A62E-31529FABC8CC}"/>
                  </a:ext>
                  <a:ext uri="{C183D7F6-B498-43B3-948B-1728B52AA6E4}">
                    <adec:decorative xmlns:adec="http://schemas.microsoft.com/office/drawing/2017/decorative" xmlns="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xmlns="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  <a:extLst/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D687081-16D7-4BC5-A7DB-E70117439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anchor="ctr">
            <a:normAutofit/>
          </a:bodyPr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841851F-203A-4F8E-AA75-478526ABA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0921" y="5400136"/>
            <a:ext cx="3226279" cy="798510"/>
          </a:xfrm>
        </p:spPr>
        <p:txBody>
          <a:bodyPr>
            <a:normAutofit/>
          </a:bodyPr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6B6D540F-1E2F-416F-819F-D8216BC8F3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A938410-2173-430A-9B92-20257D39BD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80B6055E-F2DC-412A-8B07-D3793807DA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BD1B6F-AE5F-4B27-9BE1-4797C9BEFB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design</Template>
  <TotalTime>0</TotalTime>
  <Words>320</Words>
  <Application>Microsoft Office PowerPoint</Application>
  <PresentationFormat>Widescreen</PresentationFormat>
  <Paragraphs>27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Tw Cen MT</vt:lpstr>
      <vt:lpstr>Circuit</vt:lpstr>
      <vt:lpstr>Writing to servers with socket and closing server sockets</vt:lpstr>
      <vt:lpstr>Echo Server and Echo Protocol </vt:lpstr>
      <vt:lpstr>Code Description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2025-03-11T06:57:57Z</dcterms:created>
  <dcterms:modified xsi:type="dcterms:W3CDTF">2025-03-11T14:42:25Z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