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81" r:id="rId3"/>
    <p:sldId id="337" r:id="rId4"/>
    <p:sldId id="309" r:id="rId5"/>
    <p:sldId id="297" r:id="rId6"/>
    <p:sldId id="342" r:id="rId7"/>
    <p:sldId id="346" r:id="rId8"/>
    <p:sldId id="343" r:id="rId9"/>
    <p:sldId id="344" r:id="rId10"/>
    <p:sldId id="345" r:id="rId11"/>
    <p:sldId id="347" r:id="rId12"/>
    <p:sldId id="310" r:id="rId13"/>
    <p:sldId id="296" r:id="rId14"/>
    <p:sldId id="282" r:id="rId15"/>
    <p:sldId id="289" r:id="rId16"/>
    <p:sldId id="338" r:id="rId17"/>
    <p:sldId id="339" r:id="rId18"/>
    <p:sldId id="284" r:id="rId19"/>
    <p:sldId id="285" r:id="rId20"/>
    <p:sldId id="308" r:id="rId21"/>
    <p:sldId id="340" r:id="rId22"/>
    <p:sldId id="341" r:id="rId23"/>
    <p:sldId id="306" r:id="rId24"/>
    <p:sldId id="312" r:id="rId25"/>
    <p:sldId id="287" r:id="rId26"/>
    <p:sldId id="304" r:id="rId27"/>
    <p:sldId id="322" r:id="rId28"/>
    <p:sldId id="324" r:id="rId29"/>
    <p:sldId id="348" r:id="rId30"/>
    <p:sldId id="350" r:id="rId31"/>
    <p:sldId id="349" r:id="rId32"/>
    <p:sldId id="333" r:id="rId33"/>
    <p:sldId id="334" r:id="rId34"/>
    <p:sldId id="280" r:id="rId35"/>
    <p:sldId id="291" r:id="rId36"/>
    <p:sldId id="292" r:id="rId37"/>
    <p:sldId id="293" r:id="rId38"/>
    <p:sldId id="263" r:id="rId39"/>
    <p:sldId id="331" r:id="rId40"/>
    <p:sldId id="332" r:id="rId41"/>
    <p:sldId id="267" r:id="rId42"/>
    <p:sldId id="268" r:id="rId43"/>
    <p:sldId id="270" r:id="rId44"/>
    <p:sldId id="271" r:id="rId45"/>
    <p:sldId id="272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02" r:id="rId55"/>
    <p:sldId id="30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7BDD1-34A5-5945-9625-A6B7A47C1D8E}" type="doc">
      <dgm:prSet loTypeId="urn:microsoft.com/office/officeart/2005/8/layout/orgChart1" loCatId="" qsTypeId="urn:microsoft.com/office/officeart/2005/8/quickstyle/simple4" qsCatId="simple" csTypeId="urn:microsoft.com/office/officeart/2005/8/colors/colorful5" csCatId="colorful" phldr="1"/>
      <dgm:spPr/>
    </dgm:pt>
    <dgm:pt modelId="{3DDAA5B3-3983-7E4F-8FD4-8B8877F2693B}">
      <dgm:prSet phldrT="[Text]" custT="1"/>
      <dgm:spPr/>
      <dgm:t>
        <a:bodyPr/>
        <a:lstStyle/>
        <a:p>
          <a:r>
            <a:rPr lang="en-US" sz="1800" dirty="0" smtClean="0"/>
            <a:t>Ranking</a:t>
          </a:r>
          <a:endParaRPr lang="en-US" sz="1800" dirty="0"/>
        </a:p>
      </dgm:t>
    </dgm:pt>
    <dgm:pt modelId="{B3AE8C40-7CBE-E347-8C9D-F4BCCAE191C2}" type="parTrans" cxnId="{1C77570C-5765-2C42-B6D6-4E24C7EC7057}">
      <dgm:prSet/>
      <dgm:spPr/>
      <dgm:t>
        <a:bodyPr/>
        <a:lstStyle/>
        <a:p>
          <a:endParaRPr lang="en-US" sz="2400"/>
        </a:p>
      </dgm:t>
    </dgm:pt>
    <dgm:pt modelId="{6552D32C-F9BD-4742-93B6-F88E6E559465}" type="sibTrans" cxnId="{1C77570C-5765-2C42-B6D6-4E24C7EC7057}">
      <dgm:prSet/>
      <dgm:spPr/>
      <dgm:t>
        <a:bodyPr/>
        <a:lstStyle/>
        <a:p>
          <a:endParaRPr lang="en-US" sz="2400"/>
        </a:p>
      </dgm:t>
    </dgm:pt>
    <dgm:pt modelId="{49D7E61A-4782-2243-9AD3-AD71B26192E4}">
      <dgm:prSet phldrT="[Text]" custT="1"/>
      <dgm:spPr/>
      <dgm:t>
        <a:bodyPr/>
        <a:lstStyle/>
        <a:p>
          <a:r>
            <a:rPr lang="en-US" sz="1800" dirty="0" smtClean="0"/>
            <a:t>Vector Space</a:t>
          </a:r>
          <a:endParaRPr lang="en-US" sz="1800" dirty="0"/>
        </a:p>
      </dgm:t>
    </dgm:pt>
    <dgm:pt modelId="{39FC2C4F-3852-B848-B623-C25BB49145E9}" type="parTrans" cxnId="{AC8748E7-A326-6140-953F-7F25B0C4C2EF}">
      <dgm:prSet/>
      <dgm:spPr/>
      <dgm:t>
        <a:bodyPr/>
        <a:lstStyle/>
        <a:p>
          <a:endParaRPr lang="en-US" sz="2400"/>
        </a:p>
      </dgm:t>
    </dgm:pt>
    <dgm:pt modelId="{07F9C79E-6CF8-904A-8C67-F41CAE79F7E0}" type="sibTrans" cxnId="{AC8748E7-A326-6140-953F-7F25B0C4C2EF}">
      <dgm:prSet/>
      <dgm:spPr/>
      <dgm:t>
        <a:bodyPr/>
        <a:lstStyle/>
        <a:p>
          <a:endParaRPr lang="en-US" sz="2400"/>
        </a:p>
      </dgm:t>
    </dgm:pt>
    <dgm:pt modelId="{2BBD88E0-8B39-574E-A621-774B63B92BB0}">
      <dgm:prSet phldrT="[Text]" custT="1"/>
      <dgm:spPr/>
      <dgm:t>
        <a:bodyPr/>
        <a:lstStyle/>
        <a:p>
          <a:r>
            <a:rPr lang="en-US" sz="1800" dirty="0" smtClean="0"/>
            <a:t>Probabilistic</a:t>
          </a:r>
          <a:endParaRPr lang="en-US" sz="1800" dirty="0"/>
        </a:p>
      </dgm:t>
    </dgm:pt>
    <dgm:pt modelId="{93283A3F-35B0-6446-8BD1-2B46E23C889C}" type="parTrans" cxnId="{0D481CFA-486B-1E47-92BC-DB6B5B5354B5}">
      <dgm:prSet/>
      <dgm:spPr/>
      <dgm:t>
        <a:bodyPr/>
        <a:lstStyle/>
        <a:p>
          <a:endParaRPr lang="en-US" sz="2400"/>
        </a:p>
      </dgm:t>
    </dgm:pt>
    <dgm:pt modelId="{FA4CE8CC-61F5-F040-A0A7-3A70246F41FA}" type="sibTrans" cxnId="{0D481CFA-486B-1E47-92BC-DB6B5B5354B5}">
      <dgm:prSet/>
      <dgm:spPr/>
      <dgm:t>
        <a:bodyPr/>
        <a:lstStyle/>
        <a:p>
          <a:endParaRPr lang="en-US" sz="2400"/>
        </a:p>
      </dgm:t>
    </dgm:pt>
    <dgm:pt modelId="{5F8DCCD2-2FC7-5F40-831A-0099EF249413}">
      <dgm:prSet custT="1"/>
      <dgm:spPr/>
      <dgm:t>
        <a:bodyPr/>
        <a:lstStyle/>
        <a:p>
          <a:r>
            <a:rPr lang="en-US" sz="1800" dirty="0" smtClean="0"/>
            <a:t>Boolean</a:t>
          </a:r>
          <a:endParaRPr lang="en-US" sz="1800" dirty="0"/>
        </a:p>
      </dgm:t>
    </dgm:pt>
    <dgm:pt modelId="{36DCF3B2-6799-CC43-AE5B-962D0D5514C8}" type="parTrans" cxnId="{73D134D2-06A8-6046-A75F-38F915311C13}">
      <dgm:prSet/>
      <dgm:spPr/>
      <dgm:t>
        <a:bodyPr/>
        <a:lstStyle/>
        <a:p>
          <a:endParaRPr lang="en-US" sz="2400"/>
        </a:p>
      </dgm:t>
    </dgm:pt>
    <dgm:pt modelId="{9946BA49-D4A6-C34C-8B4E-A94658782344}" type="sibTrans" cxnId="{73D134D2-06A8-6046-A75F-38F915311C13}">
      <dgm:prSet/>
      <dgm:spPr/>
      <dgm:t>
        <a:bodyPr/>
        <a:lstStyle/>
        <a:p>
          <a:endParaRPr lang="en-US" sz="2400"/>
        </a:p>
      </dgm:t>
    </dgm:pt>
    <dgm:pt modelId="{30829E29-6ECD-B546-9C4B-6E580308B5AA}">
      <dgm:prSet phldrT="[Text]" custT="1"/>
      <dgm:spPr/>
      <dgm:t>
        <a:bodyPr/>
        <a:lstStyle/>
        <a:p>
          <a:r>
            <a:rPr lang="en-US" sz="1800" dirty="0" smtClean="0"/>
            <a:t> Frequency</a:t>
          </a:r>
          <a:endParaRPr lang="en-US" sz="1800" dirty="0"/>
        </a:p>
      </dgm:t>
    </dgm:pt>
    <dgm:pt modelId="{F76D0D71-E1E7-F845-A291-5119F8867EA0}" type="parTrans" cxnId="{DF472990-031A-9143-BD43-AB0FD923EC61}">
      <dgm:prSet/>
      <dgm:spPr/>
      <dgm:t>
        <a:bodyPr/>
        <a:lstStyle/>
        <a:p>
          <a:endParaRPr lang="en-US" sz="2400"/>
        </a:p>
      </dgm:t>
    </dgm:pt>
    <dgm:pt modelId="{C08AB2DC-3C1B-F44E-B28C-77C33702D123}" type="sibTrans" cxnId="{DF472990-031A-9143-BD43-AB0FD923EC61}">
      <dgm:prSet/>
      <dgm:spPr/>
      <dgm:t>
        <a:bodyPr/>
        <a:lstStyle/>
        <a:p>
          <a:endParaRPr lang="en-US" sz="2400"/>
        </a:p>
      </dgm:t>
    </dgm:pt>
    <dgm:pt modelId="{68F19FDE-1D40-E64E-9CDB-76B9377C1E39}">
      <dgm:prSet phldrT="[Text]" custT="1"/>
      <dgm:spPr/>
      <dgm:t>
        <a:bodyPr/>
        <a:lstStyle/>
        <a:p>
          <a:r>
            <a:rPr lang="en-US" sz="1800" dirty="0" err="1" smtClean="0"/>
            <a:t>Tf</a:t>
          </a:r>
          <a:r>
            <a:rPr lang="en-US" sz="1800" dirty="0" smtClean="0"/>
            <a:t>-IDF</a:t>
          </a:r>
          <a:endParaRPr lang="en-US" sz="1800" dirty="0"/>
        </a:p>
      </dgm:t>
    </dgm:pt>
    <dgm:pt modelId="{AA2D280D-719F-0D44-847C-D22BF946B600}" type="parTrans" cxnId="{4DDC5581-FBD8-694C-85EE-29DACE36B107}">
      <dgm:prSet/>
      <dgm:spPr/>
      <dgm:t>
        <a:bodyPr/>
        <a:lstStyle/>
        <a:p>
          <a:endParaRPr lang="en-US" sz="2400"/>
        </a:p>
      </dgm:t>
    </dgm:pt>
    <dgm:pt modelId="{2DADDCFD-C1EF-CD4A-9FE9-1BF05519387F}" type="sibTrans" cxnId="{4DDC5581-FBD8-694C-85EE-29DACE36B107}">
      <dgm:prSet/>
      <dgm:spPr/>
      <dgm:t>
        <a:bodyPr/>
        <a:lstStyle/>
        <a:p>
          <a:endParaRPr lang="en-US" sz="2400"/>
        </a:p>
      </dgm:t>
    </dgm:pt>
    <dgm:pt modelId="{23FF3BA8-3DCB-7E48-BBC2-047C1238C969}">
      <dgm:prSet phldrT="[Text]" custT="1"/>
      <dgm:spPr/>
      <dgm:t>
        <a:bodyPr/>
        <a:lstStyle/>
        <a:p>
          <a:r>
            <a:rPr lang="en-US" sz="1800" dirty="0" smtClean="0"/>
            <a:t>Scaling (</a:t>
          </a:r>
          <a:r>
            <a:rPr lang="en-US" sz="1800" dirty="0" err="1" smtClean="0"/>
            <a:t>Tf</a:t>
          </a:r>
          <a:r>
            <a:rPr lang="en-US" sz="1800" dirty="0" smtClean="0"/>
            <a:t>) - IDF)</a:t>
          </a:r>
          <a:endParaRPr lang="en-US" sz="1800" dirty="0"/>
        </a:p>
      </dgm:t>
    </dgm:pt>
    <dgm:pt modelId="{59595DA5-CA2C-F048-B566-4F42B2A46033}" type="parTrans" cxnId="{2D518215-2344-A34F-A629-25DD064DB7B2}">
      <dgm:prSet/>
      <dgm:spPr/>
      <dgm:t>
        <a:bodyPr/>
        <a:lstStyle/>
        <a:p>
          <a:endParaRPr lang="en-US" sz="2400"/>
        </a:p>
      </dgm:t>
    </dgm:pt>
    <dgm:pt modelId="{F2B61750-299D-C646-B914-9C90AFB2F262}" type="sibTrans" cxnId="{2D518215-2344-A34F-A629-25DD064DB7B2}">
      <dgm:prSet/>
      <dgm:spPr/>
      <dgm:t>
        <a:bodyPr/>
        <a:lstStyle/>
        <a:p>
          <a:endParaRPr lang="en-US" sz="2400"/>
        </a:p>
      </dgm:t>
    </dgm:pt>
    <dgm:pt modelId="{62D9542A-31E7-3643-B41C-DE18BF9F85B8}">
      <dgm:prSet phldrT="[Text]" custT="1"/>
      <dgm:spPr/>
      <dgm:t>
        <a:bodyPr/>
        <a:lstStyle/>
        <a:p>
          <a:r>
            <a:rPr lang="en-US" sz="1800" dirty="0" smtClean="0"/>
            <a:t>Language Models</a:t>
          </a:r>
          <a:endParaRPr lang="en-US" sz="1800" dirty="0"/>
        </a:p>
      </dgm:t>
    </dgm:pt>
    <dgm:pt modelId="{D14F1790-8C19-7F4D-9D9E-989AC2E81C01}" type="parTrans" cxnId="{BDF49EB6-029A-684D-BCC1-5D8EDC1C1EAE}">
      <dgm:prSet/>
      <dgm:spPr/>
      <dgm:t>
        <a:bodyPr/>
        <a:lstStyle/>
        <a:p>
          <a:endParaRPr lang="en-US" sz="2400"/>
        </a:p>
      </dgm:t>
    </dgm:pt>
    <dgm:pt modelId="{0B4FC260-8E0B-0041-B026-33ED136F6EF3}" type="sibTrans" cxnId="{BDF49EB6-029A-684D-BCC1-5D8EDC1C1EAE}">
      <dgm:prSet/>
      <dgm:spPr/>
      <dgm:t>
        <a:bodyPr/>
        <a:lstStyle/>
        <a:p>
          <a:endParaRPr lang="en-US" sz="2400"/>
        </a:p>
      </dgm:t>
    </dgm:pt>
    <dgm:pt modelId="{F3467F0B-5FEB-5241-8A6A-626AB4BADDA0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4400" dirty="0" smtClean="0">
              <a:solidFill>
                <a:schemeClr val="tx1"/>
              </a:solidFill>
            </a:rPr>
            <a:t>LSI</a:t>
          </a:r>
          <a:endParaRPr lang="en-US" sz="4400" dirty="0">
            <a:solidFill>
              <a:schemeClr val="tx1"/>
            </a:solidFill>
          </a:endParaRPr>
        </a:p>
      </dgm:t>
    </dgm:pt>
    <dgm:pt modelId="{35FE5ED5-0A0F-824D-B2EF-9AA7C49A099F}" type="parTrans" cxnId="{674392B8-AAD6-8A40-80C5-388018AB77D6}">
      <dgm:prSet/>
      <dgm:spPr/>
      <dgm:t>
        <a:bodyPr/>
        <a:lstStyle/>
        <a:p>
          <a:endParaRPr lang="en-US" sz="2400"/>
        </a:p>
      </dgm:t>
    </dgm:pt>
    <dgm:pt modelId="{11CC50DC-35A7-7D4C-B8D4-3F512B6B82AB}" type="sibTrans" cxnId="{674392B8-AAD6-8A40-80C5-388018AB77D6}">
      <dgm:prSet/>
      <dgm:spPr/>
      <dgm:t>
        <a:bodyPr/>
        <a:lstStyle/>
        <a:p>
          <a:endParaRPr lang="en-US" sz="2400"/>
        </a:p>
      </dgm:t>
    </dgm:pt>
    <dgm:pt modelId="{2B32E29A-1334-9F40-B5C0-C6DF567F95D5}">
      <dgm:prSet custT="1"/>
      <dgm:spPr>
        <a:solidFill>
          <a:srgbClr val="FF7E79"/>
        </a:solidFill>
      </dgm:spPr>
      <dgm:t>
        <a:bodyPr/>
        <a:lstStyle/>
        <a:p>
          <a:r>
            <a:rPr lang="en-US" sz="1800" dirty="0" smtClean="0"/>
            <a:t>No Ranking</a:t>
          </a:r>
          <a:endParaRPr lang="en-US" sz="1800" dirty="0"/>
        </a:p>
      </dgm:t>
    </dgm:pt>
    <dgm:pt modelId="{6CC259B9-F2A0-2840-B4B8-DAA4303C642B}" type="parTrans" cxnId="{5E6E03EC-BD6B-8346-9646-2BDB1454F82F}">
      <dgm:prSet/>
      <dgm:spPr/>
      <dgm:t>
        <a:bodyPr/>
        <a:lstStyle/>
        <a:p>
          <a:endParaRPr lang="en-US" sz="2400"/>
        </a:p>
      </dgm:t>
    </dgm:pt>
    <dgm:pt modelId="{B6D5E8F0-931E-E448-AFB8-CF3C5C8D550A}" type="sibTrans" cxnId="{5E6E03EC-BD6B-8346-9646-2BDB1454F82F}">
      <dgm:prSet/>
      <dgm:spPr/>
      <dgm:t>
        <a:bodyPr/>
        <a:lstStyle/>
        <a:p>
          <a:endParaRPr lang="en-US" sz="2400"/>
        </a:p>
      </dgm:t>
    </dgm:pt>
    <dgm:pt modelId="{0BC065BC-F987-9C46-A58B-79030DB05056}" type="pres">
      <dgm:prSet presAssocID="{E5E7BDD1-34A5-5945-9625-A6B7A47C1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85AC91-6FA1-2441-A5A2-7AAE5BBD48CE}" type="pres">
      <dgm:prSet presAssocID="{3DDAA5B3-3983-7E4F-8FD4-8B8877F2693B}" presName="hierRoot1" presStyleCnt="0">
        <dgm:presLayoutVars>
          <dgm:hierBranch val="init"/>
        </dgm:presLayoutVars>
      </dgm:prSet>
      <dgm:spPr/>
    </dgm:pt>
    <dgm:pt modelId="{A6B959B1-7542-B743-9BC1-CFFA5381802B}" type="pres">
      <dgm:prSet presAssocID="{3DDAA5B3-3983-7E4F-8FD4-8B8877F2693B}" presName="rootComposite1" presStyleCnt="0"/>
      <dgm:spPr/>
    </dgm:pt>
    <dgm:pt modelId="{ED705A70-1088-1D4F-9F30-35F94C7841E5}" type="pres">
      <dgm:prSet presAssocID="{3DDAA5B3-3983-7E4F-8FD4-8B8877F2693B}" presName="rootText1" presStyleLbl="node0" presStyleIdx="0" presStyleCnt="1" custScaleX="291155" custScaleY="180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2B841C-466C-794F-BCB2-0CAB725B91EE}" type="pres">
      <dgm:prSet presAssocID="{3DDAA5B3-3983-7E4F-8FD4-8B8877F2693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FEAA03C-FD70-684A-BE1E-C94FF6E712D8}" type="pres">
      <dgm:prSet presAssocID="{3DDAA5B3-3983-7E4F-8FD4-8B8877F2693B}" presName="hierChild2" presStyleCnt="0"/>
      <dgm:spPr/>
    </dgm:pt>
    <dgm:pt modelId="{64C53D72-40CF-D944-B642-12C2DDB548C1}" type="pres">
      <dgm:prSet presAssocID="{36DCF3B2-6799-CC43-AE5B-962D0D5514C8}" presName="Name37" presStyleLbl="parChTrans1D2" presStyleIdx="0" presStyleCnt="3" custSzX="3939069" custSzY="424989"/>
      <dgm:spPr/>
      <dgm:t>
        <a:bodyPr/>
        <a:lstStyle/>
        <a:p>
          <a:endParaRPr lang="en-US"/>
        </a:p>
      </dgm:t>
    </dgm:pt>
    <dgm:pt modelId="{BC0B4D41-0988-584D-A991-1C647147D61C}" type="pres">
      <dgm:prSet presAssocID="{5F8DCCD2-2FC7-5F40-831A-0099EF249413}" presName="hierRoot2" presStyleCnt="0">
        <dgm:presLayoutVars>
          <dgm:hierBranch val="init"/>
        </dgm:presLayoutVars>
      </dgm:prSet>
      <dgm:spPr/>
    </dgm:pt>
    <dgm:pt modelId="{40017A27-51F4-C845-ABBE-C50313CCD985}" type="pres">
      <dgm:prSet presAssocID="{5F8DCCD2-2FC7-5F40-831A-0099EF249413}" presName="rootComposite" presStyleCnt="0"/>
      <dgm:spPr/>
    </dgm:pt>
    <dgm:pt modelId="{58062AB8-24A7-224E-B0D4-CF36C61DA3DD}" type="pres">
      <dgm:prSet presAssocID="{5F8DCCD2-2FC7-5F40-831A-0099EF249413}" presName="rootText" presStyleLbl="node2" presStyleIdx="0" presStyleCnt="3" custScaleX="291155" custScaleY="180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331E63-CBD9-B347-932D-CB0FE2E3A9B6}" type="pres">
      <dgm:prSet presAssocID="{5F8DCCD2-2FC7-5F40-831A-0099EF249413}" presName="rootConnector" presStyleLbl="node2" presStyleIdx="0" presStyleCnt="3"/>
      <dgm:spPr/>
      <dgm:t>
        <a:bodyPr/>
        <a:lstStyle/>
        <a:p>
          <a:endParaRPr lang="en-US"/>
        </a:p>
      </dgm:t>
    </dgm:pt>
    <dgm:pt modelId="{E777D054-AF62-D947-BC4A-CFF599B158D8}" type="pres">
      <dgm:prSet presAssocID="{5F8DCCD2-2FC7-5F40-831A-0099EF249413}" presName="hierChild4" presStyleCnt="0"/>
      <dgm:spPr/>
    </dgm:pt>
    <dgm:pt modelId="{05530164-F0FC-284C-AC91-4341BEB465C2}" type="pres">
      <dgm:prSet presAssocID="{6CC259B9-F2A0-2840-B4B8-DAA4303C642B}" presName="Name37" presStyleLbl="parChTrans1D3" presStyleIdx="0" presStyleCnt="6"/>
      <dgm:spPr/>
      <dgm:t>
        <a:bodyPr/>
        <a:lstStyle/>
        <a:p>
          <a:endParaRPr lang="en-US"/>
        </a:p>
      </dgm:t>
    </dgm:pt>
    <dgm:pt modelId="{CCD2FB75-7540-3E4A-B217-A8BEDB47BD0C}" type="pres">
      <dgm:prSet presAssocID="{2B32E29A-1334-9F40-B5C0-C6DF567F95D5}" presName="hierRoot2" presStyleCnt="0">
        <dgm:presLayoutVars>
          <dgm:hierBranch val="init"/>
        </dgm:presLayoutVars>
      </dgm:prSet>
      <dgm:spPr/>
    </dgm:pt>
    <dgm:pt modelId="{C470D0A1-9E3C-894B-837D-A2C5184015F5}" type="pres">
      <dgm:prSet presAssocID="{2B32E29A-1334-9F40-B5C0-C6DF567F95D5}" presName="rootComposite" presStyleCnt="0"/>
      <dgm:spPr/>
    </dgm:pt>
    <dgm:pt modelId="{968B1A7E-A833-1944-A5A7-98DE6BAAAD15}" type="pres">
      <dgm:prSet presAssocID="{2B32E29A-1334-9F40-B5C0-C6DF567F95D5}" presName="rootText" presStyleLbl="node3" presStyleIdx="0" presStyleCnt="6" custScaleX="142734" custScaleY="1484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4E1CD7-9A3E-894C-9E17-96A1921B9554}" type="pres">
      <dgm:prSet presAssocID="{2B32E29A-1334-9F40-B5C0-C6DF567F95D5}" presName="rootConnector" presStyleLbl="node3" presStyleIdx="0" presStyleCnt="6"/>
      <dgm:spPr/>
      <dgm:t>
        <a:bodyPr/>
        <a:lstStyle/>
        <a:p>
          <a:endParaRPr lang="en-US"/>
        </a:p>
      </dgm:t>
    </dgm:pt>
    <dgm:pt modelId="{70B8F545-1708-D047-BD34-D58E4CB6E38A}" type="pres">
      <dgm:prSet presAssocID="{2B32E29A-1334-9F40-B5C0-C6DF567F95D5}" presName="hierChild4" presStyleCnt="0"/>
      <dgm:spPr/>
    </dgm:pt>
    <dgm:pt modelId="{1C84B3C2-6830-7E46-9B4A-BF1429F22578}" type="pres">
      <dgm:prSet presAssocID="{2B32E29A-1334-9F40-B5C0-C6DF567F95D5}" presName="hierChild5" presStyleCnt="0"/>
      <dgm:spPr/>
    </dgm:pt>
    <dgm:pt modelId="{65378A13-F568-994C-ABA6-07F07B7C87AB}" type="pres">
      <dgm:prSet presAssocID="{5F8DCCD2-2FC7-5F40-831A-0099EF249413}" presName="hierChild5" presStyleCnt="0"/>
      <dgm:spPr/>
    </dgm:pt>
    <dgm:pt modelId="{FB222FDD-22DD-8C46-A1A5-D72FD136B9CE}" type="pres">
      <dgm:prSet presAssocID="{39FC2C4F-3852-B848-B623-C25BB49145E9}" presName="Name37" presStyleLbl="parChTrans1D2" presStyleIdx="1" presStyleCnt="3" custSzX="266232" custSzY="424989"/>
      <dgm:spPr/>
      <dgm:t>
        <a:bodyPr/>
        <a:lstStyle/>
        <a:p>
          <a:endParaRPr lang="en-US"/>
        </a:p>
      </dgm:t>
    </dgm:pt>
    <dgm:pt modelId="{EEB6D873-66A1-1A40-8039-9E3B6500D082}" type="pres">
      <dgm:prSet presAssocID="{49D7E61A-4782-2243-9AD3-AD71B26192E4}" presName="hierRoot2" presStyleCnt="0">
        <dgm:presLayoutVars>
          <dgm:hierBranch val="init"/>
        </dgm:presLayoutVars>
      </dgm:prSet>
      <dgm:spPr/>
    </dgm:pt>
    <dgm:pt modelId="{FEB3618F-3382-4B44-949E-73C61176F025}" type="pres">
      <dgm:prSet presAssocID="{49D7E61A-4782-2243-9AD3-AD71B26192E4}" presName="rootComposite" presStyleCnt="0"/>
      <dgm:spPr/>
    </dgm:pt>
    <dgm:pt modelId="{5B8B7417-3A21-2349-B14B-A92F66AFE137}" type="pres">
      <dgm:prSet presAssocID="{49D7E61A-4782-2243-9AD3-AD71B26192E4}" presName="rootText" presStyleLbl="node2" presStyleIdx="1" presStyleCnt="3" custScaleX="291155" custScaleY="180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3730DA-9B60-A343-96A5-04AC7AD1C86F}" type="pres">
      <dgm:prSet presAssocID="{49D7E61A-4782-2243-9AD3-AD71B26192E4}" presName="rootConnector" presStyleLbl="node2" presStyleIdx="1" presStyleCnt="3"/>
      <dgm:spPr/>
      <dgm:t>
        <a:bodyPr/>
        <a:lstStyle/>
        <a:p>
          <a:endParaRPr lang="en-US"/>
        </a:p>
      </dgm:t>
    </dgm:pt>
    <dgm:pt modelId="{B5D47119-1993-E647-BC71-C31B17742CF6}" type="pres">
      <dgm:prSet presAssocID="{49D7E61A-4782-2243-9AD3-AD71B26192E4}" presName="hierChild4" presStyleCnt="0"/>
      <dgm:spPr/>
    </dgm:pt>
    <dgm:pt modelId="{58F07D3D-FF48-D444-851C-97510E6E34FB}" type="pres">
      <dgm:prSet presAssocID="{F76D0D71-E1E7-F845-A291-5119F8867EA0}" presName="Name37" presStyleLbl="parChTrans1D3" presStyleIdx="1" presStyleCnt="6" custSzX="488314" custSzY="930930"/>
      <dgm:spPr/>
      <dgm:t>
        <a:bodyPr/>
        <a:lstStyle/>
        <a:p>
          <a:endParaRPr lang="en-US"/>
        </a:p>
      </dgm:t>
    </dgm:pt>
    <dgm:pt modelId="{85C12B05-1341-A14C-9FA5-8524D55B0C01}" type="pres">
      <dgm:prSet presAssocID="{30829E29-6ECD-B546-9C4B-6E580308B5AA}" presName="hierRoot2" presStyleCnt="0">
        <dgm:presLayoutVars>
          <dgm:hierBranch val="init"/>
        </dgm:presLayoutVars>
      </dgm:prSet>
      <dgm:spPr/>
    </dgm:pt>
    <dgm:pt modelId="{69B7F502-7658-5A43-A011-058402EA22F3}" type="pres">
      <dgm:prSet presAssocID="{30829E29-6ECD-B546-9C4B-6E580308B5AA}" presName="rootComposite" presStyleCnt="0"/>
      <dgm:spPr/>
    </dgm:pt>
    <dgm:pt modelId="{C324C823-7A36-4B49-9B9E-8B60C121901C}" type="pres">
      <dgm:prSet presAssocID="{30829E29-6ECD-B546-9C4B-6E580308B5AA}" presName="rootText" presStyleLbl="node3" presStyleIdx="1" presStyleCnt="6" custScaleX="291155" custScaleY="180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82D64-0031-9A44-AC52-0D7B179D6CBE}" type="pres">
      <dgm:prSet presAssocID="{30829E29-6ECD-B546-9C4B-6E580308B5AA}" presName="rootConnector" presStyleLbl="node3" presStyleIdx="1" presStyleCnt="6"/>
      <dgm:spPr/>
      <dgm:t>
        <a:bodyPr/>
        <a:lstStyle/>
        <a:p>
          <a:endParaRPr lang="en-US"/>
        </a:p>
      </dgm:t>
    </dgm:pt>
    <dgm:pt modelId="{68F718FC-6101-AA46-8061-F8652A258D7B}" type="pres">
      <dgm:prSet presAssocID="{30829E29-6ECD-B546-9C4B-6E580308B5AA}" presName="hierChild4" presStyleCnt="0"/>
      <dgm:spPr/>
    </dgm:pt>
    <dgm:pt modelId="{2587AC88-D940-F748-88EE-9A58DCC90ABD}" type="pres">
      <dgm:prSet presAssocID="{30829E29-6ECD-B546-9C4B-6E580308B5AA}" presName="hierChild5" presStyleCnt="0"/>
      <dgm:spPr/>
    </dgm:pt>
    <dgm:pt modelId="{D9F7A5EA-7F1C-1F45-AE96-0F1E4C5A5529}" type="pres">
      <dgm:prSet presAssocID="{AA2D280D-719F-0D44-847C-D22BF946B600}" presName="Name37" presStyleLbl="parChTrans1D3" presStyleIdx="2" presStyleCnt="6" custSzX="488314" custSzY="2367800"/>
      <dgm:spPr/>
      <dgm:t>
        <a:bodyPr/>
        <a:lstStyle/>
        <a:p>
          <a:endParaRPr lang="en-US"/>
        </a:p>
      </dgm:t>
    </dgm:pt>
    <dgm:pt modelId="{8BE0611C-BD38-BA4E-B51E-CFBE95FEED32}" type="pres">
      <dgm:prSet presAssocID="{68F19FDE-1D40-E64E-9CDB-76B9377C1E39}" presName="hierRoot2" presStyleCnt="0">
        <dgm:presLayoutVars>
          <dgm:hierBranch val="init"/>
        </dgm:presLayoutVars>
      </dgm:prSet>
      <dgm:spPr/>
    </dgm:pt>
    <dgm:pt modelId="{1D04E2D2-5EA2-3D4A-BF93-76F2DAF1FA3F}" type="pres">
      <dgm:prSet presAssocID="{68F19FDE-1D40-E64E-9CDB-76B9377C1E39}" presName="rootComposite" presStyleCnt="0"/>
      <dgm:spPr/>
    </dgm:pt>
    <dgm:pt modelId="{F784F386-7B84-FC40-8474-691861C2A996}" type="pres">
      <dgm:prSet presAssocID="{68F19FDE-1D40-E64E-9CDB-76B9377C1E39}" presName="rootText" presStyleLbl="node3" presStyleIdx="2" presStyleCnt="6" custScaleX="291155" custScaleY="180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5A828-0FE7-B94D-9EF3-C83C24AF4718}" type="pres">
      <dgm:prSet presAssocID="{68F19FDE-1D40-E64E-9CDB-76B9377C1E39}" presName="rootConnector" presStyleLbl="node3" presStyleIdx="2" presStyleCnt="6"/>
      <dgm:spPr/>
      <dgm:t>
        <a:bodyPr/>
        <a:lstStyle/>
        <a:p>
          <a:endParaRPr lang="en-US"/>
        </a:p>
      </dgm:t>
    </dgm:pt>
    <dgm:pt modelId="{99DCF1E8-6F07-E24C-8E1F-D15CF492229F}" type="pres">
      <dgm:prSet presAssocID="{68F19FDE-1D40-E64E-9CDB-76B9377C1E39}" presName="hierChild4" presStyleCnt="0"/>
      <dgm:spPr/>
    </dgm:pt>
    <dgm:pt modelId="{A89BFD6A-D1EE-3840-B337-E291542A29F6}" type="pres">
      <dgm:prSet presAssocID="{68F19FDE-1D40-E64E-9CDB-76B9377C1E39}" presName="hierChild5" presStyleCnt="0"/>
      <dgm:spPr/>
    </dgm:pt>
    <dgm:pt modelId="{C05630CE-3C9D-A946-A42A-E72ACE39B262}" type="pres">
      <dgm:prSet presAssocID="{59595DA5-CA2C-F048-B566-4F42B2A46033}" presName="Name37" presStyleLbl="parChTrans1D3" presStyleIdx="3" presStyleCnt="6" custSzX="488314" custSzY="3804670"/>
      <dgm:spPr/>
      <dgm:t>
        <a:bodyPr/>
        <a:lstStyle/>
        <a:p>
          <a:endParaRPr lang="en-US"/>
        </a:p>
      </dgm:t>
    </dgm:pt>
    <dgm:pt modelId="{A8989DF9-E1F1-E74F-9A98-5F264107399C}" type="pres">
      <dgm:prSet presAssocID="{23FF3BA8-3DCB-7E48-BBC2-047C1238C969}" presName="hierRoot2" presStyleCnt="0">
        <dgm:presLayoutVars>
          <dgm:hierBranch val="init"/>
        </dgm:presLayoutVars>
      </dgm:prSet>
      <dgm:spPr/>
    </dgm:pt>
    <dgm:pt modelId="{9FD255C5-1E48-6F41-BE2E-07EC42872063}" type="pres">
      <dgm:prSet presAssocID="{23FF3BA8-3DCB-7E48-BBC2-047C1238C969}" presName="rootComposite" presStyleCnt="0"/>
      <dgm:spPr/>
    </dgm:pt>
    <dgm:pt modelId="{8C53E0C2-7B6B-7F44-B6A9-3C1441BA7B87}" type="pres">
      <dgm:prSet presAssocID="{23FF3BA8-3DCB-7E48-BBC2-047C1238C969}" presName="rootText" presStyleLbl="node3" presStyleIdx="3" presStyleCnt="6" custScaleX="291155" custScaleY="180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F5566-2CDF-7245-8E17-E7EE596E2133}" type="pres">
      <dgm:prSet presAssocID="{23FF3BA8-3DCB-7E48-BBC2-047C1238C969}" presName="rootConnector" presStyleLbl="node3" presStyleIdx="3" presStyleCnt="6"/>
      <dgm:spPr/>
      <dgm:t>
        <a:bodyPr/>
        <a:lstStyle/>
        <a:p>
          <a:endParaRPr lang="en-US"/>
        </a:p>
      </dgm:t>
    </dgm:pt>
    <dgm:pt modelId="{5B876580-26F2-7F45-900A-5D2DEB062C2F}" type="pres">
      <dgm:prSet presAssocID="{23FF3BA8-3DCB-7E48-BBC2-047C1238C969}" presName="hierChild4" presStyleCnt="0"/>
      <dgm:spPr/>
    </dgm:pt>
    <dgm:pt modelId="{11606C89-B0A8-F54F-A76E-83383B361355}" type="pres">
      <dgm:prSet presAssocID="{23FF3BA8-3DCB-7E48-BBC2-047C1238C969}" presName="hierChild5" presStyleCnt="0"/>
      <dgm:spPr/>
    </dgm:pt>
    <dgm:pt modelId="{5F6FD5B9-6F32-1947-9BC7-55F117BC6415}" type="pres">
      <dgm:prSet presAssocID="{35FE5ED5-0A0F-824D-B2EF-9AA7C49A099F}" presName="Name37" presStyleLbl="parChTrans1D3" presStyleIdx="4" presStyleCnt="6" custSzX="488314" custSzY="5241540"/>
      <dgm:spPr/>
      <dgm:t>
        <a:bodyPr/>
        <a:lstStyle/>
        <a:p>
          <a:endParaRPr lang="en-US"/>
        </a:p>
      </dgm:t>
    </dgm:pt>
    <dgm:pt modelId="{FE0E0CCA-E000-7948-96BF-2594AC6A4CDB}" type="pres">
      <dgm:prSet presAssocID="{F3467F0B-5FEB-5241-8A6A-626AB4BADDA0}" presName="hierRoot2" presStyleCnt="0">
        <dgm:presLayoutVars>
          <dgm:hierBranch val="init"/>
        </dgm:presLayoutVars>
      </dgm:prSet>
      <dgm:spPr/>
    </dgm:pt>
    <dgm:pt modelId="{44F693F7-6AD9-A94E-81DE-F62F3A8AC47D}" type="pres">
      <dgm:prSet presAssocID="{F3467F0B-5FEB-5241-8A6A-626AB4BADDA0}" presName="rootComposite" presStyleCnt="0"/>
      <dgm:spPr/>
    </dgm:pt>
    <dgm:pt modelId="{3B0559A2-BBF5-6140-9F39-076EADAAF46E}" type="pres">
      <dgm:prSet presAssocID="{F3467F0B-5FEB-5241-8A6A-626AB4BADDA0}" presName="rootText" presStyleLbl="node3" presStyleIdx="4" presStyleCnt="6" custScaleX="291155" custScaleY="180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EB807-AB62-1845-B705-EBE9C9FCE34F}" type="pres">
      <dgm:prSet presAssocID="{F3467F0B-5FEB-5241-8A6A-626AB4BADDA0}" presName="rootConnector" presStyleLbl="node3" presStyleIdx="4" presStyleCnt="6"/>
      <dgm:spPr/>
      <dgm:t>
        <a:bodyPr/>
        <a:lstStyle/>
        <a:p>
          <a:endParaRPr lang="en-US"/>
        </a:p>
      </dgm:t>
    </dgm:pt>
    <dgm:pt modelId="{8E0666B0-482A-9C4D-B96F-667DAC3A16A5}" type="pres">
      <dgm:prSet presAssocID="{F3467F0B-5FEB-5241-8A6A-626AB4BADDA0}" presName="hierChild4" presStyleCnt="0"/>
      <dgm:spPr/>
    </dgm:pt>
    <dgm:pt modelId="{62A30404-8E6A-414C-9198-DAF1B2119BC6}" type="pres">
      <dgm:prSet presAssocID="{F3467F0B-5FEB-5241-8A6A-626AB4BADDA0}" presName="hierChild5" presStyleCnt="0"/>
      <dgm:spPr/>
    </dgm:pt>
    <dgm:pt modelId="{32365C38-2769-3442-998E-EA902838E799}" type="pres">
      <dgm:prSet presAssocID="{49D7E61A-4782-2243-9AD3-AD71B26192E4}" presName="hierChild5" presStyleCnt="0"/>
      <dgm:spPr/>
    </dgm:pt>
    <dgm:pt modelId="{56342C6C-58C0-AF42-9801-BCDC21EDBB64}" type="pres">
      <dgm:prSet presAssocID="{93283A3F-35B0-6446-8BD1-2B46E23C889C}" presName="Name37" presStyleLbl="parChTrans1D2" presStyleIdx="2" presStyleCnt="3" custSzX="3939069" custSzY="424989"/>
      <dgm:spPr/>
      <dgm:t>
        <a:bodyPr/>
        <a:lstStyle/>
        <a:p>
          <a:endParaRPr lang="en-US"/>
        </a:p>
      </dgm:t>
    </dgm:pt>
    <dgm:pt modelId="{5E4243A7-110B-2E4B-9BC0-7F56D92D0547}" type="pres">
      <dgm:prSet presAssocID="{2BBD88E0-8B39-574E-A621-774B63B92BB0}" presName="hierRoot2" presStyleCnt="0">
        <dgm:presLayoutVars>
          <dgm:hierBranch val="init"/>
        </dgm:presLayoutVars>
      </dgm:prSet>
      <dgm:spPr/>
    </dgm:pt>
    <dgm:pt modelId="{67E48BE8-B6E3-324F-8281-A871FA98B9F5}" type="pres">
      <dgm:prSet presAssocID="{2BBD88E0-8B39-574E-A621-774B63B92BB0}" presName="rootComposite" presStyleCnt="0"/>
      <dgm:spPr/>
    </dgm:pt>
    <dgm:pt modelId="{0D6E942D-E1D3-774C-8690-6C7677CDA36F}" type="pres">
      <dgm:prSet presAssocID="{2BBD88E0-8B39-574E-A621-774B63B92BB0}" presName="rootText" presStyleLbl="node2" presStyleIdx="2" presStyleCnt="3" custScaleX="291155" custScaleY="180999" custLinFactX="98674" custLinFactNeighborX="100000" custLinFactNeighborY="-27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7B6D9-9974-7648-90E5-14A8148E3EDE}" type="pres">
      <dgm:prSet presAssocID="{2BBD88E0-8B39-574E-A621-774B63B92BB0}" presName="rootConnector" presStyleLbl="node2" presStyleIdx="2" presStyleCnt="3"/>
      <dgm:spPr/>
      <dgm:t>
        <a:bodyPr/>
        <a:lstStyle/>
        <a:p>
          <a:endParaRPr lang="en-US"/>
        </a:p>
      </dgm:t>
    </dgm:pt>
    <dgm:pt modelId="{5A9DC508-9372-D34F-A2F5-45C336A90EB9}" type="pres">
      <dgm:prSet presAssocID="{2BBD88E0-8B39-574E-A621-774B63B92BB0}" presName="hierChild4" presStyleCnt="0"/>
      <dgm:spPr/>
    </dgm:pt>
    <dgm:pt modelId="{C34687F1-0798-BC4A-8247-1E6FBF1A7C7E}" type="pres">
      <dgm:prSet presAssocID="{D14F1790-8C19-7F4D-9D9E-989AC2E81C01}" presName="Name37" presStyleLbl="parChTrans1D3" presStyleIdx="5" presStyleCnt="6" custSzX="488314" custSzY="930930"/>
      <dgm:spPr/>
      <dgm:t>
        <a:bodyPr/>
        <a:lstStyle/>
        <a:p>
          <a:endParaRPr lang="en-US"/>
        </a:p>
      </dgm:t>
    </dgm:pt>
    <dgm:pt modelId="{43BBDBF8-BA06-4F4E-992D-72F6FD655F5F}" type="pres">
      <dgm:prSet presAssocID="{62D9542A-31E7-3643-B41C-DE18BF9F85B8}" presName="hierRoot2" presStyleCnt="0">
        <dgm:presLayoutVars>
          <dgm:hierBranch val="init"/>
        </dgm:presLayoutVars>
      </dgm:prSet>
      <dgm:spPr/>
    </dgm:pt>
    <dgm:pt modelId="{4FA2BAA1-ED1D-1F4B-8D87-DEF7879D0A0A}" type="pres">
      <dgm:prSet presAssocID="{62D9542A-31E7-3643-B41C-DE18BF9F85B8}" presName="rootComposite" presStyleCnt="0"/>
      <dgm:spPr/>
    </dgm:pt>
    <dgm:pt modelId="{6DB65210-6472-B34B-BDFF-D6F3F9B50D5C}" type="pres">
      <dgm:prSet presAssocID="{62D9542A-31E7-3643-B41C-DE18BF9F85B8}" presName="rootText" presStyleLbl="node3" presStyleIdx="5" presStyleCnt="6" custScaleX="195753" custScaleY="180999" custLinFactX="66765" custLinFactNeighborX="100000" custLinFactNeighborY="941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B4D4B7-06AE-1649-97B8-D32D820CBAF1}" type="pres">
      <dgm:prSet presAssocID="{62D9542A-31E7-3643-B41C-DE18BF9F85B8}" presName="rootConnector" presStyleLbl="node3" presStyleIdx="5" presStyleCnt="6"/>
      <dgm:spPr/>
      <dgm:t>
        <a:bodyPr/>
        <a:lstStyle/>
        <a:p>
          <a:endParaRPr lang="en-US"/>
        </a:p>
      </dgm:t>
    </dgm:pt>
    <dgm:pt modelId="{FADCAF18-4CD2-A546-A55D-CE97A129152D}" type="pres">
      <dgm:prSet presAssocID="{62D9542A-31E7-3643-B41C-DE18BF9F85B8}" presName="hierChild4" presStyleCnt="0"/>
      <dgm:spPr/>
    </dgm:pt>
    <dgm:pt modelId="{AF361FFF-8755-6E41-9BB3-BA513A5EAA55}" type="pres">
      <dgm:prSet presAssocID="{62D9542A-31E7-3643-B41C-DE18BF9F85B8}" presName="hierChild5" presStyleCnt="0"/>
      <dgm:spPr/>
    </dgm:pt>
    <dgm:pt modelId="{2DAC1C27-0993-5E45-965F-DD784F665EA0}" type="pres">
      <dgm:prSet presAssocID="{2BBD88E0-8B39-574E-A621-774B63B92BB0}" presName="hierChild5" presStyleCnt="0"/>
      <dgm:spPr/>
    </dgm:pt>
    <dgm:pt modelId="{F6F8D2FF-35AE-594D-8CB8-E39AA1BE17E0}" type="pres">
      <dgm:prSet presAssocID="{3DDAA5B3-3983-7E4F-8FD4-8B8877F2693B}" presName="hierChild3" presStyleCnt="0"/>
      <dgm:spPr/>
    </dgm:pt>
  </dgm:ptLst>
  <dgm:cxnLst>
    <dgm:cxn modelId="{861646FD-8F6D-B146-A8F2-3916D0CEDCF4}" type="presOf" srcId="{30829E29-6ECD-B546-9C4B-6E580308B5AA}" destId="{C324C823-7A36-4B49-9B9E-8B60C121901C}" srcOrd="0" destOrd="0" presId="urn:microsoft.com/office/officeart/2005/8/layout/orgChart1"/>
    <dgm:cxn modelId="{6EDAB81D-64B7-E342-8EDF-FC288FFA7B8F}" type="presOf" srcId="{59595DA5-CA2C-F048-B566-4F42B2A46033}" destId="{C05630CE-3C9D-A946-A42A-E72ACE39B262}" srcOrd="0" destOrd="0" presId="urn:microsoft.com/office/officeart/2005/8/layout/orgChart1"/>
    <dgm:cxn modelId="{A480A1C3-D025-694F-9140-3CF241B6C11B}" type="presOf" srcId="{E5E7BDD1-34A5-5945-9625-A6B7A47C1D8E}" destId="{0BC065BC-F987-9C46-A58B-79030DB05056}" srcOrd="0" destOrd="0" presId="urn:microsoft.com/office/officeart/2005/8/layout/orgChart1"/>
    <dgm:cxn modelId="{E2B9EC18-B73C-3141-90C1-72BE602280E4}" type="presOf" srcId="{93283A3F-35B0-6446-8BD1-2B46E23C889C}" destId="{56342C6C-58C0-AF42-9801-BCDC21EDBB64}" srcOrd="0" destOrd="0" presId="urn:microsoft.com/office/officeart/2005/8/layout/orgChart1"/>
    <dgm:cxn modelId="{B74386DE-19BE-974C-B7B9-5E54B17F353C}" type="presOf" srcId="{68F19FDE-1D40-E64E-9CDB-76B9377C1E39}" destId="{F784F386-7B84-FC40-8474-691861C2A996}" srcOrd="0" destOrd="0" presId="urn:microsoft.com/office/officeart/2005/8/layout/orgChart1"/>
    <dgm:cxn modelId="{1C77570C-5765-2C42-B6D6-4E24C7EC7057}" srcId="{E5E7BDD1-34A5-5945-9625-A6B7A47C1D8E}" destId="{3DDAA5B3-3983-7E4F-8FD4-8B8877F2693B}" srcOrd="0" destOrd="0" parTransId="{B3AE8C40-7CBE-E347-8C9D-F4BCCAE191C2}" sibTransId="{6552D32C-F9BD-4742-93B6-F88E6E559465}"/>
    <dgm:cxn modelId="{BDF49EB6-029A-684D-BCC1-5D8EDC1C1EAE}" srcId="{2BBD88E0-8B39-574E-A621-774B63B92BB0}" destId="{62D9542A-31E7-3643-B41C-DE18BF9F85B8}" srcOrd="0" destOrd="0" parTransId="{D14F1790-8C19-7F4D-9D9E-989AC2E81C01}" sibTransId="{0B4FC260-8E0B-0041-B026-33ED136F6EF3}"/>
    <dgm:cxn modelId="{0D481CFA-486B-1E47-92BC-DB6B5B5354B5}" srcId="{3DDAA5B3-3983-7E4F-8FD4-8B8877F2693B}" destId="{2BBD88E0-8B39-574E-A621-774B63B92BB0}" srcOrd="2" destOrd="0" parTransId="{93283A3F-35B0-6446-8BD1-2B46E23C889C}" sibTransId="{FA4CE8CC-61F5-F040-A0A7-3A70246F41FA}"/>
    <dgm:cxn modelId="{7410CA19-5AF0-F043-AD25-3117C84C0B28}" type="presOf" srcId="{62D9542A-31E7-3643-B41C-DE18BF9F85B8}" destId="{6DB65210-6472-B34B-BDFF-D6F3F9B50D5C}" srcOrd="0" destOrd="0" presId="urn:microsoft.com/office/officeart/2005/8/layout/orgChart1"/>
    <dgm:cxn modelId="{2D518215-2344-A34F-A629-25DD064DB7B2}" srcId="{49D7E61A-4782-2243-9AD3-AD71B26192E4}" destId="{23FF3BA8-3DCB-7E48-BBC2-047C1238C969}" srcOrd="2" destOrd="0" parTransId="{59595DA5-CA2C-F048-B566-4F42B2A46033}" sibTransId="{F2B61750-299D-C646-B914-9C90AFB2F262}"/>
    <dgm:cxn modelId="{D1FB4365-BBC3-564A-9FFB-157BD07AE6B0}" type="presOf" srcId="{F3467F0B-5FEB-5241-8A6A-626AB4BADDA0}" destId="{3B0559A2-BBF5-6140-9F39-076EADAAF46E}" srcOrd="0" destOrd="0" presId="urn:microsoft.com/office/officeart/2005/8/layout/orgChart1"/>
    <dgm:cxn modelId="{73D134D2-06A8-6046-A75F-38F915311C13}" srcId="{3DDAA5B3-3983-7E4F-8FD4-8B8877F2693B}" destId="{5F8DCCD2-2FC7-5F40-831A-0099EF249413}" srcOrd="0" destOrd="0" parTransId="{36DCF3B2-6799-CC43-AE5B-962D0D5514C8}" sibTransId="{9946BA49-D4A6-C34C-8B4E-A94658782344}"/>
    <dgm:cxn modelId="{22954342-C0C7-0C43-8DE8-162BFDD37F61}" type="presOf" srcId="{39FC2C4F-3852-B848-B623-C25BB49145E9}" destId="{FB222FDD-22DD-8C46-A1A5-D72FD136B9CE}" srcOrd="0" destOrd="0" presId="urn:microsoft.com/office/officeart/2005/8/layout/orgChart1"/>
    <dgm:cxn modelId="{DC3467A0-57E7-8E48-AA60-A7FCE12B0284}" type="presOf" srcId="{23FF3BA8-3DCB-7E48-BBC2-047C1238C969}" destId="{8C53E0C2-7B6B-7F44-B6A9-3C1441BA7B87}" srcOrd="0" destOrd="0" presId="urn:microsoft.com/office/officeart/2005/8/layout/orgChart1"/>
    <dgm:cxn modelId="{8303C223-3833-5942-BC06-97F4C38CAC30}" type="presOf" srcId="{2BBD88E0-8B39-574E-A621-774B63B92BB0}" destId="{0D6E942D-E1D3-774C-8690-6C7677CDA36F}" srcOrd="0" destOrd="0" presId="urn:microsoft.com/office/officeart/2005/8/layout/orgChart1"/>
    <dgm:cxn modelId="{088A4EB3-B3FF-1341-8740-94642C92E167}" type="presOf" srcId="{3DDAA5B3-3983-7E4F-8FD4-8B8877F2693B}" destId="{ED705A70-1088-1D4F-9F30-35F94C7841E5}" srcOrd="0" destOrd="0" presId="urn:microsoft.com/office/officeart/2005/8/layout/orgChart1"/>
    <dgm:cxn modelId="{C68AB40D-70E9-334F-8135-3DC95D81D986}" type="presOf" srcId="{23FF3BA8-3DCB-7E48-BBC2-047C1238C969}" destId="{719F5566-2CDF-7245-8E17-E7EE596E2133}" srcOrd="1" destOrd="0" presId="urn:microsoft.com/office/officeart/2005/8/layout/orgChart1"/>
    <dgm:cxn modelId="{103324E2-ABC9-B842-8A4D-0344C8A6EC9C}" type="presOf" srcId="{68F19FDE-1D40-E64E-9CDB-76B9377C1E39}" destId="{FC95A828-0FE7-B94D-9EF3-C83C24AF4718}" srcOrd="1" destOrd="0" presId="urn:microsoft.com/office/officeart/2005/8/layout/orgChart1"/>
    <dgm:cxn modelId="{C6E5F1E8-B469-A544-996E-93678892DA98}" type="presOf" srcId="{D14F1790-8C19-7F4D-9D9E-989AC2E81C01}" destId="{C34687F1-0798-BC4A-8247-1E6FBF1A7C7E}" srcOrd="0" destOrd="0" presId="urn:microsoft.com/office/officeart/2005/8/layout/orgChart1"/>
    <dgm:cxn modelId="{5DA430F7-D6AD-0643-A984-C6B1C3DE718E}" type="presOf" srcId="{F3467F0B-5FEB-5241-8A6A-626AB4BADDA0}" destId="{8B6EB807-AB62-1845-B705-EBE9C9FCE34F}" srcOrd="1" destOrd="0" presId="urn:microsoft.com/office/officeart/2005/8/layout/orgChart1"/>
    <dgm:cxn modelId="{A483707E-7FEA-B942-B023-5824D66CFCC9}" type="presOf" srcId="{2B32E29A-1334-9F40-B5C0-C6DF567F95D5}" destId="{8E4E1CD7-9A3E-894C-9E17-96A1921B9554}" srcOrd="1" destOrd="0" presId="urn:microsoft.com/office/officeart/2005/8/layout/orgChart1"/>
    <dgm:cxn modelId="{DF472990-031A-9143-BD43-AB0FD923EC61}" srcId="{49D7E61A-4782-2243-9AD3-AD71B26192E4}" destId="{30829E29-6ECD-B546-9C4B-6E580308B5AA}" srcOrd="0" destOrd="0" parTransId="{F76D0D71-E1E7-F845-A291-5119F8867EA0}" sibTransId="{C08AB2DC-3C1B-F44E-B28C-77C33702D123}"/>
    <dgm:cxn modelId="{AC8748E7-A326-6140-953F-7F25B0C4C2EF}" srcId="{3DDAA5B3-3983-7E4F-8FD4-8B8877F2693B}" destId="{49D7E61A-4782-2243-9AD3-AD71B26192E4}" srcOrd="1" destOrd="0" parTransId="{39FC2C4F-3852-B848-B623-C25BB49145E9}" sibTransId="{07F9C79E-6CF8-904A-8C67-F41CAE79F7E0}"/>
    <dgm:cxn modelId="{1B6A7B11-F3E6-AC46-9A1E-DA57A9F55B4F}" type="presOf" srcId="{AA2D280D-719F-0D44-847C-D22BF946B600}" destId="{D9F7A5EA-7F1C-1F45-AE96-0F1E4C5A5529}" srcOrd="0" destOrd="0" presId="urn:microsoft.com/office/officeart/2005/8/layout/orgChart1"/>
    <dgm:cxn modelId="{5E84418B-3341-BF43-875F-04BDD93229B7}" type="presOf" srcId="{3DDAA5B3-3983-7E4F-8FD4-8B8877F2693B}" destId="{C62B841C-466C-794F-BCB2-0CAB725B91EE}" srcOrd="1" destOrd="0" presId="urn:microsoft.com/office/officeart/2005/8/layout/orgChart1"/>
    <dgm:cxn modelId="{13F8F2FA-2287-7042-9585-2EC9781E98A9}" type="presOf" srcId="{36DCF3B2-6799-CC43-AE5B-962D0D5514C8}" destId="{64C53D72-40CF-D944-B642-12C2DDB548C1}" srcOrd="0" destOrd="0" presId="urn:microsoft.com/office/officeart/2005/8/layout/orgChart1"/>
    <dgm:cxn modelId="{46FD2E96-D07A-9E49-B353-91F305ACE735}" type="presOf" srcId="{49D7E61A-4782-2243-9AD3-AD71B26192E4}" destId="{D43730DA-9B60-A343-96A5-04AC7AD1C86F}" srcOrd="1" destOrd="0" presId="urn:microsoft.com/office/officeart/2005/8/layout/orgChart1"/>
    <dgm:cxn modelId="{A95A1202-F66E-4447-8B5C-F960883432C1}" type="presOf" srcId="{6CC259B9-F2A0-2840-B4B8-DAA4303C642B}" destId="{05530164-F0FC-284C-AC91-4341BEB465C2}" srcOrd="0" destOrd="0" presId="urn:microsoft.com/office/officeart/2005/8/layout/orgChart1"/>
    <dgm:cxn modelId="{CEB0768F-F774-0F4F-AF05-A2B82E154BDB}" type="presOf" srcId="{30829E29-6ECD-B546-9C4B-6E580308B5AA}" destId="{2E282D64-0031-9A44-AC52-0D7B179D6CBE}" srcOrd="1" destOrd="0" presId="urn:microsoft.com/office/officeart/2005/8/layout/orgChart1"/>
    <dgm:cxn modelId="{5E6E03EC-BD6B-8346-9646-2BDB1454F82F}" srcId="{5F8DCCD2-2FC7-5F40-831A-0099EF249413}" destId="{2B32E29A-1334-9F40-B5C0-C6DF567F95D5}" srcOrd="0" destOrd="0" parTransId="{6CC259B9-F2A0-2840-B4B8-DAA4303C642B}" sibTransId="{B6D5E8F0-931E-E448-AFB8-CF3C5C8D550A}"/>
    <dgm:cxn modelId="{7E016F3E-D843-114A-ABBF-AD6AAC424EF1}" type="presOf" srcId="{49D7E61A-4782-2243-9AD3-AD71B26192E4}" destId="{5B8B7417-3A21-2349-B14B-A92F66AFE137}" srcOrd="0" destOrd="0" presId="urn:microsoft.com/office/officeart/2005/8/layout/orgChart1"/>
    <dgm:cxn modelId="{1CD37024-8B20-C141-8A07-C82D0CDC1A0A}" type="presOf" srcId="{62D9542A-31E7-3643-B41C-DE18BF9F85B8}" destId="{FEB4D4B7-06AE-1649-97B8-D32D820CBAF1}" srcOrd="1" destOrd="0" presId="urn:microsoft.com/office/officeart/2005/8/layout/orgChart1"/>
    <dgm:cxn modelId="{79E8566C-9627-A545-BD0D-ABE67C1E149B}" type="presOf" srcId="{2B32E29A-1334-9F40-B5C0-C6DF567F95D5}" destId="{968B1A7E-A833-1944-A5A7-98DE6BAAAD15}" srcOrd="0" destOrd="0" presId="urn:microsoft.com/office/officeart/2005/8/layout/orgChart1"/>
    <dgm:cxn modelId="{674392B8-AAD6-8A40-80C5-388018AB77D6}" srcId="{49D7E61A-4782-2243-9AD3-AD71B26192E4}" destId="{F3467F0B-5FEB-5241-8A6A-626AB4BADDA0}" srcOrd="3" destOrd="0" parTransId="{35FE5ED5-0A0F-824D-B2EF-9AA7C49A099F}" sibTransId="{11CC50DC-35A7-7D4C-B8D4-3F512B6B82AB}"/>
    <dgm:cxn modelId="{E22B8EC0-121A-5B47-91FE-9506D85D8192}" type="presOf" srcId="{5F8DCCD2-2FC7-5F40-831A-0099EF249413}" destId="{3D331E63-CBD9-B347-932D-CB0FE2E3A9B6}" srcOrd="1" destOrd="0" presId="urn:microsoft.com/office/officeart/2005/8/layout/orgChart1"/>
    <dgm:cxn modelId="{555E07ED-4968-194A-9A31-82D7C181BCC7}" type="presOf" srcId="{35FE5ED5-0A0F-824D-B2EF-9AA7C49A099F}" destId="{5F6FD5B9-6F32-1947-9BC7-55F117BC6415}" srcOrd="0" destOrd="0" presId="urn:microsoft.com/office/officeart/2005/8/layout/orgChart1"/>
    <dgm:cxn modelId="{F46308FF-37F8-E846-8428-D0C8547EFFDF}" type="presOf" srcId="{F76D0D71-E1E7-F845-A291-5119F8867EA0}" destId="{58F07D3D-FF48-D444-851C-97510E6E34FB}" srcOrd="0" destOrd="0" presId="urn:microsoft.com/office/officeart/2005/8/layout/orgChart1"/>
    <dgm:cxn modelId="{9880DE45-4548-BF47-A36C-42430D287BB4}" type="presOf" srcId="{2BBD88E0-8B39-574E-A621-774B63B92BB0}" destId="{B297B6D9-9974-7648-90E5-14A8148E3EDE}" srcOrd="1" destOrd="0" presId="urn:microsoft.com/office/officeart/2005/8/layout/orgChart1"/>
    <dgm:cxn modelId="{B6ADC681-A789-024B-AE09-28206530CC5D}" type="presOf" srcId="{5F8DCCD2-2FC7-5F40-831A-0099EF249413}" destId="{58062AB8-24A7-224E-B0D4-CF36C61DA3DD}" srcOrd="0" destOrd="0" presId="urn:microsoft.com/office/officeart/2005/8/layout/orgChart1"/>
    <dgm:cxn modelId="{4DDC5581-FBD8-694C-85EE-29DACE36B107}" srcId="{49D7E61A-4782-2243-9AD3-AD71B26192E4}" destId="{68F19FDE-1D40-E64E-9CDB-76B9377C1E39}" srcOrd="1" destOrd="0" parTransId="{AA2D280D-719F-0D44-847C-D22BF946B600}" sibTransId="{2DADDCFD-C1EF-CD4A-9FE9-1BF05519387F}"/>
    <dgm:cxn modelId="{B4B4F3C4-4DD6-DE4E-AF9F-BC686FD2B8AF}" type="presParOf" srcId="{0BC065BC-F987-9C46-A58B-79030DB05056}" destId="{3585AC91-6FA1-2441-A5A2-7AAE5BBD48CE}" srcOrd="0" destOrd="0" presId="urn:microsoft.com/office/officeart/2005/8/layout/orgChart1"/>
    <dgm:cxn modelId="{E2D9CF8F-4E9F-8342-8357-718B9D360CAC}" type="presParOf" srcId="{3585AC91-6FA1-2441-A5A2-7AAE5BBD48CE}" destId="{A6B959B1-7542-B743-9BC1-CFFA5381802B}" srcOrd="0" destOrd="0" presId="urn:microsoft.com/office/officeart/2005/8/layout/orgChart1"/>
    <dgm:cxn modelId="{65C2816D-4675-0A44-9470-63914B5A8627}" type="presParOf" srcId="{A6B959B1-7542-B743-9BC1-CFFA5381802B}" destId="{ED705A70-1088-1D4F-9F30-35F94C7841E5}" srcOrd="0" destOrd="0" presId="urn:microsoft.com/office/officeart/2005/8/layout/orgChart1"/>
    <dgm:cxn modelId="{F29D9FFC-6A9B-F249-9321-C0F3469FE611}" type="presParOf" srcId="{A6B959B1-7542-B743-9BC1-CFFA5381802B}" destId="{C62B841C-466C-794F-BCB2-0CAB725B91EE}" srcOrd="1" destOrd="0" presId="urn:microsoft.com/office/officeart/2005/8/layout/orgChart1"/>
    <dgm:cxn modelId="{05ACC9AC-C86C-964A-8BE4-6E0DF3407EB6}" type="presParOf" srcId="{3585AC91-6FA1-2441-A5A2-7AAE5BBD48CE}" destId="{FFEAA03C-FD70-684A-BE1E-C94FF6E712D8}" srcOrd="1" destOrd="0" presId="urn:microsoft.com/office/officeart/2005/8/layout/orgChart1"/>
    <dgm:cxn modelId="{BF19170C-2AC2-A04D-AE39-3CEC24A0D7E9}" type="presParOf" srcId="{FFEAA03C-FD70-684A-BE1E-C94FF6E712D8}" destId="{64C53D72-40CF-D944-B642-12C2DDB548C1}" srcOrd="0" destOrd="0" presId="urn:microsoft.com/office/officeart/2005/8/layout/orgChart1"/>
    <dgm:cxn modelId="{7FECF17A-BD86-F248-84A0-D9D67CA15B48}" type="presParOf" srcId="{FFEAA03C-FD70-684A-BE1E-C94FF6E712D8}" destId="{BC0B4D41-0988-584D-A991-1C647147D61C}" srcOrd="1" destOrd="0" presId="urn:microsoft.com/office/officeart/2005/8/layout/orgChart1"/>
    <dgm:cxn modelId="{E307DFBB-46A2-4E41-812A-1A59441B894F}" type="presParOf" srcId="{BC0B4D41-0988-584D-A991-1C647147D61C}" destId="{40017A27-51F4-C845-ABBE-C50313CCD985}" srcOrd="0" destOrd="0" presId="urn:microsoft.com/office/officeart/2005/8/layout/orgChart1"/>
    <dgm:cxn modelId="{61E9F7C3-2B59-EF41-ADC2-E207CF2FE894}" type="presParOf" srcId="{40017A27-51F4-C845-ABBE-C50313CCD985}" destId="{58062AB8-24A7-224E-B0D4-CF36C61DA3DD}" srcOrd="0" destOrd="0" presId="urn:microsoft.com/office/officeart/2005/8/layout/orgChart1"/>
    <dgm:cxn modelId="{EC001882-9552-524B-B98F-7ADC1705BDA1}" type="presParOf" srcId="{40017A27-51F4-C845-ABBE-C50313CCD985}" destId="{3D331E63-CBD9-B347-932D-CB0FE2E3A9B6}" srcOrd="1" destOrd="0" presId="urn:microsoft.com/office/officeart/2005/8/layout/orgChart1"/>
    <dgm:cxn modelId="{292AFE9A-0EDA-334B-80E6-23D517C1F44B}" type="presParOf" srcId="{BC0B4D41-0988-584D-A991-1C647147D61C}" destId="{E777D054-AF62-D947-BC4A-CFF599B158D8}" srcOrd="1" destOrd="0" presId="urn:microsoft.com/office/officeart/2005/8/layout/orgChart1"/>
    <dgm:cxn modelId="{4ED8BB9E-CFFE-ED43-9A48-2B67B2679376}" type="presParOf" srcId="{E777D054-AF62-D947-BC4A-CFF599B158D8}" destId="{05530164-F0FC-284C-AC91-4341BEB465C2}" srcOrd="0" destOrd="0" presId="urn:microsoft.com/office/officeart/2005/8/layout/orgChart1"/>
    <dgm:cxn modelId="{33D2F2B2-BFE8-2740-8C02-2BB5022B87C9}" type="presParOf" srcId="{E777D054-AF62-D947-BC4A-CFF599B158D8}" destId="{CCD2FB75-7540-3E4A-B217-A8BEDB47BD0C}" srcOrd="1" destOrd="0" presId="urn:microsoft.com/office/officeart/2005/8/layout/orgChart1"/>
    <dgm:cxn modelId="{FEA02E19-70AA-8545-A88F-CA08C2EA925D}" type="presParOf" srcId="{CCD2FB75-7540-3E4A-B217-A8BEDB47BD0C}" destId="{C470D0A1-9E3C-894B-837D-A2C5184015F5}" srcOrd="0" destOrd="0" presId="urn:microsoft.com/office/officeart/2005/8/layout/orgChart1"/>
    <dgm:cxn modelId="{45475318-832D-4645-A30B-4259D96A171D}" type="presParOf" srcId="{C470D0A1-9E3C-894B-837D-A2C5184015F5}" destId="{968B1A7E-A833-1944-A5A7-98DE6BAAAD15}" srcOrd="0" destOrd="0" presId="urn:microsoft.com/office/officeart/2005/8/layout/orgChart1"/>
    <dgm:cxn modelId="{2A832546-64A7-F84A-88FE-4BFFC8DD2DCF}" type="presParOf" srcId="{C470D0A1-9E3C-894B-837D-A2C5184015F5}" destId="{8E4E1CD7-9A3E-894C-9E17-96A1921B9554}" srcOrd="1" destOrd="0" presId="urn:microsoft.com/office/officeart/2005/8/layout/orgChart1"/>
    <dgm:cxn modelId="{CDF4CB4B-F199-504F-ABAF-4E560287B08A}" type="presParOf" srcId="{CCD2FB75-7540-3E4A-B217-A8BEDB47BD0C}" destId="{70B8F545-1708-D047-BD34-D58E4CB6E38A}" srcOrd="1" destOrd="0" presId="urn:microsoft.com/office/officeart/2005/8/layout/orgChart1"/>
    <dgm:cxn modelId="{A71076D0-F148-AB4C-9841-C52E6896DA7B}" type="presParOf" srcId="{CCD2FB75-7540-3E4A-B217-A8BEDB47BD0C}" destId="{1C84B3C2-6830-7E46-9B4A-BF1429F22578}" srcOrd="2" destOrd="0" presId="urn:microsoft.com/office/officeart/2005/8/layout/orgChart1"/>
    <dgm:cxn modelId="{430177D5-8F0D-AF4E-9D75-34D7C641B7F0}" type="presParOf" srcId="{BC0B4D41-0988-584D-A991-1C647147D61C}" destId="{65378A13-F568-994C-ABA6-07F07B7C87AB}" srcOrd="2" destOrd="0" presId="urn:microsoft.com/office/officeart/2005/8/layout/orgChart1"/>
    <dgm:cxn modelId="{A7BF7436-6436-6F43-A75A-184DDC2E250E}" type="presParOf" srcId="{FFEAA03C-FD70-684A-BE1E-C94FF6E712D8}" destId="{FB222FDD-22DD-8C46-A1A5-D72FD136B9CE}" srcOrd="2" destOrd="0" presId="urn:microsoft.com/office/officeart/2005/8/layout/orgChart1"/>
    <dgm:cxn modelId="{8B257943-F2B4-A347-9B9B-90F206F86738}" type="presParOf" srcId="{FFEAA03C-FD70-684A-BE1E-C94FF6E712D8}" destId="{EEB6D873-66A1-1A40-8039-9E3B6500D082}" srcOrd="3" destOrd="0" presId="urn:microsoft.com/office/officeart/2005/8/layout/orgChart1"/>
    <dgm:cxn modelId="{DF8B4057-EC27-9846-BACA-1E3BD097401B}" type="presParOf" srcId="{EEB6D873-66A1-1A40-8039-9E3B6500D082}" destId="{FEB3618F-3382-4B44-949E-73C61176F025}" srcOrd="0" destOrd="0" presId="urn:microsoft.com/office/officeart/2005/8/layout/orgChart1"/>
    <dgm:cxn modelId="{06D74AC5-0C3D-F544-AB8C-05FFA5432C66}" type="presParOf" srcId="{FEB3618F-3382-4B44-949E-73C61176F025}" destId="{5B8B7417-3A21-2349-B14B-A92F66AFE137}" srcOrd="0" destOrd="0" presId="urn:microsoft.com/office/officeart/2005/8/layout/orgChart1"/>
    <dgm:cxn modelId="{CA72D705-4EEE-8D46-AA67-7F595F735417}" type="presParOf" srcId="{FEB3618F-3382-4B44-949E-73C61176F025}" destId="{D43730DA-9B60-A343-96A5-04AC7AD1C86F}" srcOrd="1" destOrd="0" presId="urn:microsoft.com/office/officeart/2005/8/layout/orgChart1"/>
    <dgm:cxn modelId="{81712DA4-95A7-584F-9898-6F3E7B37F671}" type="presParOf" srcId="{EEB6D873-66A1-1A40-8039-9E3B6500D082}" destId="{B5D47119-1993-E647-BC71-C31B17742CF6}" srcOrd="1" destOrd="0" presId="urn:microsoft.com/office/officeart/2005/8/layout/orgChart1"/>
    <dgm:cxn modelId="{141B2CAC-DD6F-9F4C-A644-0CBD8C2B731D}" type="presParOf" srcId="{B5D47119-1993-E647-BC71-C31B17742CF6}" destId="{58F07D3D-FF48-D444-851C-97510E6E34FB}" srcOrd="0" destOrd="0" presId="urn:microsoft.com/office/officeart/2005/8/layout/orgChart1"/>
    <dgm:cxn modelId="{CBD03853-C954-B64D-9775-8A5D69AC010A}" type="presParOf" srcId="{B5D47119-1993-E647-BC71-C31B17742CF6}" destId="{85C12B05-1341-A14C-9FA5-8524D55B0C01}" srcOrd="1" destOrd="0" presId="urn:microsoft.com/office/officeart/2005/8/layout/orgChart1"/>
    <dgm:cxn modelId="{9DF18BE0-46CD-C04D-B2FD-22A1150C6F94}" type="presParOf" srcId="{85C12B05-1341-A14C-9FA5-8524D55B0C01}" destId="{69B7F502-7658-5A43-A011-058402EA22F3}" srcOrd="0" destOrd="0" presId="urn:microsoft.com/office/officeart/2005/8/layout/orgChart1"/>
    <dgm:cxn modelId="{DED94E6E-2024-DC49-B850-739ED2AFE75E}" type="presParOf" srcId="{69B7F502-7658-5A43-A011-058402EA22F3}" destId="{C324C823-7A36-4B49-9B9E-8B60C121901C}" srcOrd="0" destOrd="0" presId="urn:microsoft.com/office/officeart/2005/8/layout/orgChart1"/>
    <dgm:cxn modelId="{CCFCA67A-BAD3-9449-A029-FA36A09E716F}" type="presParOf" srcId="{69B7F502-7658-5A43-A011-058402EA22F3}" destId="{2E282D64-0031-9A44-AC52-0D7B179D6CBE}" srcOrd="1" destOrd="0" presId="urn:microsoft.com/office/officeart/2005/8/layout/orgChart1"/>
    <dgm:cxn modelId="{63D8E3E0-E583-154D-9B2B-9A0646644610}" type="presParOf" srcId="{85C12B05-1341-A14C-9FA5-8524D55B0C01}" destId="{68F718FC-6101-AA46-8061-F8652A258D7B}" srcOrd="1" destOrd="0" presId="urn:microsoft.com/office/officeart/2005/8/layout/orgChart1"/>
    <dgm:cxn modelId="{746E29B6-DA42-C244-A940-10CBDEAC53E1}" type="presParOf" srcId="{85C12B05-1341-A14C-9FA5-8524D55B0C01}" destId="{2587AC88-D940-F748-88EE-9A58DCC90ABD}" srcOrd="2" destOrd="0" presId="urn:microsoft.com/office/officeart/2005/8/layout/orgChart1"/>
    <dgm:cxn modelId="{883BF3A9-8503-9245-A2CC-548CB885A804}" type="presParOf" srcId="{B5D47119-1993-E647-BC71-C31B17742CF6}" destId="{D9F7A5EA-7F1C-1F45-AE96-0F1E4C5A5529}" srcOrd="2" destOrd="0" presId="urn:microsoft.com/office/officeart/2005/8/layout/orgChart1"/>
    <dgm:cxn modelId="{0FEB0CA7-5ADD-1E47-B5BA-FCF938A0B6E1}" type="presParOf" srcId="{B5D47119-1993-E647-BC71-C31B17742CF6}" destId="{8BE0611C-BD38-BA4E-B51E-CFBE95FEED32}" srcOrd="3" destOrd="0" presId="urn:microsoft.com/office/officeart/2005/8/layout/orgChart1"/>
    <dgm:cxn modelId="{6F7D73FB-DB35-6448-B002-25A87EC186BE}" type="presParOf" srcId="{8BE0611C-BD38-BA4E-B51E-CFBE95FEED32}" destId="{1D04E2D2-5EA2-3D4A-BF93-76F2DAF1FA3F}" srcOrd="0" destOrd="0" presId="urn:microsoft.com/office/officeart/2005/8/layout/orgChart1"/>
    <dgm:cxn modelId="{17C04D4E-CC45-1547-AFA8-19F3B4D4C7F9}" type="presParOf" srcId="{1D04E2D2-5EA2-3D4A-BF93-76F2DAF1FA3F}" destId="{F784F386-7B84-FC40-8474-691861C2A996}" srcOrd="0" destOrd="0" presId="urn:microsoft.com/office/officeart/2005/8/layout/orgChart1"/>
    <dgm:cxn modelId="{486DA221-8282-0B4B-B93F-0E7E39EA48DB}" type="presParOf" srcId="{1D04E2D2-5EA2-3D4A-BF93-76F2DAF1FA3F}" destId="{FC95A828-0FE7-B94D-9EF3-C83C24AF4718}" srcOrd="1" destOrd="0" presId="urn:microsoft.com/office/officeart/2005/8/layout/orgChart1"/>
    <dgm:cxn modelId="{43A9B0D5-5B33-2344-B596-C0F939732317}" type="presParOf" srcId="{8BE0611C-BD38-BA4E-B51E-CFBE95FEED32}" destId="{99DCF1E8-6F07-E24C-8E1F-D15CF492229F}" srcOrd="1" destOrd="0" presId="urn:microsoft.com/office/officeart/2005/8/layout/orgChart1"/>
    <dgm:cxn modelId="{65D44138-13A5-934A-9040-9A486517F1DF}" type="presParOf" srcId="{8BE0611C-BD38-BA4E-B51E-CFBE95FEED32}" destId="{A89BFD6A-D1EE-3840-B337-E291542A29F6}" srcOrd="2" destOrd="0" presId="urn:microsoft.com/office/officeart/2005/8/layout/orgChart1"/>
    <dgm:cxn modelId="{90BECC77-EBD6-5C47-83A5-9D4360B62D81}" type="presParOf" srcId="{B5D47119-1993-E647-BC71-C31B17742CF6}" destId="{C05630CE-3C9D-A946-A42A-E72ACE39B262}" srcOrd="4" destOrd="0" presId="urn:microsoft.com/office/officeart/2005/8/layout/orgChart1"/>
    <dgm:cxn modelId="{B4A530B7-EAEB-2A47-B7FF-259462F9A6B7}" type="presParOf" srcId="{B5D47119-1993-E647-BC71-C31B17742CF6}" destId="{A8989DF9-E1F1-E74F-9A98-5F264107399C}" srcOrd="5" destOrd="0" presId="urn:microsoft.com/office/officeart/2005/8/layout/orgChart1"/>
    <dgm:cxn modelId="{79B3C924-E2BE-C64D-B7B3-8CEA17C46B74}" type="presParOf" srcId="{A8989DF9-E1F1-E74F-9A98-5F264107399C}" destId="{9FD255C5-1E48-6F41-BE2E-07EC42872063}" srcOrd="0" destOrd="0" presId="urn:microsoft.com/office/officeart/2005/8/layout/orgChart1"/>
    <dgm:cxn modelId="{54FA36BF-741F-284F-92EB-87E214D67FCD}" type="presParOf" srcId="{9FD255C5-1E48-6F41-BE2E-07EC42872063}" destId="{8C53E0C2-7B6B-7F44-B6A9-3C1441BA7B87}" srcOrd="0" destOrd="0" presId="urn:microsoft.com/office/officeart/2005/8/layout/orgChart1"/>
    <dgm:cxn modelId="{13B87CE0-1522-F64B-801D-4C1729BADAE2}" type="presParOf" srcId="{9FD255C5-1E48-6F41-BE2E-07EC42872063}" destId="{719F5566-2CDF-7245-8E17-E7EE596E2133}" srcOrd="1" destOrd="0" presId="urn:microsoft.com/office/officeart/2005/8/layout/orgChart1"/>
    <dgm:cxn modelId="{AD89AF45-76D5-6B46-88DB-D93A86A38CAC}" type="presParOf" srcId="{A8989DF9-E1F1-E74F-9A98-5F264107399C}" destId="{5B876580-26F2-7F45-900A-5D2DEB062C2F}" srcOrd="1" destOrd="0" presId="urn:microsoft.com/office/officeart/2005/8/layout/orgChart1"/>
    <dgm:cxn modelId="{36CA9D6B-1B2E-234B-8747-51AC1AEE4E04}" type="presParOf" srcId="{A8989DF9-E1F1-E74F-9A98-5F264107399C}" destId="{11606C89-B0A8-F54F-A76E-83383B361355}" srcOrd="2" destOrd="0" presId="urn:microsoft.com/office/officeart/2005/8/layout/orgChart1"/>
    <dgm:cxn modelId="{9238A6E9-CE5F-324E-8752-404F4F814A0D}" type="presParOf" srcId="{B5D47119-1993-E647-BC71-C31B17742CF6}" destId="{5F6FD5B9-6F32-1947-9BC7-55F117BC6415}" srcOrd="6" destOrd="0" presId="urn:microsoft.com/office/officeart/2005/8/layout/orgChart1"/>
    <dgm:cxn modelId="{2929441F-7C7C-724F-A777-F8776716C5BE}" type="presParOf" srcId="{B5D47119-1993-E647-BC71-C31B17742CF6}" destId="{FE0E0CCA-E000-7948-96BF-2594AC6A4CDB}" srcOrd="7" destOrd="0" presId="urn:microsoft.com/office/officeart/2005/8/layout/orgChart1"/>
    <dgm:cxn modelId="{F5AB1830-5B36-1640-8004-5EC603902727}" type="presParOf" srcId="{FE0E0CCA-E000-7948-96BF-2594AC6A4CDB}" destId="{44F693F7-6AD9-A94E-81DE-F62F3A8AC47D}" srcOrd="0" destOrd="0" presId="urn:microsoft.com/office/officeart/2005/8/layout/orgChart1"/>
    <dgm:cxn modelId="{747EAD47-095E-FE44-ADFC-9807BC7A86A3}" type="presParOf" srcId="{44F693F7-6AD9-A94E-81DE-F62F3A8AC47D}" destId="{3B0559A2-BBF5-6140-9F39-076EADAAF46E}" srcOrd="0" destOrd="0" presId="urn:microsoft.com/office/officeart/2005/8/layout/orgChart1"/>
    <dgm:cxn modelId="{645CD817-F74F-2D4C-812E-5FC8DA84BFA1}" type="presParOf" srcId="{44F693F7-6AD9-A94E-81DE-F62F3A8AC47D}" destId="{8B6EB807-AB62-1845-B705-EBE9C9FCE34F}" srcOrd="1" destOrd="0" presId="urn:microsoft.com/office/officeart/2005/8/layout/orgChart1"/>
    <dgm:cxn modelId="{55C36FEE-3102-4A46-BAC3-CF8999ADADFB}" type="presParOf" srcId="{FE0E0CCA-E000-7948-96BF-2594AC6A4CDB}" destId="{8E0666B0-482A-9C4D-B96F-667DAC3A16A5}" srcOrd="1" destOrd="0" presId="urn:microsoft.com/office/officeart/2005/8/layout/orgChart1"/>
    <dgm:cxn modelId="{4848098B-2C49-6B4D-BB91-0AEFB594115D}" type="presParOf" srcId="{FE0E0CCA-E000-7948-96BF-2594AC6A4CDB}" destId="{62A30404-8E6A-414C-9198-DAF1B2119BC6}" srcOrd="2" destOrd="0" presId="urn:microsoft.com/office/officeart/2005/8/layout/orgChart1"/>
    <dgm:cxn modelId="{BCDC2507-B343-9D41-926B-900A126EF779}" type="presParOf" srcId="{EEB6D873-66A1-1A40-8039-9E3B6500D082}" destId="{32365C38-2769-3442-998E-EA902838E799}" srcOrd="2" destOrd="0" presId="urn:microsoft.com/office/officeart/2005/8/layout/orgChart1"/>
    <dgm:cxn modelId="{E011DD97-37E3-1A4E-8449-57F370A37AB8}" type="presParOf" srcId="{FFEAA03C-FD70-684A-BE1E-C94FF6E712D8}" destId="{56342C6C-58C0-AF42-9801-BCDC21EDBB64}" srcOrd="4" destOrd="0" presId="urn:microsoft.com/office/officeart/2005/8/layout/orgChart1"/>
    <dgm:cxn modelId="{9D8F1D18-391C-0841-BE3D-C5E3BD159CDC}" type="presParOf" srcId="{FFEAA03C-FD70-684A-BE1E-C94FF6E712D8}" destId="{5E4243A7-110B-2E4B-9BC0-7F56D92D0547}" srcOrd="5" destOrd="0" presId="urn:microsoft.com/office/officeart/2005/8/layout/orgChart1"/>
    <dgm:cxn modelId="{EEFEF1C0-E8C4-C943-AB5C-C57F6C0D6D32}" type="presParOf" srcId="{5E4243A7-110B-2E4B-9BC0-7F56D92D0547}" destId="{67E48BE8-B6E3-324F-8281-A871FA98B9F5}" srcOrd="0" destOrd="0" presId="urn:microsoft.com/office/officeart/2005/8/layout/orgChart1"/>
    <dgm:cxn modelId="{41DE4683-AB94-3548-965F-32CA484E16F3}" type="presParOf" srcId="{67E48BE8-B6E3-324F-8281-A871FA98B9F5}" destId="{0D6E942D-E1D3-774C-8690-6C7677CDA36F}" srcOrd="0" destOrd="0" presId="urn:microsoft.com/office/officeart/2005/8/layout/orgChart1"/>
    <dgm:cxn modelId="{98CB15D9-4CC2-A746-A4ED-C0EB0A1BEFB3}" type="presParOf" srcId="{67E48BE8-B6E3-324F-8281-A871FA98B9F5}" destId="{B297B6D9-9974-7648-90E5-14A8148E3EDE}" srcOrd="1" destOrd="0" presId="urn:microsoft.com/office/officeart/2005/8/layout/orgChart1"/>
    <dgm:cxn modelId="{5F29CF0F-BAC3-2343-B1CF-5D35DE1075D1}" type="presParOf" srcId="{5E4243A7-110B-2E4B-9BC0-7F56D92D0547}" destId="{5A9DC508-9372-D34F-A2F5-45C336A90EB9}" srcOrd="1" destOrd="0" presId="urn:microsoft.com/office/officeart/2005/8/layout/orgChart1"/>
    <dgm:cxn modelId="{4C743402-3EC5-3A4E-A776-A877309C17D0}" type="presParOf" srcId="{5A9DC508-9372-D34F-A2F5-45C336A90EB9}" destId="{C34687F1-0798-BC4A-8247-1E6FBF1A7C7E}" srcOrd="0" destOrd="0" presId="urn:microsoft.com/office/officeart/2005/8/layout/orgChart1"/>
    <dgm:cxn modelId="{ADA3D1F9-3C24-954B-8A0F-35CBE79F2A20}" type="presParOf" srcId="{5A9DC508-9372-D34F-A2F5-45C336A90EB9}" destId="{43BBDBF8-BA06-4F4E-992D-72F6FD655F5F}" srcOrd="1" destOrd="0" presId="urn:microsoft.com/office/officeart/2005/8/layout/orgChart1"/>
    <dgm:cxn modelId="{64C79397-9622-7E45-8C32-99C3FF1D70D1}" type="presParOf" srcId="{43BBDBF8-BA06-4F4E-992D-72F6FD655F5F}" destId="{4FA2BAA1-ED1D-1F4B-8D87-DEF7879D0A0A}" srcOrd="0" destOrd="0" presId="urn:microsoft.com/office/officeart/2005/8/layout/orgChart1"/>
    <dgm:cxn modelId="{0272170D-0F2A-624C-BC17-41AB9956AC03}" type="presParOf" srcId="{4FA2BAA1-ED1D-1F4B-8D87-DEF7879D0A0A}" destId="{6DB65210-6472-B34B-BDFF-D6F3F9B50D5C}" srcOrd="0" destOrd="0" presId="urn:microsoft.com/office/officeart/2005/8/layout/orgChart1"/>
    <dgm:cxn modelId="{3CDE0C59-91BC-CC47-AD7B-A9656446CB4E}" type="presParOf" srcId="{4FA2BAA1-ED1D-1F4B-8D87-DEF7879D0A0A}" destId="{FEB4D4B7-06AE-1649-97B8-D32D820CBAF1}" srcOrd="1" destOrd="0" presId="urn:microsoft.com/office/officeart/2005/8/layout/orgChart1"/>
    <dgm:cxn modelId="{D1AF2A8E-63DD-E74A-9AB1-68DA424A6EDA}" type="presParOf" srcId="{43BBDBF8-BA06-4F4E-992D-72F6FD655F5F}" destId="{FADCAF18-4CD2-A546-A55D-CE97A129152D}" srcOrd="1" destOrd="0" presId="urn:microsoft.com/office/officeart/2005/8/layout/orgChart1"/>
    <dgm:cxn modelId="{4F1FFC20-E727-EB4F-814F-E0C3764C4700}" type="presParOf" srcId="{43BBDBF8-BA06-4F4E-992D-72F6FD655F5F}" destId="{AF361FFF-8755-6E41-9BB3-BA513A5EAA55}" srcOrd="2" destOrd="0" presId="urn:microsoft.com/office/officeart/2005/8/layout/orgChart1"/>
    <dgm:cxn modelId="{4F59AA1A-D2E5-BF46-95BE-6F16107A4ADE}" type="presParOf" srcId="{5E4243A7-110B-2E4B-9BC0-7F56D92D0547}" destId="{2DAC1C27-0993-5E45-965F-DD784F665EA0}" srcOrd="2" destOrd="0" presId="urn:microsoft.com/office/officeart/2005/8/layout/orgChart1"/>
    <dgm:cxn modelId="{7A4592CB-30BA-B94D-8D1A-1F95B31F56A3}" type="presParOf" srcId="{3585AC91-6FA1-2441-A5A2-7AAE5BBD48CE}" destId="{F6F8D2FF-35AE-594D-8CB8-E39AA1BE17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687F1-0798-BC4A-8247-1E6FBF1A7C7E}">
      <dsp:nvSpPr>
        <dsp:cNvPr id="0" name=""/>
        <dsp:cNvSpPr/>
      </dsp:nvSpPr>
      <dsp:spPr>
        <a:xfrm>
          <a:off x="9382686" y="1866529"/>
          <a:ext cx="296186" cy="1065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5018"/>
              </a:lnTo>
              <a:lnTo>
                <a:pt x="296186" y="10650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42C6C-58C0-AF42-9801-BCDC21EDBB64}">
      <dsp:nvSpPr>
        <dsp:cNvPr id="0" name=""/>
        <dsp:cNvSpPr/>
      </dsp:nvSpPr>
      <dsp:spPr>
        <a:xfrm>
          <a:off x="5907881" y="844048"/>
          <a:ext cx="4556172" cy="182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85"/>
              </a:lnTo>
              <a:lnTo>
                <a:pt x="4556172" y="84685"/>
              </a:lnTo>
              <a:lnTo>
                <a:pt x="4556172" y="182179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FD5B9-6F32-1947-9BC7-55F117BC6415}">
      <dsp:nvSpPr>
        <dsp:cNvPr id="0" name=""/>
        <dsp:cNvSpPr/>
      </dsp:nvSpPr>
      <dsp:spPr>
        <a:xfrm>
          <a:off x="4826513" y="1879338"/>
          <a:ext cx="405512" cy="3721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1008"/>
              </a:lnTo>
              <a:lnTo>
                <a:pt x="405512" y="372100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630CE-3C9D-A946-A42A-E72ACE39B262}">
      <dsp:nvSpPr>
        <dsp:cNvPr id="0" name=""/>
        <dsp:cNvSpPr/>
      </dsp:nvSpPr>
      <dsp:spPr>
        <a:xfrm>
          <a:off x="4826513" y="1879338"/>
          <a:ext cx="405512" cy="2685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5718"/>
              </a:lnTo>
              <a:lnTo>
                <a:pt x="405512" y="26857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7A5EA-7F1C-1F45-AE96-0F1E4C5A5529}">
      <dsp:nvSpPr>
        <dsp:cNvPr id="0" name=""/>
        <dsp:cNvSpPr/>
      </dsp:nvSpPr>
      <dsp:spPr>
        <a:xfrm>
          <a:off x="4826513" y="1879338"/>
          <a:ext cx="405512" cy="1650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0429"/>
              </a:lnTo>
              <a:lnTo>
                <a:pt x="405512" y="165042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07D3D-FF48-D444-851C-97510E6E34FB}">
      <dsp:nvSpPr>
        <dsp:cNvPr id="0" name=""/>
        <dsp:cNvSpPr/>
      </dsp:nvSpPr>
      <dsp:spPr>
        <a:xfrm>
          <a:off x="4826513" y="1879338"/>
          <a:ext cx="405512" cy="615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139"/>
              </a:lnTo>
              <a:lnTo>
                <a:pt x="405512" y="61513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22FDD-22DD-8C46-A1A5-D72FD136B9CE}">
      <dsp:nvSpPr>
        <dsp:cNvPr id="0" name=""/>
        <dsp:cNvSpPr/>
      </dsp:nvSpPr>
      <dsp:spPr>
        <a:xfrm>
          <a:off x="5862161" y="844048"/>
          <a:ext cx="91440" cy="194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98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30164-F0FC-284C-AC91-4341BEB465C2}">
      <dsp:nvSpPr>
        <dsp:cNvPr id="0" name=""/>
        <dsp:cNvSpPr/>
      </dsp:nvSpPr>
      <dsp:spPr>
        <a:xfrm>
          <a:off x="1928107" y="1879338"/>
          <a:ext cx="405512" cy="539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46"/>
              </a:lnTo>
              <a:lnTo>
                <a:pt x="405512" y="53964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53D72-40CF-D944-B642-12C2DDB548C1}">
      <dsp:nvSpPr>
        <dsp:cNvPr id="0" name=""/>
        <dsp:cNvSpPr/>
      </dsp:nvSpPr>
      <dsp:spPr>
        <a:xfrm>
          <a:off x="3009474" y="844048"/>
          <a:ext cx="2898406" cy="194988"/>
        </a:xfrm>
        <a:custGeom>
          <a:avLst/>
          <a:gdLst/>
          <a:ahLst/>
          <a:cxnLst/>
          <a:rect l="0" t="0" r="0" b="0"/>
          <a:pathLst>
            <a:path>
              <a:moveTo>
                <a:pt x="2898406" y="0"/>
              </a:moveTo>
              <a:lnTo>
                <a:pt x="2898406" y="97494"/>
              </a:lnTo>
              <a:lnTo>
                <a:pt x="0" y="97494"/>
              </a:lnTo>
              <a:lnTo>
                <a:pt x="0" y="19498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05A70-1088-1D4F-9F30-35F94C7841E5}">
      <dsp:nvSpPr>
        <dsp:cNvPr id="0" name=""/>
        <dsp:cNvSpPr/>
      </dsp:nvSpPr>
      <dsp:spPr>
        <a:xfrm>
          <a:off x="4556172" y="3746"/>
          <a:ext cx="2703418" cy="8403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Ranking</a:t>
          </a:r>
          <a:endParaRPr lang="en-US" sz="1800" kern="1200" dirty="0"/>
        </a:p>
      </dsp:txBody>
      <dsp:txXfrm>
        <a:off x="4556172" y="3746"/>
        <a:ext cx="2703418" cy="840301"/>
      </dsp:txXfrm>
    </dsp:sp>
    <dsp:sp modelId="{58062AB8-24A7-224E-B0D4-CF36C61DA3DD}">
      <dsp:nvSpPr>
        <dsp:cNvPr id="0" name=""/>
        <dsp:cNvSpPr/>
      </dsp:nvSpPr>
      <dsp:spPr>
        <a:xfrm>
          <a:off x="1657765" y="1039036"/>
          <a:ext cx="2703418" cy="8403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Boolean</a:t>
          </a:r>
          <a:endParaRPr lang="en-US" sz="1800" kern="1200" dirty="0"/>
        </a:p>
      </dsp:txBody>
      <dsp:txXfrm>
        <a:off x="1657765" y="1039036"/>
        <a:ext cx="2703418" cy="840301"/>
      </dsp:txXfrm>
    </dsp:sp>
    <dsp:sp modelId="{968B1A7E-A833-1944-A5A7-98DE6BAAAD15}">
      <dsp:nvSpPr>
        <dsp:cNvPr id="0" name=""/>
        <dsp:cNvSpPr/>
      </dsp:nvSpPr>
      <dsp:spPr>
        <a:xfrm>
          <a:off x="2333619" y="2074326"/>
          <a:ext cx="1325307" cy="689315"/>
        </a:xfrm>
        <a:prstGeom prst="rect">
          <a:avLst/>
        </a:prstGeom>
        <a:solidFill>
          <a:srgbClr val="FF7E7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Ranking</a:t>
          </a:r>
          <a:endParaRPr lang="en-US" sz="1800" kern="1200" dirty="0"/>
        </a:p>
      </dsp:txBody>
      <dsp:txXfrm>
        <a:off x="2333619" y="2074326"/>
        <a:ext cx="1325307" cy="689315"/>
      </dsp:txXfrm>
    </dsp:sp>
    <dsp:sp modelId="{5B8B7417-3A21-2349-B14B-A92F66AFE137}">
      <dsp:nvSpPr>
        <dsp:cNvPr id="0" name=""/>
        <dsp:cNvSpPr/>
      </dsp:nvSpPr>
      <dsp:spPr>
        <a:xfrm>
          <a:off x="4556172" y="1039036"/>
          <a:ext cx="2703418" cy="8403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Vector Space</a:t>
          </a:r>
          <a:endParaRPr lang="en-US" sz="1800" kern="1200" dirty="0"/>
        </a:p>
      </dsp:txBody>
      <dsp:txXfrm>
        <a:off x="4556172" y="1039036"/>
        <a:ext cx="2703418" cy="840301"/>
      </dsp:txXfrm>
    </dsp:sp>
    <dsp:sp modelId="{C324C823-7A36-4B49-9B9E-8B60C121901C}">
      <dsp:nvSpPr>
        <dsp:cNvPr id="0" name=""/>
        <dsp:cNvSpPr/>
      </dsp:nvSpPr>
      <dsp:spPr>
        <a:xfrm>
          <a:off x="5232026" y="2074326"/>
          <a:ext cx="2703418" cy="840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Frequency</a:t>
          </a:r>
          <a:endParaRPr lang="en-US" sz="1800" kern="1200" dirty="0"/>
        </a:p>
      </dsp:txBody>
      <dsp:txXfrm>
        <a:off x="5232026" y="2074326"/>
        <a:ext cx="2703418" cy="840301"/>
      </dsp:txXfrm>
    </dsp:sp>
    <dsp:sp modelId="{F784F386-7B84-FC40-8474-691861C2A996}">
      <dsp:nvSpPr>
        <dsp:cNvPr id="0" name=""/>
        <dsp:cNvSpPr/>
      </dsp:nvSpPr>
      <dsp:spPr>
        <a:xfrm>
          <a:off x="5232026" y="3109616"/>
          <a:ext cx="2703418" cy="840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Tf</a:t>
          </a:r>
          <a:r>
            <a:rPr lang="en-US" sz="1800" kern="1200" dirty="0" smtClean="0"/>
            <a:t>-IDF</a:t>
          </a:r>
          <a:endParaRPr lang="en-US" sz="1800" kern="1200" dirty="0"/>
        </a:p>
      </dsp:txBody>
      <dsp:txXfrm>
        <a:off x="5232026" y="3109616"/>
        <a:ext cx="2703418" cy="840301"/>
      </dsp:txXfrm>
    </dsp:sp>
    <dsp:sp modelId="{8C53E0C2-7B6B-7F44-B6A9-3C1441BA7B87}">
      <dsp:nvSpPr>
        <dsp:cNvPr id="0" name=""/>
        <dsp:cNvSpPr/>
      </dsp:nvSpPr>
      <dsp:spPr>
        <a:xfrm>
          <a:off x="5232026" y="4144906"/>
          <a:ext cx="2703418" cy="840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Scaling (</a:t>
          </a:r>
          <a:r>
            <a:rPr lang="en-US" sz="1800" kern="1200" dirty="0" err="1" smtClean="0"/>
            <a:t>Tf</a:t>
          </a:r>
          <a:r>
            <a:rPr lang="en-US" sz="1800" kern="1200" dirty="0" smtClean="0"/>
            <a:t>) - IDF)</a:t>
          </a:r>
          <a:endParaRPr lang="en-US" sz="1800" kern="1200" dirty="0"/>
        </a:p>
      </dsp:txBody>
      <dsp:txXfrm>
        <a:off x="5232026" y="4144906"/>
        <a:ext cx="2703418" cy="840301"/>
      </dsp:txXfrm>
    </dsp:sp>
    <dsp:sp modelId="{3B0559A2-BBF5-6140-9F39-076EADAAF46E}">
      <dsp:nvSpPr>
        <dsp:cNvPr id="0" name=""/>
        <dsp:cNvSpPr/>
      </dsp:nvSpPr>
      <dsp:spPr>
        <a:xfrm>
          <a:off x="5232026" y="5180196"/>
          <a:ext cx="2703418" cy="840301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solidFill>
                <a:schemeClr val="tx1"/>
              </a:solidFill>
            </a:rPr>
            <a:t>LSI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5232026" y="5180196"/>
        <a:ext cx="2703418" cy="840301"/>
      </dsp:txXfrm>
    </dsp:sp>
    <dsp:sp modelId="{0D6E942D-E1D3-774C-8690-6C7677CDA36F}">
      <dsp:nvSpPr>
        <dsp:cNvPr id="0" name=""/>
        <dsp:cNvSpPr/>
      </dsp:nvSpPr>
      <dsp:spPr>
        <a:xfrm>
          <a:off x="9112344" y="1026227"/>
          <a:ext cx="2703418" cy="8403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Probabilistic</a:t>
          </a:r>
          <a:endParaRPr lang="en-US" sz="1800" kern="1200" dirty="0"/>
        </a:p>
      </dsp:txBody>
      <dsp:txXfrm>
        <a:off x="9112344" y="1026227"/>
        <a:ext cx="2703418" cy="840301"/>
      </dsp:txXfrm>
    </dsp:sp>
    <dsp:sp modelId="{6DB65210-6472-B34B-BDFF-D6F3F9B50D5C}">
      <dsp:nvSpPr>
        <dsp:cNvPr id="0" name=""/>
        <dsp:cNvSpPr/>
      </dsp:nvSpPr>
      <dsp:spPr>
        <a:xfrm>
          <a:off x="9678872" y="2511397"/>
          <a:ext cx="1817596" cy="840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Language Models</a:t>
          </a:r>
          <a:endParaRPr lang="en-US" sz="1800" kern="1200" dirty="0"/>
        </a:p>
      </dsp:txBody>
      <dsp:txXfrm>
        <a:off x="9678872" y="2511397"/>
        <a:ext cx="1817596" cy="840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B3295-51DE-4C49-8A3E-A6481BE5EA9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3CAB8-B25F-3742-B8B8-CD297598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verbal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294A-0B66-934C-8F2B-7F77F7ED1C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5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8752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CAB8-B25F-3742-B8B8-CD2975987E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6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5FA7C92-F8DF-D84F-A2C3-22E48609AF8C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LSI MOTIVATION:</a:t>
            </a:r>
          </a:p>
          <a:p>
            <a:r>
              <a:rPr lang="en-US" altLang="en-US">
                <a:latin typeface="Times New Roman" charset="0"/>
              </a:rPr>
              <a:t>The goal in LSI is to find and fit a useful model of the relationships </a:t>
            </a:r>
          </a:p>
          <a:p>
            <a:r>
              <a:rPr lang="en-US" altLang="en-US">
                <a:latin typeface="Times New Roman" charset="0"/>
              </a:rPr>
              <a:t>between terms and documents. We want to use the matrix of observed </a:t>
            </a:r>
          </a:p>
          <a:p>
            <a:r>
              <a:rPr lang="en-US" altLang="en-US">
                <a:latin typeface="Times New Roman" charset="0"/>
              </a:rPr>
              <a:t>occurrences of terms in documents to estimate parameters of that model. </a:t>
            </a:r>
          </a:p>
          <a:p>
            <a:r>
              <a:rPr lang="en-US" altLang="en-US">
                <a:latin typeface="Times New Roman" charset="0"/>
              </a:rPr>
              <a:t>With resulting model we can then estimate what the observed occurrences</a:t>
            </a:r>
          </a:p>
          <a:p>
            <a:r>
              <a:rPr lang="en-US" altLang="en-US">
                <a:latin typeface="Times New Roman" charset="0"/>
              </a:rPr>
              <a:t> really should have been. In this way, for instance, we may be able </a:t>
            </a:r>
          </a:p>
          <a:p>
            <a:r>
              <a:rPr lang="en-US" altLang="en-US">
                <a:latin typeface="Times New Roman" charset="0"/>
              </a:rPr>
              <a:t>to predict that a given term should have been associated with a document, </a:t>
            </a:r>
          </a:p>
          <a:p>
            <a:r>
              <a:rPr lang="en-US" altLang="en-US">
                <a:latin typeface="Times New Roman" charset="0"/>
              </a:rPr>
              <a:t>even though, because of variability in word use, no such association was </a:t>
            </a:r>
          </a:p>
          <a:p>
            <a:r>
              <a:rPr lang="en-US" altLang="en-US">
                <a:latin typeface="Times New Roman" charset="0"/>
              </a:rPr>
              <a:t>observed explicitly.</a:t>
            </a:r>
          </a:p>
        </p:txBody>
      </p:sp>
    </p:spTree>
    <p:extLst>
      <p:ext uri="{BB962C8B-B14F-4D97-AF65-F5344CB8AC3E}">
        <p14:creationId xmlns:p14="http://schemas.microsoft.com/office/powerpoint/2010/main" val="167996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CAB8-B25F-3742-B8B8-CD2975987EC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23681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5015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6125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83736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9493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0710-D9B7-F444-8F7C-395E38398C38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TCSS-IR 7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C64D-B5BF-AC43-93EA-34951B6BAE1F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TCSS-IR 7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EA5A-18A9-6C4E-B49B-6958ADA203C0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TCSS-IR 7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8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304800"/>
            <a:ext cx="10363200" cy="1206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25600" y="1600200"/>
            <a:ext cx="508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600200"/>
            <a:ext cx="508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3CA4A-36FA-1A49-8040-9185E55F8EEA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TCSS-IR 7 Search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CCEFD-2069-6245-9703-81A098592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6744-70A0-7548-8440-96B4C42CE0F9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TCSS-IR 7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6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6ACB-1DA6-FF4E-9764-EB2E0F46A358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TCSS-IR 7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B463-2FCC-ED41-8BC5-6E277FA1B4B5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TCSS-IR 7 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8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6B34-12F5-6041-AF47-7A52F76AFADF}" type="datetime1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TCSS-IR 7 Search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0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F8F2-744C-4541-9A4D-A8252D68942B}" type="datetime1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TCSS-IR 7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5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6226-7110-FF40-ACC1-0006C605D0B0}" type="datetime1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TCSS-IR 7 Search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FA8-13A9-CF4B-8BED-33C49BFFE4F5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TCSS-IR 7 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3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BDE5-1BA0-BE4C-8E18-8F7332742797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TCSS-IR 7 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0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2359-8DE8-3644-B6EA-32DE75DCD8E6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TCSS-IR 7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8D11-5C01-5144-97E3-AC218125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TCSS </a:t>
            </a:r>
            <a:r>
              <a:rPr lang="mr-IN" dirty="0" smtClean="0"/>
              <a:t>–</a:t>
            </a:r>
            <a:r>
              <a:rPr lang="en-US" dirty="0" smtClean="0"/>
              <a:t> 554 IR and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Slides  adopted from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Hinrich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Schütze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Christina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Lioma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Melanie Martin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Cosine Similarity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1E1-2BFA-3C42-8762-7067799989DE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2" y="4216403"/>
            <a:ext cx="11522696" cy="1339848"/>
          </a:xfrm>
          <a:prstGeom prst="rect">
            <a:avLst/>
          </a:prstGeom>
          <a:ln>
            <a:solidFill>
              <a:srgbClr val="0432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043863" y="390596"/>
            <a:ext cx="3422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0432FF"/>
                </a:solidFill>
              </a:rPr>
              <a:t>Rank: d1,d2,d3 </a:t>
            </a:r>
            <a:endParaRPr lang="en-US" sz="4000">
              <a:solidFill>
                <a:srgbClr val="0432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581"/>
            <a:ext cx="8293100" cy="1892300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193862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cosine similarity?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other distance measures?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7228"/>
          </a:xfrm>
        </p:spPr>
        <p:txBody>
          <a:bodyPr/>
          <a:lstStyle/>
          <a:p>
            <a:r>
              <a:rPr lang="en-US" dirty="0" smtClean="0"/>
              <a:t>Ranking Methods so far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66223"/>
              </p:ext>
            </p:extLst>
          </p:nvPr>
        </p:nvGraphicFramePr>
        <p:xfrm>
          <a:off x="228599" y="697229"/>
          <a:ext cx="11815763" cy="6024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 Review: Diagonal </a:t>
            </a:r>
            <a:r>
              <a:rPr lang="en-US" dirty="0"/>
              <a:t>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70" y="1825625"/>
            <a:ext cx="11022330" cy="1729105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A diagonal matrix A is a matrix where all the entries </a:t>
            </a:r>
            <a:r>
              <a:rPr lang="en-US" dirty="0" err="1" smtClean="0">
                <a:solidFill>
                  <a:srgbClr val="0432FF"/>
                </a:solidFill>
              </a:rPr>
              <a:t>a</a:t>
            </a:r>
            <a:r>
              <a:rPr lang="en-US" baseline="-25000" dirty="0" err="1" smtClean="0">
                <a:solidFill>
                  <a:srgbClr val="0432FF"/>
                </a:solidFill>
              </a:rPr>
              <a:t>ij</a:t>
            </a:r>
            <a:r>
              <a:rPr lang="en-US" dirty="0" smtClean="0">
                <a:solidFill>
                  <a:srgbClr val="0432FF"/>
                </a:solidFill>
              </a:rPr>
              <a:t> </a:t>
            </a:r>
            <a:r>
              <a:rPr lang="en-US" dirty="0">
                <a:solidFill>
                  <a:srgbClr val="0432FF"/>
                </a:solidFill>
              </a:rPr>
              <a:t>are 0 when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 ̸= j. </a:t>
            </a:r>
            <a:endParaRPr lang="en-US" dirty="0" smtClean="0">
              <a:solidFill>
                <a:srgbClr val="0432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90" y="2612251"/>
            <a:ext cx="6693020" cy="303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 Review: Rank of a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768590"/>
              </p:ext>
            </p:extLst>
          </p:nvPr>
        </p:nvGraphicFramePr>
        <p:xfrm>
          <a:off x="7265668" y="2397121"/>
          <a:ext cx="4088132" cy="2186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033"/>
                <a:gridCol w="1022033"/>
                <a:gridCol w="1022033"/>
                <a:gridCol w="1022033"/>
              </a:tblGrid>
              <a:tr h="5465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5465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5465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5465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7353298" y="2397121"/>
            <a:ext cx="3897630" cy="218630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8" y="1905635"/>
            <a:ext cx="6808470" cy="3752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432FF"/>
                </a:solidFill>
              </a:rPr>
              <a:t>Number of linearly independent rows (or columns).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 = 2r</a:t>
            </a:r>
            <a:r>
              <a:rPr lang="en-US" baseline="-25000" dirty="0" smtClean="0"/>
              <a:t>1</a:t>
            </a:r>
            <a:r>
              <a:rPr lang="en-US" dirty="0" smtClean="0"/>
              <a:t>-r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4</a:t>
            </a:r>
            <a:r>
              <a:rPr lang="en-US" dirty="0" smtClean="0"/>
              <a:t> = -3r</a:t>
            </a:r>
            <a:r>
              <a:rPr lang="en-US" baseline="-25000" dirty="0" smtClean="0"/>
              <a:t>1</a:t>
            </a:r>
            <a:r>
              <a:rPr lang="en-US" dirty="0" smtClean="0"/>
              <a:t>+ 2r</a:t>
            </a:r>
            <a:r>
              <a:rPr lang="en-US" baseline="-25000" dirty="0" smtClean="0"/>
              <a:t>2</a:t>
            </a:r>
          </a:p>
          <a:p>
            <a:endParaRPr lang="en-US" baseline="-25000" dirty="0" smtClean="0"/>
          </a:p>
          <a:p>
            <a:r>
              <a:rPr lang="en-US" dirty="0" smtClean="0"/>
              <a:t>Therefore, only 2 linearly independent rows 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 r1 and r2.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/>
              </a:rPr>
              <a:t>Therefore, Rank = 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 Review: </a:t>
            </a:r>
            <a:r>
              <a:rPr lang="en-US" dirty="0"/>
              <a:t>Orthogonal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4738"/>
          </a:xfrm>
        </p:spPr>
        <p:txBody>
          <a:bodyPr>
            <a:normAutofit/>
          </a:bodyPr>
          <a:lstStyle/>
          <a:p>
            <a:r>
              <a:rPr lang="en-US" dirty="0"/>
              <a:t>A matrix A is orthogonal if AA</a:t>
            </a:r>
            <a:r>
              <a:rPr lang="en-US" baseline="30000" dirty="0"/>
              <a:t>T</a:t>
            </a:r>
            <a:r>
              <a:rPr lang="en-US" dirty="0"/>
              <a:t> = </a:t>
            </a:r>
            <a:r>
              <a:rPr lang="en-US" dirty="0" smtClean="0"/>
              <a:t>A</a:t>
            </a:r>
            <a:r>
              <a:rPr lang="en-US" baseline="30000" dirty="0" smtClean="0"/>
              <a:t>T</a:t>
            </a:r>
            <a:r>
              <a:rPr lang="en-US" dirty="0" smtClean="0"/>
              <a:t>A </a:t>
            </a:r>
            <a:r>
              <a:rPr lang="en-US" dirty="0"/>
              <a:t>= I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4" y="2274540"/>
            <a:ext cx="4416223" cy="1854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4256752"/>
            <a:ext cx="10542588" cy="1779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981" y="3898254"/>
            <a:ext cx="359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 </a:t>
            </a:r>
            <a:r>
              <a:rPr lang="en-US" sz="2400" smtClean="0"/>
              <a:t>Orthogonal because</a:t>
            </a:r>
            <a:endParaRPr lang="en-US" sz="24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113864"/>
            <a:ext cx="10515600" cy="1325563"/>
          </a:xfrm>
        </p:spPr>
        <p:txBody>
          <a:bodyPr/>
          <a:lstStyle/>
          <a:p>
            <a:r>
              <a:rPr lang="en-US" dirty="0"/>
              <a:t>Actions of Matrices on Vectors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2035334"/>
            <a:ext cx="3606800" cy="1498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3841750"/>
            <a:ext cx="9740900" cy="1562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5550" y="2366030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432FF"/>
                </a:solidFill>
              </a:rPr>
              <a:t>Multiply:</a:t>
            </a:r>
            <a:endParaRPr lang="en-US" sz="2800">
              <a:solidFill>
                <a:srgbClr val="0432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9065" y="154285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432FF"/>
                </a:solidFill>
              </a:rPr>
              <a:t>A</a:t>
            </a:r>
            <a:endParaRPr lang="en-US" sz="2800">
              <a:solidFill>
                <a:srgbClr val="0432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8284" y="1552714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0532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122238"/>
            <a:ext cx="10515600" cy="1063625"/>
          </a:xfrm>
        </p:spPr>
        <p:txBody>
          <a:bodyPr/>
          <a:lstStyle/>
          <a:p>
            <a:r>
              <a:rPr lang="en-US" dirty="0"/>
              <a:t>Actions of Matrices on Vectors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1" y="1411286"/>
            <a:ext cx="11377613" cy="513238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432FF"/>
                </a:solidFill>
              </a:rPr>
              <a:t>Identity Matrix: </a:t>
            </a:r>
            <a:endParaRPr lang="en-US" sz="3600" dirty="0" smtClean="0">
              <a:solidFill>
                <a:srgbClr val="0432FF"/>
              </a:solidFill>
            </a:endParaRP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matrix that acts on a vector without actually changing it at all 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600" dirty="0" smtClean="0">
                <a:solidFill>
                  <a:srgbClr val="0432FF"/>
                </a:solidFill>
              </a:rPr>
              <a:t>Rotation Matrix: </a:t>
            </a:r>
          </a:p>
          <a:p>
            <a:pPr lvl="1"/>
            <a:r>
              <a:rPr lang="en-US" sz="2800" dirty="0"/>
              <a:t>A matrix that rotates every vector in R</a:t>
            </a:r>
            <a:r>
              <a:rPr lang="en-US" sz="2800" baseline="30000" dirty="0"/>
              <a:t>2</a:t>
            </a:r>
            <a:r>
              <a:rPr lang="en-US" sz="2800" dirty="0"/>
              <a:t> through a fixed angle </a:t>
            </a:r>
            <a:r>
              <a:rPr lang="en-US" sz="2800" dirty="0" err="1"/>
              <a:t>θ</a:t>
            </a:r>
            <a:r>
              <a:rPr lang="en-US" sz="2800" dirty="0"/>
              <a:t> </a:t>
            </a:r>
          </a:p>
          <a:p>
            <a:pPr lvl="1"/>
            <a:endParaRPr lang="en-US" sz="2800" dirty="0" smtClean="0"/>
          </a:p>
          <a:p>
            <a:r>
              <a:rPr lang="en-US" sz="3600" dirty="0" smtClean="0">
                <a:solidFill>
                  <a:srgbClr val="0432FF"/>
                </a:solidFill>
              </a:rPr>
              <a:t>Eigenvectors: </a:t>
            </a:r>
          </a:p>
          <a:p>
            <a:pPr lvl="1"/>
            <a:r>
              <a:rPr lang="en-US" sz="2800" dirty="0" smtClean="0"/>
              <a:t>A vector whose </a:t>
            </a:r>
            <a:r>
              <a:rPr lang="en-US" sz="2800" dirty="0"/>
              <a:t>directions don’t change (other than perhaps reversing) when acted on by by the matrix under consideration. In those cases, the effect of multiplying such a vector by the matrix is the same as multiplying the vector by a scalar. 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 Review: </a:t>
            </a:r>
            <a:r>
              <a:rPr lang="en-US" dirty="0"/>
              <a:t>Eigenvalues and Eigenvectors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8648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 A be a </a:t>
            </a:r>
            <a:r>
              <a:rPr lang="en-US" dirty="0" err="1" smtClean="0"/>
              <a:t>n×n</a:t>
            </a:r>
            <a:r>
              <a:rPr lang="en-US" dirty="0" smtClean="0"/>
              <a:t> matrix</a:t>
            </a:r>
            <a:r>
              <a:rPr lang="en-US" dirty="0"/>
              <a:t>. </a:t>
            </a:r>
            <a:r>
              <a:rPr lang="en-US" dirty="0" smtClean="0"/>
              <a:t>The number </a:t>
            </a:r>
            <a:r>
              <a:rPr lang="en-US" dirty="0" err="1"/>
              <a:t>λ</a:t>
            </a:r>
            <a:r>
              <a:rPr lang="en-US" dirty="0"/>
              <a:t> is an eigenvalue of A if there exists a non-zero vector </a:t>
            </a:r>
            <a:r>
              <a:rPr lang="en-US" dirty="0" smtClean="0"/>
              <a:t>x </a:t>
            </a:r>
            <a:r>
              <a:rPr lang="en-US" dirty="0"/>
              <a:t>such that </a:t>
            </a:r>
            <a:endParaRPr lang="en-US" dirty="0" smtClean="0"/>
          </a:p>
          <a:p>
            <a:pPr lvl="1"/>
            <a:r>
              <a:rPr lang="en-US" dirty="0" smtClean="0"/>
              <a:t> Ax = </a:t>
            </a:r>
            <a:r>
              <a:rPr lang="en-US" dirty="0" err="1" smtClean="0"/>
              <a:t>λx</a:t>
            </a:r>
            <a:endParaRPr lang="en-US" dirty="0" smtClean="0"/>
          </a:p>
          <a:p>
            <a:pPr lvl="1"/>
            <a:r>
              <a:rPr lang="en-US" dirty="0" smtClean="0"/>
              <a:t>vector x </a:t>
            </a:r>
            <a:r>
              <a:rPr lang="en-US" dirty="0"/>
              <a:t>is called an </a:t>
            </a:r>
            <a:r>
              <a:rPr lang="en-US" dirty="0" smtClean="0"/>
              <a:t>eigenvector </a:t>
            </a:r>
            <a:r>
              <a:rPr lang="en-US" dirty="0"/>
              <a:t>of A corresponding to </a:t>
            </a:r>
            <a:r>
              <a:rPr lang="en-US" dirty="0" err="1"/>
              <a:t>λ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general, multiplication </a:t>
            </a:r>
            <a:r>
              <a:rPr lang="en-US" dirty="0"/>
              <a:t>by a matrix changes the direction of a non-zero </a:t>
            </a:r>
            <a:r>
              <a:rPr lang="en-US" dirty="0" smtClean="0"/>
              <a:t>vector, unless the vector is special. </a:t>
            </a:r>
          </a:p>
          <a:p>
            <a:pPr lvl="1"/>
            <a:r>
              <a:rPr lang="en-US" dirty="0" smtClean="0"/>
              <a:t>Like Ax = </a:t>
            </a:r>
            <a:r>
              <a:rPr lang="en-US" dirty="0" err="1" smtClean="0"/>
              <a:t>λx</a:t>
            </a:r>
            <a:r>
              <a:rPr lang="en-US" dirty="0" smtClean="0"/>
              <a:t> (for some scalar value of </a:t>
            </a:r>
            <a:r>
              <a:rPr lang="en-US" dirty="0" err="1" smtClean="0"/>
              <a:t>λ</a:t>
            </a:r>
            <a:r>
              <a:rPr lang="en-US" dirty="0" smtClean="0"/>
              <a:t>)</a:t>
            </a:r>
          </a:p>
          <a:p>
            <a:r>
              <a:rPr lang="en-US" dirty="0"/>
              <a:t>In such a case, the multiplication by matrix A only stretches or contracts or reverses vector x, but it does not change its direction.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517380" y="2228850"/>
            <a:ext cx="1158240" cy="1000601"/>
          </a:xfrm>
          <a:prstGeom prst="straightConnector1">
            <a:avLst/>
          </a:prstGeom>
          <a:ln w="133350">
            <a:solidFill>
              <a:srgbClr val="0070C0">
                <a:alpha val="3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539287" y="1410831"/>
            <a:ext cx="2012633" cy="1866245"/>
          </a:xfrm>
          <a:prstGeom prst="straightConnector1">
            <a:avLst/>
          </a:prstGeom>
          <a:ln w="114300">
            <a:solidFill>
              <a:srgbClr val="FF0000">
                <a:alpha val="4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608820" y="2750821"/>
            <a:ext cx="2306955" cy="1954290"/>
          </a:xfrm>
          <a:prstGeom prst="straightConnector1">
            <a:avLst/>
          </a:prstGeom>
          <a:ln w="133350">
            <a:solidFill>
              <a:srgbClr val="0070C0">
                <a:alpha val="3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608820" y="3727966"/>
            <a:ext cx="1158240" cy="1000602"/>
          </a:xfrm>
          <a:prstGeom prst="straightConnector1">
            <a:avLst/>
          </a:prstGeom>
          <a:ln w="114300">
            <a:solidFill>
              <a:srgbClr val="FF0000">
                <a:alpha val="4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021736" y="1331100"/>
            <a:ext cx="15247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400" dirty="0" smtClean="0">
                <a:solidFill>
                  <a:srgbClr val="7030A0"/>
                </a:solidFill>
              </a:rPr>
              <a:t>Ax = </a:t>
            </a:r>
            <a:r>
              <a:rPr lang="en-US" sz="2400" dirty="0" err="1" smtClean="0">
                <a:solidFill>
                  <a:srgbClr val="7030A0"/>
                </a:solidFill>
              </a:rPr>
              <a:t>λx</a:t>
            </a:r>
            <a:endParaRPr lang="en-US" sz="2400" dirty="0" smtClean="0">
              <a:solidFill>
                <a:srgbClr val="7030A0"/>
              </a:solidFill>
            </a:endParaRPr>
          </a:p>
          <a:p>
            <a:pPr lvl="1" algn="ctr"/>
            <a:r>
              <a:rPr lang="en-US" sz="2400" dirty="0" smtClean="0">
                <a:solidFill>
                  <a:srgbClr val="7030A0"/>
                </a:solidFill>
              </a:rPr>
              <a:t> (</a:t>
            </a:r>
            <a:r>
              <a:rPr lang="en-US" sz="2400" dirty="0" err="1" smtClean="0">
                <a:solidFill>
                  <a:srgbClr val="7030A0"/>
                </a:solidFill>
              </a:rPr>
              <a:t>λ</a:t>
            </a:r>
            <a:r>
              <a:rPr lang="en-US" sz="2400" dirty="0" smtClean="0">
                <a:solidFill>
                  <a:srgbClr val="7030A0"/>
                </a:solidFill>
              </a:rPr>
              <a:t> &gt;1)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05275" y="3907283"/>
            <a:ext cx="16626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400" dirty="0" smtClean="0">
                <a:solidFill>
                  <a:srgbClr val="7030A0"/>
                </a:solidFill>
              </a:rPr>
              <a:t>Ax = </a:t>
            </a:r>
            <a:r>
              <a:rPr lang="en-US" sz="2400" dirty="0" err="1" smtClean="0">
                <a:solidFill>
                  <a:srgbClr val="7030A0"/>
                </a:solidFill>
              </a:rPr>
              <a:t>λx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</a:p>
          <a:p>
            <a:pPr lvl="1" algn="ctr"/>
            <a:r>
              <a:rPr lang="en-US" sz="2400" dirty="0" smtClean="0">
                <a:solidFill>
                  <a:srgbClr val="7030A0"/>
                </a:solidFill>
              </a:rPr>
              <a:t>(0&lt;</a:t>
            </a:r>
            <a:r>
              <a:rPr lang="en-US" sz="2400" dirty="0" err="1" smtClean="0">
                <a:solidFill>
                  <a:srgbClr val="7030A0"/>
                </a:solidFill>
              </a:rPr>
              <a:t>λ</a:t>
            </a:r>
            <a:r>
              <a:rPr lang="en-US" sz="2400" dirty="0" smtClean="0">
                <a:solidFill>
                  <a:srgbClr val="7030A0"/>
                </a:solidFill>
              </a:rPr>
              <a:t> &lt;1)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Eigenvalues and Eigenvectors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76725" cy="846138"/>
          </a:xfrm>
        </p:spPr>
        <p:txBody>
          <a:bodyPr/>
          <a:lstStyle/>
          <a:p>
            <a:r>
              <a:rPr lang="mr-IN" dirty="0" err="1"/>
              <a:t>p</a:t>
            </a:r>
            <a:r>
              <a:rPr lang="mr-IN" dirty="0"/>
              <a:t>(</a:t>
            </a:r>
            <a:r>
              <a:rPr lang="mr-IN" dirty="0" err="1"/>
              <a:t>λ</a:t>
            </a:r>
            <a:r>
              <a:rPr lang="mr-IN" dirty="0"/>
              <a:t>) = </a:t>
            </a:r>
            <a:r>
              <a:rPr lang="mr-IN" dirty="0" err="1"/>
              <a:t>det</a:t>
            </a:r>
            <a:r>
              <a:rPr lang="mr-IN" dirty="0"/>
              <a:t>(</a:t>
            </a:r>
            <a:r>
              <a:rPr lang="mr-IN" dirty="0" err="1"/>
              <a:t>A</a:t>
            </a:r>
            <a:r>
              <a:rPr lang="mr-IN" dirty="0"/>
              <a:t> − </a:t>
            </a:r>
            <a:r>
              <a:rPr lang="mr-IN" dirty="0" err="1"/>
              <a:t>λI</a:t>
            </a:r>
            <a:r>
              <a:rPr lang="mr-IN" dirty="0"/>
              <a:t>)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6700"/>
            <a:ext cx="10058400" cy="28962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468585"/>
            <a:ext cx="7187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effectLst/>
                <a:latin typeface="CMR12" charset="0"/>
              </a:rPr>
              <a:t>Thus, </a:t>
            </a:r>
            <a:r>
              <a:rPr lang="en-US" sz="2800" smtClean="0">
                <a:effectLst/>
                <a:latin typeface="CMMI12" charset="0"/>
              </a:rPr>
              <a:t>λ</a:t>
            </a:r>
            <a:r>
              <a:rPr lang="en-US" sz="1400" smtClean="0">
                <a:effectLst/>
                <a:latin typeface="CMR8" charset="0"/>
              </a:rPr>
              <a:t>1 </a:t>
            </a:r>
            <a:r>
              <a:rPr lang="en-US" sz="2800" smtClean="0">
                <a:effectLst/>
                <a:latin typeface="CMR12" charset="0"/>
              </a:rPr>
              <a:t>= 3 and </a:t>
            </a:r>
            <a:r>
              <a:rPr lang="en-US" sz="2800" smtClean="0">
                <a:effectLst/>
                <a:latin typeface="CMMI12" charset="0"/>
              </a:rPr>
              <a:t>λ</a:t>
            </a:r>
            <a:r>
              <a:rPr lang="en-US" sz="1400" smtClean="0">
                <a:effectLst/>
                <a:latin typeface="CMR8" charset="0"/>
              </a:rPr>
              <a:t>2 </a:t>
            </a:r>
            <a:r>
              <a:rPr lang="en-US" sz="2800" smtClean="0">
                <a:effectLst/>
                <a:latin typeface="CMR12" charset="0"/>
              </a:rPr>
              <a:t>= </a:t>
            </a:r>
            <a:r>
              <a:rPr lang="en-US" sz="2800" smtClean="0">
                <a:effectLst/>
                <a:latin typeface="CMSY10" charset="0"/>
              </a:rPr>
              <a:t>−</a:t>
            </a:r>
            <a:r>
              <a:rPr lang="en-US" sz="2800" smtClean="0">
                <a:effectLst/>
                <a:latin typeface="CMR12" charset="0"/>
              </a:rPr>
              <a:t>2 are the eigenvalues of </a:t>
            </a:r>
            <a:r>
              <a:rPr lang="en-US" sz="2800" smtClean="0">
                <a:effectLst/>
                <a:latin typeface="CMMI12" charset="0"/>
              </a:rPr>
              <a:t>A </a:t>
            </a:r>
            <a:endParaRPr lang="en-US" sz="2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Announcement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Homework 1 is out </a:t>
            </a:r>
            <a:r>
              <a:rPr lang="en-US" dirty="0" smtClean="0">
                <a:solidFill>
                  <a:srgbClr val="FF0000"/>
                </a:solidFill>
              </a:rPr>
              <a:t>today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Group Projects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Recap</a:t>
            </a:r>
          </a:p>
          <a:p>
            <a:r>
              <a:rPr lang="en-US" dirty="0" smtClean="0"/>
              <a:t>Review Linear Algebra </a:t>
            </a:r>
          </a:p>
          <a:p>
            <a:r>
              <a:rPr lang="en-US" dirty="0" smtClean="0"/>
              <a:t>Latent Semantic Indexing 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Working </a:t>
            </a:r>
            <a:r>
              <a:rPr lang="en-US" dirty="0" smtClean="0"/>
              <a:t>Examples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>
                <a:latin typeface="+mj-lt"/>
              </a:rPr>
              <a:t>Latent semantic indexing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42710"/>
              </p:ext>
            </p:extLst>
          </p:nvPr>
        </p:nvGraphicFramePr>
        <p:xfrm>
          <a:off x="257176" y="2182812"/>
          <a:ext cx="8529640" cy="288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520"/>
                <a:gridCol w="1218520"/>
                <a:gridCol w="1218520"/>
                <a:gridCol w="1218520"/>
                <a:gridCol w="1218520"/>
                <a:gridCol w="1218520"/>
                <a:gridCol w="1218520"/>
              </a:tblGrid>
              <a:tr h="57785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d1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d2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d3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d4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d5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d6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internet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surfing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beach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Double Bracket 8"/>
          <p:cNvSpPr/>
          <p:nvPr/>
        </p:nvSpPr>
        <p:spPr>
          <a:xfrm>
            <a:off x="257177" y="1971680"/>
            <a:ext cx="8353424" cy="3343275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39355"/>
              </p:ext>
            </p:extLst>
          </p:nvPr>
        </p:nvGraphicFramePr>
        <p:xfrm>
          <a:off x="8980488" y="2093906"/>
          <a:ext cx="2373312" cy="300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312"/>
              </a:tblGrid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432FF"/>
                          </a:solidFill>
                        </a:rPr>
                        <a:t>q</a:t>
                      </a:r>
                      <a:endParaRPr lang="en-US" sz="2800" dirty="0">
                        <a:solidFill>
                          <a:srgbClr val="0432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Double Bracket 10"/>
          <p:cNvSpPr/>
          <p:nvPr/>
        </p:nvSpPr>
        <p:spPr>
          <a:xfrm>
            <a:off x="9201150" y="1971680"/>
            <a:ext cx="1814513" cy="310038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78529"/>
              </p:ext>
            </p:extLst>
          </p:nvPr>
        </p:nvGraphicFramePr>
        <p:xfrm>
          <a:off x="1296986" y="5573559"/>
          <a:ext cx="748983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305"/>
                <a:gridCol w="1248305"/>
                <a:gridCol w="1248305"/>
                <a:gridCol w="1248305"/>
                <a:gridCol w="1248305"/>
                <a:gridCol w="12483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30736"/>
              </p:ext>
            </p:extLst>
          </p:nvPr>
        </p:nvGraphicFramePr>
        <p:xfrm>
          <a:off x="1341433" y="1602584"/>
          <a:ext cx="748983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305"/>
                <a:gridCol w="1248305"/>
                <a:gridCol w="1248305"/>
                <a:gridCol w="1248305"/>
                <a:gridCol w="1248305"/>
                <a:gridCol w="12483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1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192887"/>
            <a:ext cx="10515600" cy="755804"/>
          </a:xfrm>
        </p:spPr>
        <p:txBody>
          <a:bodyPr/>
          <a:lstStyle/>
          <a:p>
            <a:r>
              <a:rPr lang="en-US" dirty="0" smtClean="0"/>
              <a:t>Motivation: Conceptual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793327"/>
              </p:ext>
            </p:extLst>
          </p:nvPr>
        </p:nvGraphicFramePr>
        <p:xfrm>
          <a:off x="257176" y="2182812"/>
          <a:ext cx="8529640" cy="288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520"/>
                <a:gridCol w="1218520"/>
                <a:gridCol w="1218520"/>
                <a:gridCol w="1218520"/>
                <a:gridCol w="1218520"/>
                <a:gridCol w="1218520"/>
                <a:gridCol w="1218520"/>
              </a:tblGrid>
              <a:tr h="57785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d1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d2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d3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d4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d5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d6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internet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surfing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beach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Double Bracket 8"/>
          <p:cNvSpPr/>
          <p:nvPr/>
        </p:nvSpPr>
        <p:spPr>
          <a:xfrm>
            <a:off x="257177" y="1971680"/>
            <a:ext cx="8353424" cy="3343275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39355"/>
              </p:ext>
            </p:extLst>
          </p:nvPr>
        </p:nvGraphicFramePr>
        <p:xfrm>
          <a:off x="8980488" y="2093906"/>
          <a:ext cx="2373312" cy="300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312"/>
              </a:tblGrid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432FF"/>
                          </a:solidFill>
                        </a:rPr>
                        <a:t>q</a:t>
                      </a:r>
                      <a:endParaRPr lang="en-US" sz="2800" dirty="0">
                        <a:solidFill>
                          <a:srgbClr val="0432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Double Bracket 10"/>
          <p:cNvSpPr/>
          <p:nvPr/>
        </p:nvSpPr>
        <p:spPr>
          <a:xfrm>
            <a:off x="9201150" y="1971680"/>
            <a:ext cx="1814513" cy="310038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71117"/>
              </p:ext>
            </p:extLst>
          </p:nvPr>
        </p:nvGraphicFramePr>
        <p:xfrm>
          <a:off x="1373183" y="4868861"/>
          <a:ext cx="748983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305"/>
                <a:gridCol w="1248305"/>
                <a:gridCol w="1248305"/>
                <a:gridCol w="1248305"/>
                <a:gridCol w="1248305"/>
                <a:gridCol w="12483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30736"/>
              </p:ext>
            </p:extLst>
          </p:nvPr>
        </p:nvGraphicFramePr>
        <p:xfrm>
          <a:off x="1341433" y="1602584"/>
          <a:ext cx="748983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305"/>
                <a:gridCol w="1248305"/>
                <a:gridCol w="1248305"/>
                <a:gridCol w="1248305"/>
                <a:gridCol w="1248305"/>
                <a:gridCol w="12483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54730" y="1014773"/>
            <a:ext cx="52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Add missing synonyms to </a:t>
            </a:r>
            <a:r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the documents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1263" y="188228"/>
            <a:ext cx="29354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432FF"/>
                </a:solidFill>
              </a:rPr>
              <a:t>Then   Sim (q,d1)</a:t>
            </a:r>
          </a:p>
          <a:p>
            <a:r>
              <a:rPr lang="en-US" sz="2800" dirty="0" smtClean="0">
                <a:solidFill>
                  <a:srgbClr val="0432FF"/>
                </a:solidFill>
              </a:rPr>
              <a:t>	= Sim (q,d2)</a:t>
            </a:r>
          </a:p>
          <a:p>
            <a:r>
              <a:rPr lang="en-US" sz="2800" dirty="0" smtClean="0">
                <a:solidFill>
                  <a:srgbClr val="0432FF"/>
                </a:solidFill>
              </a:rPr>
              <a:t>	= Sim (q, d3)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8850" y="5968612"/>
            <a:ext cx="8301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goal of LSI is to do something like </a:t>
            </a:r>
            <a:r>
              <a:rPr lang="en-US" sz="2800" smtClean="0">
                <a:solidFill>
                  <a:srgbClr val="FF0000"/>
                </a:solidFill>
              </a:rPr>
              <a:t>this automatically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8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Limitations of Vector Space Model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Looks for literal term matches </a:t>
            </a:r>
            <a:endParaRPr lang="en-US" sz="3600" dirty="0" smtClean="0">
              <a:solidFill>
                <a:srgbClr val="FF0000"/>
              </a:solidFill>
            </a:endParaRPr>
          </a:p>
          <a:p>
            <a:pPr lvl="1"/>
            <a:r>
              <a:rPr lang="en-US" sz="3200" dirty="0"/>
              <a:t>Terms in queries (</a:t>
            </a:r>
            <a:r>
              <a:rPr lang="en-US" sz="3200" dirty="0" err="1"/>
              <a:t>esp</a:t>
            </a:r>
            <a:r>
              <a:rPr lang="en-US" sz="3200" dirty="0"/>
              <a:t> short ones) don’t always capture user’s information need well </a:t>
            </a:r>
            <a:endParaRPr lang="en-US" altLang="en-US" sz="3200" dirty="0" smtClean="0"/>
          </a:p>
          <a:p>
            <a:r>
              <a:rPr lang="en-US" altLang="en-US" sz="3600" dirty="0" smtClean="0">
                <a:solidFill>
                  <a:srgbClr val="FF0000"/>
                </a:solidFill>
              </a:rPr>
              <a:t>Synonymy</a:t>
            </a:r>
            <a:r>
              <a:rPr lang="en-US" altLang="en-US" sz="3600" dirty="0">
                <a:solidFill>
                  <a:srgbClr val="FF0000"/>
                </a:solidFill>
              </a:rPr>
              <a:t>: </a:t>
            </a:r>
            <a:r>
              <a:rPr lang="en-US" altLang="en-US" sz="3600" dirty="0"/>
              <a:t>many ways to refer to the same object, e.g. car and </a:t>
            </a:r>
            <a:r>
              <a:rPr lang="en-US" altLang="en-US" sz="3600" dirty="0" smtClean="0"/>
              <a:t>automobile</a:t>
            </a:r>
          </a:p>
          <a:p>
            <a:pPr lvl="1"/>
            <a:r>
              <a:rPr lang="en-US" sz="3200" dirty="0">
                <a:solidFill>
                  <a:srgbClr val="0432FF"/>
                </a:solidFill>
              </a:rPr>
              <a:t>Car and automobile </a:t>
            </a:r>
            <a:endParaRPr lang="en-US" altLang="en-US" sz="3200" dirty="0">
              <a:solidFill>
                <a:srgbClr val="0432FF"/>
              </a:solidFill>
            </a:endParaRPr>
          </a:p>
          <a:p>
            <a:pPr lvl="1"/>
            <a:r>
              <a:rPr lang="en-US" altLang="en-US" sz="3200" dirty="0"/>
              <a:t>leads to poor recall</a:t>
            </a:r>
          </a:p>
          <a:p>
            <a:r>
              <a:rPr lang="en-US" altLang="en-US" sz="3600" dirty="0">
                <a:solidFill>
                  <a:srgbClr val="FF0000"/>
                </a:solidFill>
              </a:rPr>
              <a:t>P</a:t>
            </a:r>
            <a:r>
              <a:rPr lang="en-US" altLang="en-US" sz="3600" dirty="0" smtClean="0">
                <a:solidFill>
                  <a:srgbClr val="FF0000"/>
                </a:solidFill>
              </a:rPr>
              <a:t>olysemy</a:t>
            </a:r>
            <a:r>
              <a:rPr lang="en-US" altLang="en-US" sz="3600" dirty="0">
                <a:solidFill>
                  <a:srgbClr val="FF0000"/>
                </a:solidFill>
              </a:rPr>
              <a:t>: </a:t>
            </a:r>
            <a:r>
              <a:rPr lang="en-US" altLang="en-US" sz="3600" dirty="0"/>
              <a:t>most words have more than one distinct meaning, </a:t>
            </a:r>
            <a:r>
              <a:rPr lang="en-US" altLang="en-US" sz="3600" dirty="0" err="1"/>
              <a:t>e.g.model</a:t>
            </a:r>
            <a:r>
              <a:rPr lang="en-US" altLang="en-US" sz="3600" dirty="0"/>
              <a:t>, python, </a:t>
            </a:r>
            <a:r>
              <a:rPr lang="en-US" altLang="en-US" sz="3600" dirty="0" smtClean="0"/>
              <a:t>chip</a:t>
            </a:r>
          </a:p>
          <a:p>
            <a:pPr lvl="1"/>
            <a:r>
              <a:rPr lang="en-US" sz="3200" dirty="0">
                <a:solidFill>
                  <a:srgbClr val="0432FF"/>
                </a:solidFill>
              </a:rPr>
              <a:t>Apple (fruit and company) </a:t>
            </a:r>
            <a:endParaRPr lang="en-US" altLang="en-US" sz="3200" dirty="0">
              <a:solidFill>
                <a:srgbClr val="0432FF"/>
              </a:solidFill>
            </a:endParaRPr>
          </a:p>
          <a:p>
            <a:pPr lvl="1"/>
            <a:r>
              <a:rPr lang="en-US" altLang="en-US" sz="3200" dirty="0"/>
              <a:t>leads to poor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310"/>
            <a:ext cx="10515600" cy="5109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Suppose we have keywords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Car, automobile, driver, elephant </a:t>
            </a:r>
          </a:p>
          <a:p>
            <a:r>
              <a:rPr lang="en-US" dirty="0">
                <a:solidFill>
                  <a:srgbClr val="0432FF"/>
                </a:solidFill>
              </a:rPr>
              <a:t>We want queries on car to also get docs about drivers and automobiles, but not about elephants </a:t>
            </a:r>
          </a:p>
          <a:p>
            <a:pPr lvl="1"/>
            <a:r>
              <a:rPr lang="en-US" i="1" dirty="0"/>
              <a:t>What if we could discover that the car, automobile and driver directions are strongly correlated, but elephant is not </a:t>
            </a:r>
            <a:endParaRPr lang="en-US" i="1" dirty="0" smtClean="0"/>
          </a:p>
          <a:p>
            <a:pPr lvl="1"/>
            <a:r>
              <a:rPr lang="en-US" i="1" dirty="0" smtClean="0"/>
              <a:t>How</a:t>
            </a:r>
            <a:r>
              <a:rPr lang="en-US" i="1" dirty="0"/>
              <a:t>? Via correlations observed through documents </a:t>
            </a:r>
            <a:endParaRPr lang="en-US" i="1" dirty="0" smtClean="0"/>
          </a:p>
          <a:p>
            <a:pPr lvl="1"/>
            <a:r>
              <a:rPr lang="en-US" i="1" dirty="0" smtClean="0"/>
              <a:t>If </a:t>
            </a:r>
            <a:r>
              <a:rPr lang="en-US" i="1" dirty="0"/>
              <a:t>docs A &amp; B don’t share any words with each other, but both share lots of words with doc C, then A &amp; B will be considered similar </a:t>
            </a:r>
            <a:endParaRPr lang="en-US" i="1" dirty="0" smtClean="0"/>
          </a:p>
          <a:p>
            <a:pPr lvl="1"/>
            <a:r>
              <a:rPr lang="en-US" i="1" dirty="0" err="1" smtClean="0"/>
              <a:t>E.g</a:t>
            </a:r>
            <a:r>
              <a:rPr lang="en-US" i="1" dirty="0" smtClean="0"/>
              <a:t> </a:t>
            </a:r>
            <a:r>
              <a:rPr lang="en-US" i="1" dirty="0"/>
              <a:t>A has cars and drivers, B has automobiles and drivers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432FF"/>
                </a:solidFill>
              </a:rPr>
              <a:t>When you scrunch down dimensions, small differences (noise) gets glossed over, and you get desired behavior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4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Latent semantic indexing: History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2043112"/>
            <a:ext cx="2928940" cy="292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2046241"/>
            <a:ext cx="3362324" cy="2925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092" y="2043112"/>
            <a:ext cx="4019983" cy="40719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2437" y="55148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effectLst/>
                <a:latin typeface="CMR12~15" charset="0"/>
              </a:rPr>
              <a:t>Deerwester</a:t>
            </a:r>
            <a:r>
              <a:rPr lang="en-US" dirty="0" smtClean="0">
                <a:effectLst/>
                <a:latin typeface="CMR12~15" charset="0"/>
              </a:rPr>
              <a:t>, S., </a:t>
            </a:r>
            <a:r>
              <a:rPr lang="en-US" dirty="0" err="1" smtClean="0">
                <a:effectLst/>
                <a:latin typeface="CMR12~15" charset="0"/>
              </a:rPr>
              <a:t>Dumais</a:t>
            </a:r>
            <a:r>
              <a:rPr lang="en-US" dirty="0" smtClean="0">
                <a:effectLst/>
                <a:latin typeface="CMR12~15" charset="0"/>
              </a:rPr>
              <a:t>, S., </a:t>
            </a:r>
            <a:r>
              <a:rPr lang="en-US" dirty="0" err="1" smtClean="0">
                <a:effectLst/>
                <a:latin typeface="CMR12~15" charset="0"/>
              </a:rPr>
              <a:t>Landauer</a:t>
            </a:r>
            <a:r>
              <a:rPr lang="en-US" dirty="0" smtClean="0">
                <a:effectLst/>
                <a:latin typeface="CMR12~15" charset="0"/>
              </a:rPr>
              <a:t>, T., Furnas, G. and </a:t>
            </a:r>
            <a:r>
              <a:rPr lang="en-US" dirty="0" err="1" smtClean="0">
                <a:effectLst/>
                <a:latin typeface="CMR12~15" charset="0"/>
              </a:rPr>
              <a:t>Harshman</a:t>
            </a:r>
            <a:r>
              <a:rPr lang="en-US" dirty="0" smtClean="0">
                <a:effectLst/>
                <a:latin typeface="CMR12~15" charset="0"/>
              </a:rPr>
              <a:t>, R. (1990). ”Indexing by Latent Semantic Analysis”. Journal of the American Society of Information Science 41(6):391-407.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Latent semantic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9205"/>
          </a:xfrm>
        </p:spPr>
        <p:txBody>
          <a:bodyPr/>
          <a:lstStyle/>
          <a:p>
            <a:r>
              <a:rPr lang="en-US" dirty="0" smtClean="0"/>
              <a:t>Is an extension of vector space model</a:t>
            </a:r>
          </a:p>
          <a:p>
            <a:r>
              <a:rPr lang="en-US" dirty="0" smtClean="0"/>
              <a:t>Concepts as dimensions, instead of terms.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314450" y="2905125"/>
            <a:ext cx="3326131" cy="3451225"/>
            <a:chOff x="862" y="1272"/>
            <a:chExt cx="2498" cy="2642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1440" y="1272"/>
              <a:ext cx="0" cy="1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440" y="2856"/>
              <a:ext cx="19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 rot="-5400000">
              <a:off x="1018" y="2029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Term2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814" y="2880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Term3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1440" y="1704"/>
              <a:ext cx="672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632" y="1560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Doc1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1440" y="2472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736" y="2448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Doc2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1440" y="2064"/>
              <a:ext cx="1344" cy="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448" y="1824"/>
              <a:ext cx="4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Query</a:t>
              </a: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862" y="2858"/>
              <a:ext cx="576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 rot="-3674594">
              <a:off x="730" y="320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Term1</a:t>
              </a:r>
            </a:p>
          </p:txBody>
        </p:sp>
      </p:grp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7453930" y="2143846"/>
            <a:ext cx="3975100" cy="4194175"/>
            <a:chOff x="856" y="1272"/>
            <a:chExt cx="2504" cy="2642"/>
          </a:xfrm>
        </p:grpSpPr>
        <p:sp>
          <p:nvSpPr>
            <p:cNvPr id="21" name="Line 4"/>
            <p:cNvSpPr>
              <a:spLocks noChangeShapeType="1"/>
            </p:cNvSpPr>
            <p:nvPr/>
          </p:nvSpPr>
          <p:spPr bwMode="auto">
            <a:xfrm flipV="1">
              <a:off x="1440" y="1272"/>
              <a:ext cx="0" cy="1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1440" y="2856"/>
              <a:ext cx="19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 rot="16200000">
              <a:off x="860" y="2018"/>
              <a:ext cx="8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 smtClean="0">
                  <a:solidFill>
                    <a:srgbClr val="7030A0"/>
                  </a:solidFill>
                </a:rPr>
                <a:t>Economics</a:t>
              </a:r>
              <a:endParaRPr lang="en-US" altLang="en-US" sz="2000" dirty="0">
                <a:solidFill>
                  <a:srgbClr val="7030A0"/>
                </a:solidFill>
              </a:endParaRP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1814" y="2880"/>
              <a:ext cx="5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 smtClean="0">
                  <a:solidFill>
                    <a:srgbClr val="7030A0"/>
                  </a:solidFill>
                </a:rPr>
                <a:t>Health</a:t>
              </a:r>
              <a:endParaRPr lang="en-US" altLang="en-US" sz="2000" dirty="0">
                <a:solidFill>
                  <a:srgbClr val="7030A0"/>
                </a:solidFill>
              </a:endParaRPr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V="1">
              <a:off x="1440" y="1704"/>
              <a:ext cx="672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1632" y="1560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Doc1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V="1">
              <a:off x="1440" y="2472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2736" y="2448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Doc2</a:t>
              </a: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V="1">
              <a:off x="1440" y="2064"/>
              <a:ext cx="1344" cy="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2448" y="1824"/>
              <a:ext cx="4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Query</a:t>
              </a: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H="1">
              <a:off x="862" y="2858"/>
              <a:ext cx="576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 rot="17925406">
              <a:off x="714" y="3195"/>
              <a:ext cx="5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 smtClean="0">
                  <a:solidFill>
                    <a:srgbClr val="7030A0"/>
                  </a:solidFill>
                </a:rPr>
                <a:t>Sports</a:t>
              </a:r>
              <a:endParaRPr lang="en-US" altLang="en-US" sz="2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8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Motivation for LSI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8620" y="1600201"/>
            <a:ext cx="1148715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To find and fit a useful model of the </a:t>
            </a:r>
            <a:r>
              <a:rPr lang="en-US" altLang="en-US" dirty="0">
                <a:solidFill>
                  <a:srgbClr val="0432FF"/>
                </a:solidFill>
              </a:rPr>
              <a:t>relationships</a:t>
            </a:r>
            <a:r>
              <a:rPr lang="en-US" altLang="en-US" dirty="0"/>
              <a:t> between terms and documents.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 To find out what terms </a:t>
            </a:r>
            <a:r>
              <a:rPr lang="en-US" altLang="en-US" dirty="0">
                <a:solidFill>
                  <a:srgbClr val="0432FF"/>
                </a:solidFill>
              </a:rPr>
              <a:t>"really" </a:t>
            </a:r>
            <a:r>
              <a:rPr lang="en-US" altLang="en-US" dirty="0"/>
              <a:t>are implied by a query 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LSI allow the user to search for </a:t>
            </a:r>
            <a:r>
              <a:rPr lang="en-US" altLang="en-US" dirty="0">
                <a:solidFill>
                  <a:srgbClr val="0432FF"/>
                </a:solidFill>
              </a:rPr>
              <a:t>concepts</a:t>
            </a:r>
            <a:r>
              <a:rPr lang="en-US" altLang="en-US" dirty="0"/>
              <a:t> rather than specific words.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LSI can retrieve documents related to a user's query even when the query and the documents do not share any common terms.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How LSI Works?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7170" y="1600201"/>
            <a:ext cx="1186434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U</a:t>
            </a:r>
            <a:r>
              <a:rPr lang="en-US" altLang="en-US" dirty="0" smtClean="0"/>
              <a:t>ses </a:t>
            </a:r>
            <a:r>
              <a:rPr lang="en-US" altLang="en-US" dirty="0"/>
              <a:t>multidimensional vector space to place all documents and terms.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Each dimension in that space corresponds to a concept existing in the collection.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Thus underlying topics of the document is encoded in a vector.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Common related terms in a document and query will pull document and query vector close to each other. 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192887"/>
            <a:ext cx="10515600" cy="755804"/>
          </a:xfrm>
        </p:spPr>
        <p:txBody>
          <a:bodyPr/>
          <a:lstStyle/>
          <a:p>
            <a:r>
              <a:rPr lang="en-US" dirty="0" smtClean="0"/>
              <a:t>Motivation: Conceptual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57176" y="2182812"/>
          <a:ext cx="8529640" cy="288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520"/>
                <a:gridCol w="1218520"/>
                <a:gridCol w="1218520"/>
                <a:gridCol w="1218520"/>
                <a:gridCol w="1218520"/>
                <a:gridCol w="1218520"/>
                <a:gridCol w="1218520"/>
              </a:tblGrid>
              <a:tr h="57785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d1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d2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d3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d4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d5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432FF"/>
                          </a:solidFill>
                        </a:rPr>
                        <a:t>d6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internet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surfing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beach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Double Bracket 8"/>
          <p:cNvSpPr/>
          <p:nvPr/>
        </p:nvSpPr>
        <p:spPr>
          <a:xfrm>
            <a:off x="257177" y="1971680"/>
            <a:ext cx="8353424" cy="3343275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980488" y="2093906"/>
          <a:ext cx="2373312" cy="300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312"/>
              </a:tblGrid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432FF"/>
                          </a:solidFill>
                        </a:rPr>
                        <a:t>q</a:t>
                      </a:r>
                      <a:endParaRPr lang="en-US" sz="2800" dirty="0">
                        <a:solidFill>
                          <a:srgbClr val="0432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7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Double Bracket 10"/>
          <p:cNvSpPr/>
          <p:nvPr/>
        </p:nvSpPr>
        <p:spPr>
          <a:xfrm>
            <a:off x="9201150" y="1971680"/>
            <a:ext cx="1814513" cy="310038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3183" y="4868861"/>
          <a:ext cx="748983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305"/>
                <a:gridCol w="1248305"/>
                <a:gridCol w="1248305"/>
                <a:gridCol w="1248305"/>
                <a:gridCol w="1248305"/>
                <a:gridCol w="12483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41433" y="1602584"/>
          <a:ext cx="748983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305"/>
                <a:gridCol w="1248305"/>
                <a:gridCol w="1248305"/>
                <a:gridCol w="1248305"/>
                <a:gridCol w="1248305"/>
                <a:gridCol w="12483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54730" y="1014773"/>
            <a:ext cx="52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Add missing synonyms to </a:t>
            </a:r>
            <a:r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the documents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1263" y="188228"/>
            <a:ext cx="29354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432FF"/>
                </a:solidFill>
              </a:rPr>
              <a:t>Then   Sim (q,d1)</a:t>
            </a:r>
          </a:p>
          <a:p>
            <a:r>
              <a:rPr lang="en-US" sz="2800" dirty="0" smtClean="0">
                <a:solidFill>
                  <a:srgbClr val="0432FF"/>
                </a:solidFill>
              </a:rPr>
              <a:t>	= Sim (q,d2)</a:t>
            </a:r>
          </a:p>
          <a:p>
            <a:r>
              <a:rPr lang="en-US" sz="2800" dirty="0" smtClean="0">
                <a:solidFill>
                  <a:srgbClr val="0432FF"/>
                </a:solidFill>
              </a:rPr>
              <a:t>	= Sim (q, d3)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8850" y="5968612"/>
            <a:ext cx="8301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goal of LSI is to do something like </a:t>
            </a:r>
            <a:r>
              <a:rPr lang="en-US" sz="2800" smtClean="0">
                <a:solidFill>
                  <a:srgbClr val="FF0000"/>
                </a:solidFill>
              </a:rPr>
              <a:t>this automatically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2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 walkthrough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8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192887"/>
            <a:ext cx="10515600" cy="755804"/>
          </a:xfrm>
        </p:spPr>
        <p:txBody>
          <a:bodyPr/>
          <a:lstStyle/>
          <a:p>
            <a:r>
              <a:rPr lang="en-US" dirty="0" smtClean="0"/>
              <a:t>Motivation: Conceptual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546920"/>
              </p:ext>
            </p:extLst>
          </p:nvPr>
        </p:nvGraphicFramePr>
        <p:xfrm>
          <a:off x="257177" y="1111562"/>
          <a:ext cx="5343527" cy="2264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361"/>
                <a:gridCol w="763361"/>
                <a:gridCol w="763361"/>
                <a:gridCol w="763361"/>
                <a:gridCol w="763361"/>
                <a:gridCol w="763361"/>
                <a:gridCol w="763361"/>
              </a:tblGrid>
              <a:tr h="45280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432FF"/>
                          </a:solidFill>
                        </a:rPr>
                        <a:t>d1</a:t>
                      </a:r>
                      <a:endParaRPr lang="en-US" sz="20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432FF"/>
                          </a:solidFill>
                        </a:rPr>
                        <a:t>d2</a:t>
                      </a:r>
                      <a:endParaRPr lang="en-US" sz="20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432FF"/>
                          </a:solidFill>
                        </a:rPr>
                        <a:t>d3</a:t>
                      </a:r>
                      <a:endParaRPr lang="en-US" sz="20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432FF"/>
                          </a:solidFill>
                        </a:rPr>
                        <a:t>d4</a:t>
                      </a:r>
                      <a:endParaRPr lang="en-US" sz="20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432FF"/>
                          </a:solidFill>
                        </a:rPr>
                        <a:t>d5</a:t>
                      </a:r>
                      <a:endParaRPr lang="en-US" sz="20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432FF"/>
                          </a:solidFill>
                        </a:rPr>
                        <a:t>d6</a:t>
                      </a:r>
                      <a:endParaRPr lang="en-US" sz="20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</a:tr>
              <a:tr h="4528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internet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4528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4528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surfing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4528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beach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Double Bracket 8"/>
          <p:cNvSpPr/>
          <p:nvPr/>
        </p:nvSpPr>
        <p:spPr>
          <a:xfrm>
            <a:off x="257177" y="1111562"/>
            <a:ext cx="5343527" cy="246030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00750" y="2143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45926"/>
              </p:ext>
            </p:extLst>
          </p:nvPr>
        </p:nvGraphicFramePr>
        <p:xfrm>
          <a:off x="6300832" y="1216020"/>
          <a:ext cx="164301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509"/>
                <a:gridCol w="8215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b1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b2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101906" y="20589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6" name="Double Bracket 15"/>
          <p:cNvSpPr/>
          <p:nvPr/>
        </p:nvSpPr>
        <p:spPr>
          <a:xfrm>
            <a:off x="6300832" y="1216020"/>
            <a:ext cx="1500143" cy="23558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75978"/>
              </p:ext>
            </p:extLst>
          </p:nvPr>
        </p:nvGraphicFramePr>
        <p:xfrm>
          <a:off x="8610599" y="1399932"/>
          <a:ext cx="336391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653"/>
                <a:gridCol w="560653"/>
                <a:gridCol w="560653"/>
                <a:gridCol w="560653"/>
                <a:gridCol w="560653"/>
                <a:gridCol w="5606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</a:rPr>
                        <a:t>d1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</a:rPr>
                        <a:t>d2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</a:rPr>
                        <a:t>d3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</a:rPr>
                        <a:t>d4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</a:rPr>
                        <a:t>d5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</a:rPr>
                        <a:t>d6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8385958" y="1216020"/>
            <a:ext cx="3588559" cy="173839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4906" y="4057326"/>
            <a:ext cx="11611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Equivalently: the </a:t>
            </a:r>
            <a:r>
              <a:rPr lang="en-US" sz="2400" dirty="0" smtClean="0">
                <a:solidFill>
                  <a:srgbClr val="0432FF"/>
                </a:solidFill>
              </a:rPr>
              <a:t>4x6</a:t>
            </a:r>
            <a:r>
              <a:rPr lang="en-US" sz="2400" dirty="0" smtClean="0"/>
              <a:t> matrix can be written as the the product of </a:t>
            </a:r>
            <a:r>
              <a:rPr lang="en-US" sz="2400" dirty="0" smtClean="0">
                <a:solidFill>
                  <a:srgbClr val="0432FF"/>
                </a:solidFill>
              </a:rPr>
              <a:t>4x2</a:t>
            </a:r>
            <a:r>
              <a:rPr lang="en-US" sz="2400" dirty="0" smtClean="0"/>
              <a:t> matrix with </a:t>
            </a:r>
            <a:r>
              <a:rPr lang="en-US" sz="2400" dirty="0" smtClean="0">
                <a:solidFill>
                  <a:srgbClr val="0432FF"/>
                </a:solidFill>
              </a:rPr>
              <a:t>2x6</a:t>
            </a:r>
            <a:r>
              <a:rPr lang="en-US" sz="2400" dirty="0" smtClean="0"/>
              <a:t> matrix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0063" y="4819781"/>
            <a:ext cx="5799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B1 and B2 are the underlying </a:t>
            </a:r>
            <a:r>
              <a:rPr lang="en-US" sz="2800" dirty="0" smtClean="0">
                <a:solidFill>
                  <a:srgbClr val="0432FF"/>
                </a:solidFill>
              </a:rPr>
              <a:t>concepts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63" y="5621087"/>
            <a:ext cx="11271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vectors d1-d6 </a:t>
            </a:r>
            <a:r>
              <a:rPr lang="en-US" sz="2000" dirty="0" smtClean="0">
                <a:solidFill>
                  <a:srgbClr val="00B050"/>
                </a:solidFill>
              </a:rPr>
              <a:t>(in green</a:t>
            </a:r>
            <a:r>
              <a:rPr lang="en-US" sz="2000" dirty="0" smtClean="0"/>
              <a:t>) are representation of documents in the new (lower dimension) </a:t>
            </a:r>
            <a:r>
              <a:rPr lang="en-US" sz="2000" dirty="0" smtClean="0">
                <a:solidFill>
                  <a:srgbClr val="0432FF"/>
                </a:solidFill>
              </a:rPr>
              <a:t>concept space</a:t>
            </a:r>
            <a:endParaRPr 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LSI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matrix A and rank k, and k&lt;&lt; rank (A)</a:t>
            </a:r>
          </a:p>
          <a:p>
            <a:r>
              <a:rPr lang="en-US" dirty="0" smtClean="0"/>
              <a:t>Then find the matrix A’ of column rank k such that difference between A and A’ is </a:t>
            </a:r>
            <a:r>
              <a:rPr lang="en-US" dirty="0" smtClean="0">
                <a:solidFill>
                  <a:srgbClr val="0432FF"/>
                </a:solidFill>
              </a:rPr>
              <a:t>as small as possible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But, how do we get such an approximation? 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0432FF"/>
                </a:solidFill>
              </a:rPr>
              <a:t>Matrix Factorization (SVD)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Theorem: for any </a:t>
            </a:r>
            <a:r>
              <a:rPr lang="en-US" dirty="0" err="1" smtClean="0">
                <a:solidFill>
                  <a:srgbClr val="0432FF"/>
                </a:solidFill>
              </a:rPr>
              <a:t>mxn</a:t>
            </a:r>
            <a:r>
              <a:rPr lang="en-US" dirty="0" smtClean="0">
                <a:solidFill>
                  <a:srgbClr val="0432FF"/>
                </a:solidFill>
              </a:rPr>
              <a:t> matrix A of rank R, there exists U, S, V, such that</a:t>
            </a:r>
          </a:p>
          <a:p>
            <a:pPr lvl="1"/>
            <a:r>
              <a:rPr lang="en-US" dirty="0" smtClean="0">
                <a:solidFill>
                  <a:srgbClr val="0432FF"/>
                </a:solidFill>
              </a:rPr>
              <a:t>A = U x S x V 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LSI-Procedure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1470" y="1600201"/>
            <a:ext cx="11269980" cy="487362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rgbClr val="0432FF"/>
                </a:solidFill>
              </a:rPr>
              <a:t>Obtain term-document matrix.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rgbClr val="0432FF"/>
                </a:solidFill>
              </a:rPr>
              <a:t>Compute the SVD.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rgbClr val="0432FF"/>
                </a:solidFill>
              </a:rPr>
              <a:t>Truncate-SVD into reduced-k LSI space.</a:t>
            </a:r>
          </a:p>
          <a:p>
            <a:pPr eaLnBrk="1" hangingPunct="1">
              <a:lnSpc>
                <a:spcPct val="90000"/>
              </a:lnSpc>
              <a:buFont typeface="Symbol" charset="2"/>
              <a:buNone/>
            </a:pPr>
            <a:r>
              <a:rPr lang="en-US" altLang="en-US" sz="3600" dirty="0"/>
              <a:t>    -k-dimensional semantic structure</a:t>
            </a:r>
          </a:p>
          <a:p>
            <a:r>
              <a:rPr lang="en-US" altLang="en-US" sz="3600" dirty="0">
                <a:solidFill>
                  <a:srgbClr val="0432FF"/>
                </a:solidFill>
              </a:rPr>
              <a:t>S</a:t>
            </a:r>
            <a:r>
              <a:rPr lang="en-US" altLang="en-US" sz="3600" dirty="0" smtClean="0">
                <a:solidFill>
                  <a:srgbClr val="0432FF"/>
                </a:solidFill>
              </a:rPr>
              <a:t>imilarity </a:t>
            </a:r>
            <a:r>
              <a:rPr lang="en-US" altLang="en-US" sz="3600" dirty="0">
                <a:solidFill>
                  <a:srgbClr val="0432FF"/>
                </a:solidFill>
              </a:rPr>
              <a:t>on reduced-space:</a:t>
            </a:r>
          </a:p>
          <a:p>
            <a:pPr eaLnBrk="1" hangingPunct="1">
              <a:lnSpc>
                <a:spcPct val="90000"/>
              </a:lnSpc>
              <a:buFont typeface="Symbol" charset="2"/>
              <a:buNone/>
            </a:pPr>
            <a:r>
              <a:rPr lang="en-US" altLang="en-US" sz="3600" dirty="0"/>
              <a:t>        -term-term</a:t>
            </a:r>
          </a:p>
          <a:p>
            <a:pPr eaLnBrk="1" hangingPunct="1">
              <a:lnSpc>
                <a:spcPct val="90000"/>
              </a:lnSpc>
              <a:buFont typeface="Symbol" charset="2"/>
              <a:buNone/>
            </a:pPr>
            <a:r>
              <a:rPr lang="en-US" altLang="en-US" sz="3600" dirty="0"/>
              <a:t>        -term-document        </a:t>
            </a:r>
          </a:p>
          <a:p>
            <a:pPr eaLnBrk="1" hangingPunct="1">
              <a:lnSpc>
                <a:spcPct val="90000"/>
              </a:lnSpc>
              <a:buFont typeface="Symbol" charset="2"/>
              <a:buNone/>
            </a:pPr>
            <a:r>
              <a:rPr lang="en-US" altLang="en-US" sz="3600" dirty="0"/>
              <a:t>       -document-document </a:t>
            </a:r>
          </a:p>
          <a:p>
            <a:pPr eaLnBrk="1" hangingPunct="1">
              <a:lnSpc>
                <a:spcPct val="90000"/>
              </a:lnSpc>
              <a:buFont typeface="Symbol" charset="2"/>
              <a:buNone/>
            </a:pPr>
            <a:endParaRPr lang="en-US" altLang="en-US" sz="3600" dirty="0"/>
          </a:p>
          <a:p>
            <a:pPr eaLnBrk="1" hangingPunct="1">
              <a:lnSpc>
                <a:spcPct val="90000"/>
              </a:lnSpc>
            </a:pPr>
            <a:endParaRPr lang="en-US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Query processing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199" y="1600201"/>
            <a:ext cx="10048875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432FF"/>
                </a:solidFill>
              </a:rPr>
              <a:t>Map the query to reduced k-space</a:t>
            </a:r>
          </a:p>
          <a:p>
            <a:pPr eaLnBrk="1" hangingPunct="1">
              <a:buFont typeface="Symbol" charset="2"/>
              <a:buNone/>
            </a:pPr>
            <a:r>
              <a:rPr lang="en-US" altLang="en-US" sz="3600" dirty="0"/>
              <a:t>          </a:t>
            </a:r>
            <a:r>
              <a:rPr lang="en-US" altLang="en-US" sz="3600" b="1" i="1" dirty="0"/>
              <a:t>q</a:t>
            </a:r>
            <a:r>
              <a:rPr lang="en-US" altLang="en-US" sz="3600" i="1" dirty="0"/>
              <a:t>’=q</a:t>
            </a:r>
            <a:r>
              <a:rPr lang="en-US" altLang="en-US" sz="3600" i="1" baseline="30000" dirty="0"/>
              <a:t>T</a:t>
            </a:r>
            <a:r>
              <a:rPr lang="en-US" altLang="en-US" sz="3600" i="1" dirty="0"/>
              <a:t>U</a:t>
            </a:r>
            <a:r>
              <a:rPr lang="en-US" altLang="en-US" sz="3600" i="1" baseline="-30000" dirty="0"/>
              <a:t>k</a:t>
            </a:r>
            <a:r>
              <a:rPr lang="en-US" altLang="en-US" sz="3600" i="1" dirty="0"/>
              <a:t>S</a:t>
            </a:r>
            <a:r>
              <a:rPr lang="en-US" altLang="en-US" sz="3600" i="1" baseline="30000" dirty="0"/>
              <a:t>-1</a:t>
            </a:r>
            <a:r>
              <a:rPr lang="en-US" altLang="en-US" sz="3600" i="1" baseline="-30000" dirty="0"/>
              <a:t>k</a:t>
            </a:r>
            <a:r>
              <a:rPr lang="en-US" altLang="en-US" sz="3600" i="1" dirty="0"/>
              <a:t>,</a:t>
            </a:r>
            <a:r>
              <a:rPr lang="en-US" altLang="en-US" sz="3600" dirty="0"/>
              <a:t> </a:t>
            </a:r>
          </a:p>
          <a:p>
            <a:pPr eaLnBrk="1" hangingPunct="1"/>
            <a:r>
              <a:rPr lang="en-US" altLang="en-US" sz="3600" dirty="0">
                <a:solidFill>
                  <a:srgbClr val="0432FF"/>
                </a:solidFill>
              </a:rPr>
              <a:t>Retrieve documents or terms within a proximity.</a:t>
            </a:r>
          </a:p>
          <a:p>
            <a:pPr eaLnBrk="1" hangingPunct="1">
              <a:buFont typeface="Symbol" charset="2"/>
              <a:buNone/>
            </a:pPr>
            <a:r>
              <a:rPr lang="en-US" altLang="en-US" sz="3600" dirty="0"/>
              <a:t>       -cosine</a:t>
            </a:r>
          </a:p>
          <a:p>
            <a:pPr eaLnBrk="1" hangingPunct="1">
              <a:buFont typeface="Symbol" charset="2"/>
              <a:buNone/>
            </a:pPr>
            <a:r>
              <a:rPr lang="en-US" altLang="en-US" sz="3600" dirty="0"/>
              <a:t>	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0020"/>
            <a:ext cx="7515542" cy="1600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dirty="0"/>
              <a:t>Example of</a:t>
            </a:r>
            <a:r>
              <a:rPr lang="en-US" sz="3400" i="1" dirty="0"/>
              <a:t> C </a:t>
            </a:r>
            <a:r>
              <a:rPr lang="en-US" sz="3400" dirty="0"/>
              <a:t>= </a:t>
            </a:r>
            <a:r>
              <a:rPr lang="en-US" sz="3400" i="1" dirty="0"/>
              <a:t>U</a:t>
            </a:r>
            <a:r>
              <a:rPr lang="el-GR" sz="3400" dirty="0" smtClean="0">
                <a:latin typeface="Calibri"/>
                <a:cs typeface="Calibri"/>
              </a:rPr>
              <a:t>Σ</a:t>
            </a:r>
            <a:r>
              <a:rPr lang="en-US" sz="3400" i="1" dirty="0"/>
              <a:t>V</a:t>
            </a:r>
            <a:r>
              <a:rPr lang="en-US" sz="3400" i="1" baseline="30000" dirty="0"/>
              <a:t>T</a:t>
            </a:r>
            <a:r>
              <a:rPr lang="en-US" sz="3400" dirty="0"/>
              <a:t> : The matrix </a:t>
            </a:r>
            <a:r>
              <a:rPr lang="en-US" sz="3400" i="1" dirty="0"/>
              <a:t>C</a:t>
            </a:r>
            <a:r>
              <a:rPr lang="de-DE" sz="3400" i="1" dirty="0"/>
              <a:t/>
            </a:r>
            <a:br>
              <a:rPr lang="de-DE" sz="3400" i="1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700"/>
              </a:spcBef>
            </a:pPr>
            <a:r>
              <a:rPr lang="de-DE" sz="3200" dirty="0" smtClean="0"/>
              <a:t>This </a:t>
            </a:r>
            <a:r>
              <a:rPr lang="de-DE" sz="3200" dirty="0"/>
              <a:t>is a </a:t>
            </a:r>
            <a:r>
              <a:rPr lang="de-DE" sz="3200" dirty="0" smtClean="0"/>
              <a:t>Standard </a:t>
            </a:r>
            <a:r>
              <a:rPr lang="en-US" sz="3200" dirty="0" smtClean="0"/>
              <a:t>term-document </a:t>
            </a:r>
            <a:r>
              <a:rPr lang="en-US" sz="3200" dirty="0"/>
              <a:t>matrix. Actually, we use a non-weighted </a:t>
            </a:r>
            <a:r>
              <a:rPr lang="en-US" sz="3200" dirty="0" smtClean="0"/>
              <a:t>matrix here </a:t>
            </a:r>
            <a:r>
              <a:rPr lang="en-US" sz="3200" dirty="0"/>
              <a:t>to simplify the example.</a:t>
            </a:r>
            <a:endParaRPr lang="en-US" sz="3600" dirty="0"/>
          </a:p>
        </p:txBody>
      </p:sp>
      <p:pic>
        <p:nvPicPr>
          <p:cNvPr id="5" name="Picture 4" descr="18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623" y="2577308"/>
            <a:ext cx="5369315" cy="27717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dirty="0"/>
              <a:t>Example of</a:t>
            </a:r>
            <a:r>
              <a:rPr lang="en-US" sz="3400" i="1" dirty="0"/>
              <a:t> C </a:t>
            </a:r>
            <a:r>
              <a:rPr lang="en-US" sz="3400" dirty="0"/>
              <a:t>= </a:t>
            </a:r>
            <a:r>
              <a:rPr lang="en-US" sz="3400" i="1" dirty="0"/>
              <a:t>U</a:t>
            </a:r>
            <a:r>
              <a:rPr lang="el-GR" sz="3400" dirty="0" smtClean="0">
                <a:latin typeface="Calibri"/>
                <a:cs typeface="Calibri"/>
              </a:rPr>
              <a:t>Σ</a:t>
            </a:r>
            <a:r>
              <a:rPr lang="en-US" sz="3400" i="1" dirty="0"/>
              <a:t>V</a:t>
            </a:r>
            <a:r>
              <a:rPr lang="en-US" sz="3400" i="1" baseline="30000" dirty="0"/>
              <a:t>T</a:t>
            </a:r>
            <a:r>
              <a:rPr lang="en-US" sz="3400" dirty="0"/>
              <a:t> : The matrix </a:t>
            </a:r>
            <a:r>
              <a:rPr lang="en-US" sz="3400" i="1" dirty="0" smtClean="0"/>
              <a:t>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825624"/>
            <a:ext cx="6046470" cy="4575175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is an </a:t>
            </a:r>
            <a:r>
              <a:rPr lang="en-US" dirty="0">
                <a:solidFill>
                  <a:srgbClr val="0070C0"/>
                </a:solidFill>
              </a:rPr>
              <a:t>orthonormal </a:t>
            </a:r>
            <a:r>
              <a:rPr lang="en-US" dirty="0" smtClean="0">
                <a:solidFill>
                  <a:srgbClr val="0070C0"/>
                </a:solidFill>
              </a:rPr>
              <a:t>matrix</a:t>
            </a:r>
          </a:p>
          <a:p>
            <a:pPr lvl="1"/>
            <a:r>
              <a:rPr lang="en-US" dirty="0" smtClean="0"/>
              <a:t>Row </a:t>
            </a:r>
            <a:r>
              <a:rPr lang="en-US" dirty="0"/>
              <a:t>vectors have unit </a:t>
            </a:r>
            <a:r>
              <a:rPr lang="en-US" dirty="0" smtClean="0"/>
              <a:t>length</a:t>
            </a:r>
          </a:p>
          <a:p>
            <a:pPr lvl="1"/>
            <a:r>
              <a:rPr lang="en-US" dirty="0"/>
              <a:t>Any two distinct row </a:t>
            </a:r>
            <a:r>
              <a:rPr lang="en-US" dirty="0" smtClean="0"/>
              <a:t>vectors are </a:t>
            </a:r>
            <a:r>
              <a:rPr lang="en-US" dirty="0"/>
              <a:t>orthogonal to each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Think of the dimensions as “semantic” dimensions that capture distinct topics like politics, sports, economics.</a:t>
            </a:r>
          </a:p>
          <a:p>
            <a:r>
              <a:rPr lang="en-US" dirty="0" smtClean="0"/>
              <a:t>Each number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ij</a:t>
            </a:r>
            <a:r>
              <a:rPr lang="en-US" dirty="0" smtClean="0"/>
              <a:t> in the matrix indicates how strongly related term </a:t>
            </a:r>
            <a:r>
              <a:rPr lang="en-US" dirty="0" err="1" smtClean="0"/>
              <a:t>i</a:t>
            </a:r>
            <a:r>
              <a:rPr lang="en-US" dirty="0" smtClean="0"/>
              <a:t> is to the topic represented by semantic dimension j .</a:t>
            </a:r>
          </a:p>
        </p:txBody>
      </p:sp>
      <p:pic>
        <p:nvPicPr>
          <p:cNvPr id="4" name="Picture 3" descr="18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019" y="2228850"/>
            <a:ext cx="5429396" cy="22773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dirty="0"/>
              <a:t>Example of</a:t>
            </a:r>
            <a:r>
              <a:rPr lang="en-US" sz="3400" i="1" dirty="0"/>
              <a:t> C </a:t>
            </a:r>
            <a:r>
              <a:rPr lang="en-US" sz="3400" dirty="0"/>
              <a:t>= </a:t>
            </a:r>
            <a:r>
              <a:rPr lang="en-US" sz="3400" i="1" dirty="0"/>
              <a:t>U</a:t>
            </a:r>
            <a:r>
              <a:rPr lang="el-GR" sz="3400" dirty="0" smtClean="0">
                <a:latin typeface="Calibri"/>
                <a:cs typeface="Calibri"/>
              </a:rPr>
              <a:t>Σ</a:t>
            </a:r>
            <a:r>
              <a:rPr lang="en-US" sz="3400" i="1" dirty="0"/>
              <a:t>V</a:t>
            </a:r>
            <a:r>
              <a:rPr lang="en-US" sz="3400" i="1" baseline="30000" dirty="0"/>
              <a:t>T</a:t>
            </a:r>
            <a:r>
              <a:rPr lang="en-US" sz="3400" dirty="0"/>
              <a:t> : The matrix </a:t>
            </a:r>
            <a:r>
              <a:rPr lang="el-GR" sz="3400" dirty="0" smtClean="0">
                <a:latin typeface="Calibri"/>
                <a:cs typeface="Calibri"/>
              </a:rPr>
              <a:t>Σ</a:t>
            </a:r>
            <a:r>
              <a:rPr lang="de-DE" sz="3400" dirty="0"/>
              <a:t/>
            </a:r>
            <a:br>
              <a:rPr lang="de-DE" sz="3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4060" cy="4351338"/>
          </a:xfrm>
        </p:spPr>
        <p:txBody>
          <a:bodyPr/>
          <a:lstStyle/>
          <a:p>
            <a:r>
              <a:rPr lang="en-US" dirty="0" smtClean="0"/>
              <a:t>This is a square, diagonal matrix.</a:t>
            </a:r>
          </a:p>
          <a:p>
            <a:r>
              <a:rPr lang="en-US" dirty="0" smtClean="0"/>
              <a:t>The diagonal consists of the singular values of C.</a:t>
            </a:r>
          </a:p>
          <a:p>
            <a:r>
              <a:rPr lang="en-US" dirty="0" smtClean="0"/>
              <a:t>The magnitude of the singular value measures the importance of the corresponding semantic dimension.</a:t>
            </a:r>
          </a:p>
          <a:p>
            <a:r>
              <a:rPr lang="en-US" dirty="0" smtClean="0"/>
              <a:t>We’ll make use of this by omitting unimportant dimensions.</a:t>
            </a:r>
          </a:p>
          <a:p>
            <a:endParaRPr lang="en-US" dirty="0"/>
          </a:p>
        </p:txBody>
      </p:sp>
      <p:pic>
        <p:nvPicPr>
          <p:cNvPr id="4" name="Picture 3" descr="18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696" y="2014524"/>
            <a:ext cx="4572032" cy="27975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dirty="0"/>
              <a:t>Example of</a:t>
            </a:r>
            <a:r>
              <a:rPr lang="en-US" sz="3400" i="1" dirty="0"/>
              <a:t> C </a:t>
            </a:r>
            <a:r>
              <a:rPr lang="en-US" sz="3400" dirty="0"/>
              <a:t>= </a:t>
            </a:r>
            <a:r>
              <a:rPr lang="en-US" sz="3400" i="1" dirty="0"/>
              <a:t>U</a:t>
            </a:r>
            <a:r>
              <a:rPr lang="el-GR" sz="3400" dirty="0" smtClean="0">
                <a:latin typeface="Calibri"/>
                <a:cs typeface="Calibri"/>
              </a:rPr>
              <a:t>Σ</a:t>
            </a:r>
            <a:r>
              <a:rPr lang="en-US" sz="3400" i="1" dirty="0"/>
              <a:t>V</a:t>
            </a:r>
            <a:r>
              <a:rPr lang="en-US" sz="3400" i="1" baseline="30000" dirty="0"/>
              <a:t>T</a:t>
            </a:r>
            <a:r>
              <a:rPr lang="en-US" sz="3400" dirty="0"/>
              <a:t> : The matrix </a:t>
            </a:r>
            <a:r>
              <a:rPr lang="en-US" sz="3600" i="1" dirty="0" smtClean="0"/>
              <a:t>V</a:t>
            </a:r>
            <a:r>
              <a:rPr lang="en-US" sz="3600" i="1" baseline="30000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61" y="2039938"/>
            <a:ext cx="606552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One column per document</a:t>
            </a:r>
          </a:p>
          <a:p>
            <a:r>
              <a:rPr lang="en-US" dirty="0" smtClean="0"/>
              <a:t>one row per min(M,N) where M is the number of terms and N is the number of documents.</a:t>
            </a:r>
          </a:p>
          <a:p>
            <a:r>
              <a:rPr lang="en-US" dirty="0" smtClean="0"/>
              <a:t>Again: This is an </a:t>
            </a:r>
            <a:r>
              <a:rPr lang="en-US" dirty="0" smtClean="0">
                <a:solidFill>
                  <a:srgbClr val="7030A0"/>
                </a:solidFill>
              </a:rPr>
              <a:t>orthonormal matrix</a:t>
            </a:r>
          </a:p>
          <a:p>
            <a:pPr lvl="1"/>
            <a:r>
              <a:rPr lang="en-US" dirty="0" smtClean="0"/>
              <a:t>Column vectors have unit length.</a:t>
            </a:r>
          </a:p>
          <a:p>
            <a:pPr lvl="1"/>
            <a:r>
              <a:rPr lang="en-US" dirty="0" smtClean="0"/>
              <a:t>Any two distinct column vectors are orthogonal to each other.</a:t>
            </a:r>
          </a:p>
          <a:p>
            <a:r>
              <a:rPr lang="en-US" dirty="0" smtClean="0"/>
              <a:t>These are again the </a:t>
            </a:r>
            <a:r>
              <a:rPr lang="en-US" dirty="0" smtClean="0">
                <a:solidFill>
                  <a:srgbClr val="7030A0"/>
                </a:solidFill>
              </a:rPr>
              <a:t>semantic dimensions </a:t>
            </a:r>
            <a:r>
              <a:rPr lang="en-US" dirty="0" smtClean="0"/>
              <a:t>from the term matrix U that capture distinct topics like politics, sports, economics.</a:t>
            </a:r>
          </a:p>
          <a:p>
            <a:r>
              <a:rPr lang="en-US" dirty="0" smtClean="0"/>
              <a:t>Each number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ij</a:t>
            </a:r>
            <a:r>
              <a:rPr lang="en-US" dirty="0" smtClean="0"/>
              <a:t> in the matrix indicates how strongly related document </a:t>
            </a:r>
            <a:r>
              <a:rPr lang="en-US" dirty="0" err="1" smtClean="0"/>
              <a:t>i</a:t>
            </a:r>
            <a:r>
              <a:rPr lang="en-US" dirty="0" smtClean="0"/>
              <a:t> is to the topic represented by semantic dimension j.</a:t>
            </a:r>
          </a:p>
        </p:txBody>
      </p:sp>
      <p:pic>
        <p:nvPicPr>
          <p:cNvPr id="4" name="Picture 3" descr="18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94" y="2528874"/>
            <a:ext cx="5638555" cy="25574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838200" y="134937"/>
            <a:ext cx="9358378" cy="8343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 dirty="0">
                <a:latin typeface="+mj-lt"/>
              </a:rPr>
              <a:t>Example of</a:t>
            </a:r>
            <a:r>
              <a:rPr lang="en-US" sz="3400" i="1" dirty="0">
                <a:latin typeface="+mj-lt"/>
              </a:rPr>
              <a:t> C </a:t>
            </a:r>
            <a:r>
              <a:rPr lang="en-US" sz="3400" dirty="0">
                <a:latin typeface="+mj-lt"/>
              </a:rPr>
              <a:t>= </a:t>
            </a:r>
            <a:r>
              <a:rPr lang="en-US" sz="3400" i="1" dirty="0">
                <a:latin typeface="+mj-lt"/>
              </a:rPr>
              <a:t>U</a:t>
            </a:r>
            <a:r>
              <a:rPr lang="el-GR" sz="3400" dirty="0">
                <a:latin typeface="Calibri"/>
                <a:cs typeface="Calibri"/>
              </a:rPr>
              <a:t>Σ</a:t>
            </a:r>
            <a:r>
              <a:rPr lang="en-US" sz="3400" i="1" dirty="0">
                <a:latin typeface="+mj-lt"/>
              </a:rPr>
              <a:t>V</a:t>
            </a:r>
            <a:r>
              <a:rPr lang="en-US" sz="3400" i="1" baseline="30000" dirty="0">
                <a:latin typeface="+mj-lt"/>
              </a:rPr>
              <a:t>T</a:t>
            </a:r>
            <a:r>
              <a:rPr lang="en-US" sz="3400" dirty="0">
                <a:latin typeface="+mj-lt"/>
              </a:rPr>
              <a:t> : All four matrices</a:t>
            </a:r>
            <a:endParaRPr lang="de-DE" sz="3400" i="1" baseline="300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9" name="Picture 8" descr="18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94" y="1192225"/>
            <a:ext cx="7056700" cy="51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96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420" y="178276"/>
            <a:ext cx="10363200" cy="12065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Truncated-SVD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43120" y="237172"/>
            <a:ext cx="7221220" cy="1691640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dirty="0">
                <a:solidFill>
                  <a:srgbClr val="0432FF"/>
                </a:solidFill>
              </a:rPr>
              <a:t>Create a rank-</a:t>
            </a:r>
            <a:r>
              <a:rPr lang="en-US" altLang="en-US" i="1" dirty="0">
                <a:solidFill>
                  <a:srgbClr val="0432FF"/>
                </a:solidFill>
              </a:rPr>
              <a:t>k</a:t>
            </a:r>
            <a:r>
              <a:rPr lang="en-US" altLang="en-US" dirty="0">
                <a:solidFill>
                  <a:srgbClr val="0432FF"/>
                </a:solidFill>
              </a:rPr>
              <a:t> approximation to </a:t>
            </a:r>
            <a:r>
              <a:rPr lang="en-US" altLang="en-US" i="1" dirty="0">
                <a:solidFill>
                  <a:srgbClr val="0432FF"/>
                </a:solidFill>
              </a:rPr>
              <a:t>A</a:t>
            </a:r>
            <a:r>
              <a:rPr lang="en-US" altLang="en-US" dirty="0">
                <a:solidFill>
                  <a:srgbClr val="0432FF"/>
                </a:solidFill>
              </a:rPr>
              <a:t>, </a:t>
            </a:r>
          </a:p>
          <a:p>
            <a:pPr eaLnBrk="1" hangingPunct="1"/>
            <a:r>
              <a:rPr lang="en-US" altLang="en-US" dirty="0"/>
              <a:t>k &lt; </a:t>
            </a:r>
            <a:r>
              <a:rPr lang="en-US" altLang="en-US" i="1" dirty="0" err="1"/>
              <a:t>r</a:t>
            </a:r>
            <a:r>
              <a:rPr lang="en-US" altLang="en-US" i="1" baseline="-30000" dirty="0" err="1"/>
              <a:t>A</a:t>
            </a:r>
            <a:r>
              <a:rPr lang="en-US" altLang="en-US" i="1" baseline="-30000" dirty="0"/>
              <a:t>  </a:t>
            </a:r>
            <a:r>
              <a:rPr lang="en-US" altLang="en-US" dirty="0"/>
              <a:t>or k = </a:t>
            </a:r>
            <a:r>
              <a:rPr lang="en-US" altLang="en-US" i="1" dirty="0" err="1"/>
              <a:t>r</a:t>
            </a:r>
            <a:r>
              <a:rPr lang="en-US" altLang="en-US" i="1" baseline="-30000" dirty="0" err="1"/>
              <a:t>A</a:t>
            </a:r>
            <a:r>
              <a:rPr lang="en-US" altLang="en-US" dirty="0"/>
              <a:t> ,</a:t>
            </a:r>
          </a:p>
          <a:p>
            <a:pPr eaLnBrk="1" hangingPunct="1"/>
            <a:r>
              <a:rPr lang="en-US" altLang="en-US" i="1" dirty="0" err="1"/>
              <a:t>A</a:t>
            </a:r>
            <a:r>
              <a:rPr lang="en-US" altLang="en-US" i="1" baseline="-30000" dirty="0" err="1"/>
              <a:t>k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U</a:t>
            </a:r>
            <a:r>
              <a:rPr lang="en-US" altLang="en-US" i="1" baseline="-30000" dirty="0" err="1"/>
              <a:t>k</a:t>
            </a:r>
            <a:r>
              <a:rPr lang="en-US" altLang="en-US" dirty="0"/>
              <a:t> </a:t>
            </a:r>
            <a:r>
              <a:rPr lang="en-US" altLang="en-US" dirty="0" err="1"/>
              <a:t>S</a:t>
            </a:r>
            <a:r>
              <a:rPr lang="en-US" altLang="en-US" i="1" baseline="-30000" dirty="0" err="1"/>
              <a:t>k</a:t>
            </a:r>
            <a:r>
              <a:rPr lang="en-US" altLang="en-US" i="1" dirty="0"/>
              <a:t> </a:t>
            </a:r>
            <a:r>
              <a:rPr lang="en-US" altLang="en-US" i="1" dirty="0" err="1"/>
              <a:t>V</a:t>
            </a:r>
            <a:r>
              <a:rPr lang="en-US" altLang="en-US" i="1" baseline="30000" dirty="0" err="1"/>
              <a:t>T</a:t>
            </a:r>
            <a:r>
              <a:rPr lang="en-US" altLang="en-US" i="1" baseline="-30000" dirty="0" err="1"/>
              <a:t>k</a:t>
            </a:r>
            <a:r>
              <a:rPr lang="en-US" altLang="en-US" i="1" dirty="0"/>
              <a:t> </a:t>
            </a: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334" y="2356169"/>
            <a:ext cx="10927396" cy="4493036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CEFD-2069-6245-9703-81A098592561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2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so far</a:t>
            </a:r>
            <a:r>
              <a:rPr lang="mr-IN" dirty="0" smtClean="0"/>
              <a:t>……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9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Truncated-SVD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4310" y="1600201"/>
            <a:ext cx="11750040" cy="4873625"/>
          </a:xfrm>
        </p:spPr>
        <p:txBody>
          <a:bodyPr/>
          <a:lstStyle/>
          <a:p>
            <a:pPr eaLnBrk="1" hangingPunct="1"/>
            <a:r>
              <a:rPr lang="en-US" altLang="en-US" dirty="0"/>
              <a:t>Using truncated SVD, underlying </a:t>
            </a:r>
            <a:r>
              <a:rPr lang="en-US" altLang="en-US" i="1" dirty="0"/>
              <a:t>latent</a:t>
            </a:r>
            <a:r>
              <a:rPr lang="en-US" altLang="en-US" dirty="0"/>
              <a:t> structure is represented in reduced-k dimensional space.</a:t>
            </a:r>
          </a:p>
          <a:p>
            <a:pPr eaLnBrk="1" hangingPunct="1"/>
            <a:r>
              <a:rPr lang="en-US" altLang="en-US" i="1" dirty="0"/>
              <a:t>Noise</a:t>
            </a:r>
            <a:r>
              <a:rPr lang="en-US" altLang="en-US" dirty="0"/>
              <a:t> in word usage is eliminated,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526734" y="348040"/>
            <a:ext cx="6811326" cy="615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rgbClr val="0432FF"/>
                </a:solidFill>
                <a:latin typeface="+mj-lt"/>
              </a:rPr>
              <a:t>Reducing the dimensionality to 2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8" name="Picture 7" descr="18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40" y="1194170"/>
            <a:ext cx="7891463" cy="4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05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589724" y="217170"/>
            <a:ext cx="8929718" cy="821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Reducing the dimensionality to 2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9" name="Picture 8" descr="18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84" y="1172350"/>
            <a:ext cx="8377266" cy="5184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9687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838200" y="241691"/>
            <a:ext cx="8929718" cy="1035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s-ES" sz="3400" dirty="0">
                <a:solidFill>
                  <a:srgbClr val="0432FF"/>
                </a:solidFill>
                <a:latin typeface="+mj-lt"/>
              </a:rPr>
              <a:t>Original </a:t>
            </a:r>
            <a:r>
              <a:rPr lang="es-ES" sz="3400" dirty="0" err="1">
                <a:solidFill>
                  <a:srgbClr val="0432FF"/>
                </a:solidFill>
                <a:latin typeface="+mj-lt"/>
              </a:rPr>
              <a:t>matrix</a:t>
            </a:r>
            <a:r>
              <a:rPr lang="es-ES" sz="3400" dirty="0">
                <a:solidFill>
                  <a:srgbClr val="0432FF"/>
                </a:solidFill>
                <a:latin typeface="+mj-lt"/>
              </a:rPr>
              <a:t> </a:t>
            </a:r>
            <a:r>
              <a:rPr lang="es-ES" sz="3400" i="1" dirty="0">
                <a:solidFill>
                  <a:srgbClr val="0432FF"/>
                </a:solidFill>
                <a:latin typeface="+mj-lt"/>
              </a:rPr>
              <a:t>C</a:t>
            </a:r>
            <a:r>
              <a:rPr lang="es-ES" sz="3400" dirty="0">
                <a:solidFill>
                  <a:srgbClr val="0432FF"/>
                </a:solidFill>
                <a:latin typeface="+mj-lt"/>
              </a:rPr>
              <a:t> vs. </a:t>
            </a:r>
            <a:r>
              <a:rPr lang="es-ES" sz="3400" dirty="0" err="1">
                <a:solidFill>
                  <a:srgbClr val="0432FF"/>
                </a:solidFill>
                <a:latin typeface="+mj-lt"/>
              </a:rPr>
              <a:t>reduced</a:t>
            </a:r>
            <a:r>
              <a:rPr lang="es-ES" sz="3400" dirty="0">
                <a:solidFill>
                  <a:srgbClr val="0432FF"/>
                </a:solidFill>
                <a:latin typeface="+mj-lt"/>
              </a:rPr>
              <a:t> </a:t>
            </a:r>
            <a:r>
              <a:rPr lang="es-ES" sz="3400" i="1" dirty="0">
                <a:solidFill>
                  <a:srgbClr val="0432FF"/>
                </a:solidFill>
                <a:latin typeface="+mj-lt"/>
              </a:rPr>
              <a:t>C</a:t>
            </a:r>
            <a:r>
              <a:rPr lang="es-ES" sz="3400" baseline="-25000" dirty="0">
                <a:solidFill>
                  <a:srgbClr val="0432FF"/>
                </a:solidFill>
                <a:latin typeface="+mj-lt"/>
              </a:rPr>
              <a:t>2</a:t>
            </a:r>
            <a:r>
              <a:rPr lang="es-ES" sz="3400" dirty="0">
                <a:solidFill>
                  <a:srgbClr val="0432FF"/>
                </a:solidFill>
                <a:latin typeface="+mj-lt"/>
              </a:rPr>
              <a:t> = </a:t>
            </a:r>
            <a:r>
              <a:rPr lang="es-ES" sz="3400" i="1" dirty="0">
                <a:solidFill>
                  <a:srgbClr val="0432FF"/>
                </a:solidFill>
                <a:latin typeface="+mj-lt"/>
              </a:rPr>
              <a:t>U</a:t>
            </a:r>
            <a:r>
              <a:rPr lang="el-GR" sz="3400" dirty="0">
                <a:solidFill>
                  <a:srgbClr val="0432FF"/>
                </a:solidFill>
                <a:latin typeface="Calibri"/>
                <a:cs typeface="Calibri"/>
              </a:rPr>
              <a:t>Σ</a:t>
            </a:r>
            <a:r>
              <a:rPr lang="es-ES" sz="3400" baseline="-25000" dirty="0">
                <a:solidFill>
                  <a:srgbClr val="0432FF"/>
                </a:solidFill>
                <a:latin typeface="+mj-lt"/>
              </a:rPr>
              <a:t>2</a:t>
            </a:r>
            <a:r>
              <a:rPr lang="es-ES" sz="3400" i="1" dirty="0">
                <a:solidFill>
                  <a:srgbClr val="0432FF"/>
                </a:solidFill>
                <a:latin typeface="+mj-lt"/>
              </a:rPr>
              <a:t>V</a:t>
            </a:r>
            <a:r>
              <a:rPr lang="es-ES" sz="3400" i="1" baseline="30000" dirty="0">
                <a:solidFill>
                  <a:srgbClr val="0432FF"/>
                </a:solidFill>
                <a:latin typeface="+mj-lt"/>
              </a:rPr>
              <a:t>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72400" y="1035827"/>
            <a:ext cx="4267233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800" dirty="0" err="1">
                <a:latin typeface="+mj-lt"/>
              </a:rPr>
              <a:t>We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can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view</a:t>
            </a:r>
            <a:endParaRPr lang="de-DE" sz="2800" dirty="0">
              <a:latin typeface="+mj-lt"/>
            </a:endParaRPr>
          </a:p>
          <a:p>
            <a:r>
              <a:rPr lang="de-DE" sz="2800" i="1" dirty="0">
                <a:latin typeface="+mj-lt"/>
              </a:rPr>
              <a:t>C</a:t>
            </a:r>
            <a:r>
              <a:rPr lang="de-DE" sz="2800" baseline="-25000" dirty="0">
                <a:latin typeface="+mj-lt"/>
              </a:rPr>
              <a:t>2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as</a:t>
            </a:r>
            <a:r>
              <a:rPr lang="de-DE" sz="2800" dirty="0">
                <a:latin typeface="+mj-lt"/>
              </a:rPr>
              <a:t> a </a:t>
            </a:r>
            <a:r>
              <a:rPr lang="de-DE" sz="2800" dirty="0" err="1">
                <a:solidFill>
                  <a:srgbClr val="0070C0"/>
                </a:solidFill>
                <a:latin typeface="+mj-lt"/>
              </a:rPr>
              <a:t>two</a:t>
            </a:r>
            <a:r>
              <a:rPr lang="de-DE" sz="2800" dirty="0">
                <a:solidFill>
                  <a:srgbClr val="0070C0"/>
                </a:solidFill>
                <a:latin typeface="+mj-lt"/>
              </a:rPr>
              <a:t>-dimensional</a:t>
            </a:r>
          </a:p>
          <a:p>
            <a:r>
              <a:rPr lang="de-DE" sz="2800" dirty="0" err="1">
                <a:latin typeface="+mj-lt"/>
              </a:rPr>
              <a:t>representation</a:t>
            </a:r>
            <a:endParaRPr lang="de-DE" sz="2800" dirty="0">
              <a:latin typeface="+mj-lt"/>
            </a:endParaRPr>
          </a:p>
          <a:p>
            <a:r>
              <a:rPr lang="de-DE" sz="2800" dirty="0" err="1">
                <a:latin typeface="+mj-lt"/>
              </a:rPr>
              <a:t>of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the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matrix</a:t>
            </a:r>
            <a:r>
              <a:rPr lang="de-DE" sz="2800" dirty="0">
                <a:latin typeface="+mj-lt"/>
              </a:rPr>
              <a:t>.</a:t>
            </a:r>
          </a:p>
          <a:p>
            <a:r>
              <a:rPr lang="de-DE" sz="2800" dirty="0" err="1">
                <a:latin typeface="+mj-lt"/>
              </a:rPr>
              <a:t>We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have</a:t>
            </a:r>
            <a:endParaRPr lang="de-DE" sz="2800" dirty="0">
              <a:latin typeface="+mj-lt"/>
            </a:endParaRPr>
          </a:p>
          <a:p>
            <a:r>
              <a:rPr lang="de-DE" sz="2800" dirty="0" err="1">
                <a:latin typeface="+mj-lt"/>
              </a:rPr>
              <a:t>performed</a:t>
            </a:r>
            <a:r>
              <a:rPr lang="de-DE" sz="2800" dirty="0">
                <a:latin typeface="+mj-lt"/>
              </a:rPr>
              <a:t> a</a:t>
            </a:r>
          </a:p>
          <a:p>
            <a:r>
              <a:rPr lang="de-DE" sz="2800" dirty="0" err="1">
                <a:solidFill>
                  <a:srgbClr val="0070C0"/>
                </a:solidFill>
                <a:latin typeface="+mj-lt"/>
              </a:rPr>
              <a:t>dimensionality</a:t>
            </a:r>
            <a:endParaRPr lang="de-DE" sz="2800" dirty="0">
              <a:solidFill>
                <a:srgbClr val="0070C0"/>
              </a:solidFill>
              <a:latin typeface="+mj-lt"/>
            </a:endParaRPr>
          </a:p>
          <a:p>
            <a:r>
              <a:rPr lang="de-DE" sz="2800" dirty="0" err="1">
                <a:solidFill>
                  <a:srgbClr val="0070C0"/>
                </a:solidFill>
                <a:latin typeface="+mj-lt"/>
              </a:rPr>
              <a:t>reduction</a:t>
            </a:r>
            <a:r>
              <a:rPr lang="de-DE" sz="2800" dirty="0">
                <a:solidFill>
                  <a:srgbClr val="0070C0"/>
                </a:solidFill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to</a:t>
            </a:r>
            <a:endParaRPr lang="de-DE" sz="2800" dirty="0">
              <a:latin typeface="+mj-lt"/>
            </a:endParaRPr>
          </a:p>
          <a:p>
            <a:r>
              <a:rPr lang="de-DE" sz="2800" dirty="0" err="1">
                <a:latin typeface="+mj-lt"/>
              </a:rPr>
              <a:t>two</a:t>
            </a:r>
            <a:endParaRPr lang="de-DE" sz="2800" dirty="0">
              <a:latin typeface="+mj-lt"/>
            </a:endParaRPr>
          </a:p>
          <a:p>
            <a:r>
              <a:rPr lang="de-DE" sz="2800" dirty="0" err="1">
                <a:latin typeface="+mj-lt"/>
              </a:rPr>
              <a:t>dimensions</a:t>
            </a:r>
            <a:r>
              <a:rPr lang="de-DE" sz="2800" dirty="0"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9" name="Picture 8" descr="1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43049"/>
            <a:ext cx="6946381" cy="44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48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60432" y="223845"/>
            <a:ext cx="8929718" cy="6413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s-ES" sz="3600" dirty="0" err="1">
                <a:solidFill>
                  <a:srgbClr val="0432FF"/>
                </a:solidFill>
                <a:latin typeface="+mj-lt"/>
              </a:rPr>
              <a:t>Why</a:t>
            </a:r>
            <a:r>
              <a:rPr lang="es-ES" sz="3600" dirty="0">
                <a:solidFill>
                  <a:srgbClr val="0432FF"/>
                </a:solidFill>
                <a:latin typeface="+mj-lt"/>
              </a:rPr>
              <a:t> </a:t>
            </a:r>
            <a:r>
              <a:rPr lang="es-ES" sz="3600" dirty="0" err="1">
                <a:solidFill>
                  <a:srgbClr val="0432FF"/>
                </a:solidFill>
                <a:latin typeface="+mj-lt"/>
              </a:rPr>
              <a:t>the</a:t>
            </a:r>
            <a:r>
              <a:rPr lang="es-ES" sz="3600" dirty="0">
                <a:solidFill>
                  <a:srgbClr val="0432FF"/>
                </a:solidFill>
                <a:latin typeface="+mj-lt"/>
              </a:rPr>
              <a:t> </a:t>
            </a:r>
            <a:r>
              <a:rPr lang="es-ES" sz="3600" dirty="0" err="1">
                <a:solidFill>
                  <a:srgbClr val="0432FF"/>
                </a:solidFill>
                <a:latin typeface="+mj-lt"/>
              </a:rPr>
              <a:t>reduced</a:t>
            </a:r>
            <a:r>
              <a:rPr lang="es-ES" sz="3600" dirty="0">
                <a:solidFill>
                  <a:srgbClr val="0432FF"/>
                </a:solidFill>
                <a:latin typeface="+mj-lt"/>
              </a:rPr>
              <a:t> </a:t>
            </a:r>
            <a:r>
              <a:rPr lang="es-ES" sz="3600" dirty="0" err="1">
                <a:solidFill>
                  <a:srgbClr val="0432FF"/>
                </a:solidFill>
                <a:latin typeface="+mj-lt"/>
              </a:rPr>
              <a:t>matrix</a:t>
            </a:r>
            <a:r>
              <a:rPr lang="es-ES" sz="3600" dirty="0">
                <a:solidFill>
                  <a:srgbClr val="0432FF"/>
                </a:solidFill>
                <a:latin typeface="+mj-lt"/>
              </a:rPr>
              <a:t> </a:t>
            </a:r>
            <a:r>
              <a:rPr lang="es-ES" sz="3600" dirty="0" err="1">
                <a:solidFill>
                  <a:srgbClr val="0432FF"/>
                </a:solidFill>
                <a:latin typeface="+mj-lt"/>
              </a:rPr>
              <a:t>is</a:t>
            </a:r>
            <a:r>
              <a:rPr lang="es-ES" sz="3600" dirty="0">
                <a:solidFill>
                  <a:srgbClr val="0432FF"/>
                </a:solidFill>
                <a:latin typeface="+mj-lt"/>
              </a:rPr>
              <a:t> “</a:t>
            </a:r>
            <a:r>
              <a:rPr lang="es-ES" sz="3600" dirty="0" err="1">
                <a:solidFill>
                  <a:srgbClr val="0432FF"/>
                </a:solidFill>
                <a:latin typeface="+mj-lt"/>
              </a:rPr>
              <a:t>better</a:t>
            </a:r>
            <a:r>
              <a:rPr lang="es-ES" sz="3600" dirty="0" smtClean="0">
                <a:solidFill>
                  <a:srgbClr val="0432FF"/>
                </a:solidFill>
                <a:latin typeface="+mj-lt"/>
              </a:rPr>
              <a:t>”?</a:t>
            </a:r>
            <a:endParaRPr lang="es-ES" sz="3600" i="1" baseline="30000" dirty="0">
              <a:solidFill>
                <a:srgbClr val="0432FF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9" name="Picture 8" descr="1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46" y="1363625"/>
            <a:ext cx="7074281" cy="4494249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92390" y="957250"/>
            <a:ext cx="4192039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de-DE" sz="2800" dirty="0" err="1">
                <a:latin typeface="+mj-lt"/>
              </a:rPr>
              <a:t>Similarity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of</a:t>
            </a:r>
            <a:r>
              <a:rPr lang="de-DE" sz="2800" dirty="0">
                <a:latin typeface="+mj-lt"/>
              </a:rPr>
              <a:t> d2 </a:t>
            </a:r>
            <a:r>
              <a:rPr lang="de-DE" sz="2800" dirty="0" err="1">
                <a:latin typeface="+mj-lt"/>
              </a:rPr>
              <a:t>and</a:t>
            </a:r>
            <a:r>
              <a:rPr lang="de-DE" sz="2800" dirty="0">
                <a:latin typeface="+mj-lt"/>
              </a:rPr>
              <a:t> d3 in </a:t>
            </a:r>
            <a:r>
              <a:rPr lang="de-DE" sz="2800" dirty="0" err="1">
                <a:latin typeface="+mj-lt"/>
              </a:rPr>
              <a:t>the</a:t>
            </a:r>
            <a:r>
              <a:rPr lang="de-DE" sz="2800" dirty="0">
                <a:latin typeface="+mj-lt"/>
              </a:rPr>
              <a:t> original </a:t>
            </a:r>
            <a:r>
              <a:rPr lang="de-DE" sz="2800" dirty="0" err="1">
                <a:latin typeface="+mj-lt"/>
              </a:rPr>
              <a:t>space</a:t>
            </a:r>
            <a:r>
              <a:rPr lang="de-DE" sz="2800" dirty="0">
                <a:latin typeface="+mj-lt"/>
              </a:rPr>
              <a:t>: 0.</a:t>
            </a:r>
          </a:p>
          <a:p>
            <a:pPr marL="457200" indent="-457200">
              <a:buFont typeface="Arial" charset="0"/>
              <a:buChar char="•"/>
            </a:pPr>
            <a:r>
              <a:rPr lang="de-DE" sz="2800" dirty="0" err="1">
                <a:latin typeface="+mj-lt"/>
              </a:rPr>
              <a:t>Similarity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of</a:t>
            </a:r>
            <a:r>
              <a:rPr lang="en-US" sz="2800" dirty="0">
                <a:latin typeface="+mj-lt"/>
              </a:rPr>
              <a:t> d2 und d3 in the reduced space: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 smtClean="0">
              <a:latin typeface="+mj-lt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0.52 </a:t>
            </a:r>
            <a:r>
              <a:rPr lang="en-US" sz="2800" dirty="0">
                <a:latin typeface="+mj-lt"/>
              </a:rPr>
              <a:t>* 0.28 + 0.36 * 0.16 + 0.72 * 0.36 + 0.12 * 0.20 + - 0.39 * - 0.08 </a:t>
            </a:r>
            <a:r>
              <a:rPr lang="en-US" sz="2800" dirty="0">
                <a:latin typeface="Calibri"/>
                <a:cs typeface="Calibri"/>
              </a:rPr>
              <a:t>≈ 0.52</a:t>
            </a:r>
          </a:p>
        </p:txBody>
      </p:sp>
    </p:spTree>
    <p:extLst>
      <p:ext uri="{BB962C8B-B14F-4D97-AF65-F5344CB8AC3E}">
        <p14:creationId xmlns:p14="http://schemas.microsoft.com/office/powerpoint/2010/main" val="585364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738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s-ES" sz="3600" dirty="0" err="1">
                <a:latin typeface="+mj-lt"/>
              </a:rPr>
              <a:t>Why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the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reduced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matrix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is</a:t>
            </a:r>
            <a:r>
              <a:rPr lang="es-ES" sz="3600" dirty="0">
                <a:latin typeface="+mj-lt"/>
              </a:rPr>
              <a:t> “</a:t>
            </a:r>
            <a:r>
              <a:rPr lang="es-ES" sz="3600" dirty="0" err="1">
                <a:latin typeface="+mj-lt"/>
              </a:rPr>
              <a:t>better</a:t>
            </a:r>
            <a:r>
              <a:rPr lang="es-ES" sz="3600" dirty="0">
                <a:latin typeface="+mj-lt"/>
              </a:rPr>
              <a:t>”</a:t>
            </a:r>
            <a:endParaRPr lang="es-ES" sz="3600" i="1" baseline="300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9" name="Picture 8" descr="1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4" y="1643050"/>
            <a:ext cx="7189268" cy="4567300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674883" y="1274432"/>
            <a:ext cx="3071834" cy="2626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  <a:latin typeface="Calibri"/>
                <a:cs typeface="Calibri"/>
              </a:rPr>
              <a:t>“boat” and “ship” are semantically similar. The “reduced” similarity measure reflects this</a:t>
            </a:r>
            <a:r>
              <a:rPr lang="en-US" sz="2800" dirty="0" smtClean="0">
                <a:solidFill>
                  <a:srgbClr val="7030A0"/>
                </a:solidFill>
                <a:latin typeface="Calibri"/>
                <a:cs typeface="Calibri"/>
              </a:rPr>
              <a:t>.</a:t>
            </a:r>
            <a:endParaRPr lang="en-US" sz="28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466" y="4243388"/>
            <a:ext cx="3778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Dot product of ship and boat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 = 0 in C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But not in C2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0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2" y="388937"/>
            <a:ext cx="11520487" cy="63325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432FF"/>
                </a:solidFill>
              </a:rPr>
              <a:t>A “collection” consists of the following “documents”: </a:t>
            </a:r>
            <a:endParaRPr lang="en-US" sz="3200" dirty="0" smtClean="0">
              <a:solidFill>
                <a:srgbClr val="0432FF"/>
              </a:solidFill>
            </a:endParaRPr>
          </a:p>
          <a:p>
            <a:pPr lvl="1"/>
            <a:r>
              <a:rPr lang="en-US" sz="2800" dirty="0" smtClean="0"/>
              <a:t>d1</a:t>
            </a:r>
            <a:r>
              <a:rPr lang="en-US" sz="2800" dirty="0"/>
              <a:t>: </a:t>
            </a:r>
            <a:r>
              <a:rPr lang="en-US" sz="2800" i="1" dirty="0"/>
              <a:t>Shipment of gold damaged in a </a:t>
            </a:r>
            <a:r>
              <a:rPr lang="en-US" sz="2800" i="1" dirty="0" smtClean="0"/>
              <a:t>fire.</a:t>
            </a:r>
          </a:p>
          <a:p>
            <a:pPr lvl="1"/>
            <a:r>
              <a:rPr lang="en-US" sz="2800" dirty="0" smtClean="0"/>
              <a:t>d2</a:t>
            </a:r>
            <a:r>
              <a:rPr lang="en-US" sz="2800" dirty="0"/>
              <a:t>: </a:t>
            </a:r>
            <a:r>
              <a:rPr lang="en-US" sz="2800" i="1" dirty="0"/>
              <a:t>Delivery of silver arrived in a silver truck. </a:t>
            </a:r>
            <a:endParaRPr lang="en-US" sz="2800" i="1" dirty="0" smtClean="0"/>
          </a:p>
          <a:p>
            <a:pPr lvl="1"/>
            <a:r>
              <a:rPr lang="en-US" sz="2800" dirty="0" smtClean="0"/>
              <a:t>d3</a:t>
            </a:r>
            <a:r>
              <a:rPr lang="en-US" sz="2800" dirty="0"/>
              <a:t>: </a:t>
            </a:r>
            <a:r>
              <a:rPr lang="en-US" sz="2800" i="1" dirty="0"/>
              <a:t>Shipment of gold arrived in a truck. </a:t>
            </a:r>
            <a:endParaRPr lang="en-US" sz="2800" dirty="0"/>
          </a:p>
          <a:p>
            <a:r>
              <a:rPr lang="en-US" sz="3200" dirty="0">
                <a:solidFill>
                  <a:srgbClr val="0432FF"/>
                </a:solidFill>
              </a:rPr>
              <a:t>Suppose that we use the term frequency as term weights and query weights. The following document indexing rules are also </a:t>
            </a:r>
            <a:r>
              <a:rPr lang="en-US" sz="3200" dirty="0" smtClean="0">
                <a:solidFill>
                  <a:srgbClr val="0432FF"/>
                </a:solidFill>
              </a:rPr>
              <a:t>used:</a:t>
            </a:r>
            <a:endParaRPr lang="en-US" sz="3200" dirty="0">
              <a:solidFill>
                <a:srgbClr val="0432FF"/>
              </a:solidFill>
            </a:endParaRPr>
          </a:p>
          <a:p>
            <a:pPr lvl="1"/>
            <a:r>
              <a:rPr lang="en-US" sz="2800" dirty="0" smtClean="0"/>
              <a:t>stop </a:t>
            </a:r>
            <a:r>
              <a:rPr lang="en-US" sz="2800" dirty="0"/>
              <a:t>words were not </a:t>
            </a:r>
            <a:r>
              <a:rPr lang="en-US" sz="2800" dirty="0" smtClean="0"/>
              <a:t>ignored</a:t>
            </a:r>
          </a:p>
          <a:p>
            <a:pPr lvl="1"/>
            <a:r>
              <a:rPr lang="en-US" sz="2800" dirty="0" smtClean="0"/>
              <a:t>text </a:t>
            </a:r>
            <a:r>
              <a:rPr lang="en-US" sz="2800" dirty="0"/>
              <a:t>was tokenized and lowercased </a:t>
            </a:r>
            <a:endParaRPr lang="en-US" sz="2800" dirty="0" smtClean="0"/>
          </a:p>
          <a:p>
            <a:pPr lvl="1"/>
            <a:r>
              <a:rPr lang="en-US" sz="2800" dirty="0" smtClean="0"/>
              <a:t>no </a:t>
            </a:r>
            <a:r>
              <a:rPr lang="en-US" sz="2800" dirty="0"/>
              <a:t>stemming was </a:t>
            </a:r>
            <a:r>
              <a:rPr lang="en-US" sz="2800" dirty="0" smtClean="0"/>
              <a:t>used</a:t>
            </a:r>
            <a:endParaRPr lang="en-US" sz="2800" dirty="0"/>
          </a:p>
          <a:p>
            <a:pPr lvl="1"/>
            <a:r>
              <a:rPr lang="en-US" sz="2800" dirty="0" smtClean="0"/>
              <a:t>terms </a:t>
            </a:r>
            <a:r>
              <a:rPr lang="en-US" sz="2800" dirty="0"/>
              <a:t>were sorted alphabetically </a:t>
            </a:r>
          </a:p>
          <a:p>
            <a:r>
              <a:rPr lang="en-US" sz="3200" dirty="0">
                <a:solidFill>
                  <a:srgbClr val="00B050"/>
                </a:solidFill>
              </a:rPr>
              <a:t>Suppose query: </a:t>
            </a:r>
            <a:r>
              <a:rPr lang="en-US" sz="3200" dirty="0" smtClean="0">
                <a:solidFill>
                  <a:srgbClr val="00B050"/>
                </a:solidFill>
              </a:rPr>
              <a:t>“</a:t>
            </a:r>
            <a:r>
              <a:rPr lang="en-US" sz="3200" i="1" dirty="0" smtClean="0">
                <a:solidFill>
                  <a:srgbClr val="00B050"/>
                </a:solidFill>
              </a:rPr>
              <a:t>gold </a:t>
            </a:r>
            <a:r>
              <a:rPr lang="en-US" sz="3200" i="1" dirty="0">
                <a:solidFill>
                  <a:srgbClr val="00B050"/>
                </a:solidFill>
              </a:rPr>
              <a:t>silver truck</a:t>
            </a:r>
            <a:r>
              <a:rPr lang="en-US" sz="3200" dirty="0" smtClean="0">
                <a:solidFill>
                  <a:srgbClr val="00B050"/>
                </a:solidFill>
              </a:rPr>
              <a:t>.”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1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32FF"/>
                </a:solidFill>
              </a:rPr>
              <a:t>Step 1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48</a:t>
            </a:fld>
            <a:endParaRPr lang="en-US"/>
          </a:p>
        </p:txBody>
      </p:sp>
      <p:pic>
        <p:nvPicPr>
          <p:cNvPr id="1025" name="Picture 1" descr="age1image84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493712"/>
            <a:ext cx="8401050" cy="557624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0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32FF"/>
                </a:solidFill>
              </a:rPr>
              <a:t>Step 2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49</a:t>
            </a:fld>
            <a:endParaRPr lang="en-US"/>
          </a:p>
        </p:txBody>
      </p:sp>
      <p:pic>
        <p:nvPicPr>
          <p:cNvPr id="2049" name="Picture 1" descr="age2image298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85" y="365124"/>
            <a:ext cx="8851571" cy="56927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8610" y="2673964"/>
            <a:ext cx="1901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432FF"/>
                </a:solidFill>
                <a:latin typeface="ArialMT" charset="0"/>
              </a:rPr>
              <a:t>Decompose matrix </a:t>
            </a:r>
            <a:r>
              <a:rPr lang="en-US" b="1">
                <a:solidFill>
                  <a:srgbClr val="0432FF"/>
                </a:solidFill>
                <a:latin typeface="Arial" charset="0"/>
              </a:rPr>
              <a:t>A </a:t>
            </a:r>
            <a:r>
              <a:rPr lang="en-US">
                <a:solidFill>
                  <a:srgbClr val="0432FF"/>
                </a:solidFill>
                <a:latin typeface="ArialMT" charset="0"/>
              </a:rPr>
              <a:t>matrix and find the </a:t>
            </a:r>
            <a:r>
              <a:rPr lang="en-US" b="1">
                <a:solidFill>
                  <a:srgbClr val="0432FF"/>
                </a:solidFill>
                <a:latin typeface="Arial" charset="0"/>
              </a:rPr>
              <a:t>U</a:t>
            </a:r>
            <a:r>
              <a:rPr lang="en-US">
                <a:solidFill>
                  <a:srgbClr val="0432FF"/>
                </a:solidFill>
                <a:latin typeface="ArialMT" charset="0"/>
              </a:rPr>
              <a:t>, </a:t>
            </a:r>
            <a:r>
              <a:rPr lang="en-US" b="1">
                <a:solidFill>
                  <a:srgbClr val="0432FF"/>
                </a:solidFill>
                <a:latin typeface="Arial" charset="0"/>
              </a:rPr>
              <a:t>S </a:t>
            </a:r>
            <a:r>
              <a:rPr lang="en-US">
                <a:solidFill>
                  <a:srgbClr val="0432FF"/>
                </a:solidFill>
                <a:latin typeface="ArialMT" charset="0"/>
              </a:rPr>
              <a:t>and </a:t>
            </a:r>
            <a:r>
              <a:rPr lang="en-US" b="1">
                <a:solidFill>
                  <a:srgbClr val="0432FF"/>
                </a:solidFill>
                <a:latin typeface="Arial" charset="0"/>
              </a:rPr>
              <a:t>V </a:t>
            </a:r>
            <a:r>
              <a:rPr lang="en-US" smtClean="0">
                <a:solidFill>
                  <a:srgbClr val="0432FF"/>
                </a:solidFill>
                <a:latin typeface="ArialMT" charset="0"/>
              </a:rPr>
              <a:t>matrices</a:t>
            </a:r>
            <a:endParaRPr lang="en-US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and Retrieval Models for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4861859" cy="1802190"/>
          </a:xfrm>
        </p:spPr>
        <p:txBody>
          <a:bodyPr/>
          <a:lstStyle/>
          <a:p>
            <a:r>
              <a:rPr lang="en-US" dirty="0" smtClean="0"/>
              <a:t>Boolean Model</a:t>
            </a:r>
          </a:p>
          <a:p>
            <a:r>
              <a:rPr lang="en-US" dirty="0" smtClean="0"/>
              <a:t>Vector Space Model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Query Likelihood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26BD-AD7E-9148-BB3A-09FB7A9DC571}" type="slidenum">
              <a:rPr lang="en-US" smtClean="0"/>
              <a:t>5</a:t>
            </a:fld>
            <a:endParaRPr lang="en-US"/>
          </a:p>
        </p:txBody>
      </p:sp>
      <p:sp>
        <p:nvSpPr>
          <p:cNvPr id="6" name="Multidocument 5"/>
          <p:cNvSpPr/>
          <p:nvPr/>
        </p:nvSpPr>
        <p:spPr>
          <a:xfrm>
            <a:off x="1622616" y="4034119"/>
            <a:ext cx="1290918" cy="1359646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41377" y="4034119"/>
            <a:ext cx="1613647" cy="1359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6846048" y="5169649"/>
            <a:ext cx="851647" cy="94129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838577" y="3917579"/>
            <a:ext cx="851647" cy="94129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ingle Corner Rectangle 10"/>
          <p:cNvSpPr/>
          <p:nvPr/>
        </p:nvSpPr>
        <p:spPr>
          <a:xfrm>
            <a:off x="6838577" y="2602755"/>
            <a:ext cx="851647" cy="94129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913534" y="4713942"/>
            <a:ext cx="9278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11" idx="2"/>
          </p:cNvCxnSpPr>
          <p:nvPr/>
        </p:nvCxnSpPr>
        <p:spPr>
          <a:xfrm flipV="1">
            <a:off x="5455024" y="3073402"/>
            <a:ext cx="1383553" cy="1640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10" idx="2"/>
          </p:cNvCxnSpPr>
          <p:nvPr/>
        </p:nvCxnSpPr>
        <p:spPr>
          <a:xfrm flipV="1">
            <a:off x="5455024" y="4388226"/>
            <a:ext cx="1383553" cy="325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9" idx="2"/>
          </p:cNvCxnSpPr>
          <p:nvPr/>
        </p:nvCxnSpPr>
        <p:spPr>
          <a:xfrm>
            <a:off x="5455023" y="4713943"/>
            <a:ext cx="1391024" cy="926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22616" y="4523318"/>
            <a:ext cx="116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  <a:p>
            <a:r>
              <a:rPr lang="en-US" dirty="0"/>
              <a:t>Collection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39062" y="4401237"/>
            <a:ext cx="106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Retrieval </a:t>
            </a:r>
          </a:p>
          <a:p>
            <a:r>
              <a:rPr lang="en-US" dirty="0"/>
              <a:t>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00124" y="2888735"/>
            <a:ext cx="44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67184" y="4258236"/>
            <a:ext cx="44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6948" y="5498355"/>
            <a:ext cx="44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32165" y="2873793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 = 0.2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21810" y="4308146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 = 0.7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32165" y="5548263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 = 0.5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90994" y="2958355"/>
            <a:ext cx="44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033844" y="4243295"/>
            <a:ext cx="51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21532" y="5470431"/>
            <a:ext cx="44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894046" y="1928765"/>
            <a:ext cx="851648" cy="4189507"/>
            <a:chOff x="9359153" y="1927413"/>
            <a:chExt cx="851648" cy="4189507"/>
          </a:xfrm>
        </p:grpSpPr>
        <p:sp>
          <p:nvSpPr>
            <p:cNvPr id="37" name="Snip Single Corner Rectangle 36"/>
            <p:cNvSpPr/>
            <p:nvPr/>
          </p:nvSpPr>
          <p:spPr>
            <a:xfrm>
              <a:off x="9359154" y="2638615"/>
              <a:ext cx="851647" cy="941293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nip Single Corner Rectangle 37"/>
            <p:cNvSpPr/>
            <p:nvPr/>
          </p:nvSpPr>
          <p:spPr>
            <a:xfrm>
              <a:off x="9359154" y="3908615"/>
              <a:ext cx="851647" cy="941293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nip Single Corner Rectangle 38"/>
            <p:cNvSpPr/>
            <p:nvPr/>
          </p:nvSpPr>
          <p:spPr>
            <a:xfrm>
              <a:off x="9359154" y="5175627"/>
              <a:ext cx="851647" cy="941293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359153" y="1927413"/>
              <a:ext cx="800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Rank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787892" y="6403666"/>
            <a:ext cx="45166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Information Retrieval,  Manning et. al. 2009</a:t>
            </a:r>
          </a:p>
        </p:txBody>
      </p:sp>
    </p:spTree>
    <p:extLst>
      <p:ext uri="{BB962C8B-B14F-4D97-AF65-F5344CB8AC3E}">
        <p14:creationId xmlns:p14="http://schemas.microsoft.com/office/powerpoint/2010/main" val="17407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32FF"/>
                </a:solidFill>
              </a:rPr>
              <a:t>Step 3: 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50</a:t>
            </a:fld>
            <a:endParaRPr lang="en-US"/>
          </a:p>
        </p:txBody>
      </p:sp>
      <p:pic>
        <p:nvPicPr>
          <p:cNvPr id="3073" name="Picture 1" descr="age2image315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536" y="365124"/>
            <a:ext cx="8600964" cy="53641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7188" y="2862539"/>
            <a:ext cx="30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</a:rPr>
              <a:t>Rank Approximate to 2</a:t>
            </a:r>
            <a:endParaRPr lang="en-US" sz="240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32FF"/>
                </a:solidFill>
              </a:rPr>
              <a:t>Step 4: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new document vector coordinates in this reduced 2-dimensional space. </a:t>
            </a:r>
          </a:p>
          <a:p>
            <a:r>
              <a:rPr lang="en-US" dirty="0"/>
              <a:t>Rows of </a:t>
            </a:r>
            <a:r>
              <a:rPr lang="en-US" b="1" dirty="0"/>
              <a:t>V </a:t>
            </a:r>
            <a:r>
              <a:rPr lang="en-US" dirty="0"/>
              <a:t>holds eigenvector values. These are the coordinates of individual document </a:t>
            </a:r>
            <a:r>
              <a:rPr lang="en-US" dirty="0" smtClean="0"/>
              <a:t>vectors</a:t>
            </a:r>
            <a:r>
              <a:rPr lang="en-US" dirty="0"/>
              <a:t>, hence </a:t>
            </a:r>
          </a:p>
          <a:p>
            <a:r>
              <a:rPr lang="is-IS" dirty="0">
                <a:solidFill>
                  <a:srgbClr val="00B050"/>
                </a:solidFill>
              </a:rPr>
              <a:t>d1(-0.4945, 0.6492) </a:t>
            </a:r>
            <a:endParaRPr lang="is-IS" dirty="0" smtClean="0">
              <a:solidFill>
                <a:srgbClr val="00B050"/>
              </a:solidFill>
            </a:endParaRPr>
          </a:p>
          <a:p>
            <a:r>
              <a:rPr lang="is-IS" dirty="0" smtClean="0">
                <a:solidFill>
                  <a:srgbClr val="00B050"/>
                </a:solidFill>
              </a:rPr>
              <a:t>d2</a:t>
            </a:r>
            <a:r>
              <a:rPr lang="is-IS" dirty="0">
                <a:solidFill>
                  <a:srgbClr val="00B050"/>
                </a:solidFill>
              </a:rPr>
              <a:t>(-0.6458, -0.7194) </a:t>
            </a:r>
            <a:endParaRPr lang="is-IS" dirty="0" smtClean="0">
              <a:solidFill>
                <a:srgbClr val="00B050"/>
              </a:solidFill>
            </a:endParaRPr>
          </a:p>
          <a:p>
            <a:r>
              <a:rPr lang="is-IS" dirty="0" smtClean="0">
                <a:solidFill>
                  <a:srgbClr val="00B050"/>
                </a:solidFill>
              </a:rPr>
              <a:t>d3</a:t>
            </a:r>
            <a:r>
              <a:rPr lang="is-IS" dirty="0">
                <a:solidFill>
                  <a:srgbClr val="00B050"/>
                </a:solidFill>
              </a:rPr>
              <a:t>(-0.5817, 0.2469)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36536"/>
            <a:ext cx="10515600" cy="906463"/>
          </a:xfrm>
        </p:spPr>
        <p:txBody>
          <a:bodyPr/>
          <a:lstStyle/>
          <a:p>
            <a:r>
              <a:rPr lang="en-US" dirty="0" smtClean="0">
                <a:solidFill>
                  <a:srgbClr val="0432FF"/>
                </a:solidFill>
              </a:rPr>
              <a:t>Step 5: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88" y="1057273"/>
            <a:ext cx="10515600" cy="1617663"/>
          </a:xfrm>
        </p:spPr>
        <p:txBody>
          <a:bodyPr/>
          <a:lstStyle/>
          <a:p>
            <a:r>
              <a:rPr lang="en-US" dirty="0"/>
              <a:t>Find the new query vector coordinates in the reduced 2-dimensional space. </a:t>
            </a:r>
          </a:p>
          <a:p>
            <a:r>
              <a:rPr lang="mr-IN" b="1" dirty="0" err="1">
                <a:solidFill>
                  <a:srgbClr val="0432FF"/>
                </a:solidFill>
              </a:rPr>
              <a:t>q</a:t>
            </a:r>
            <a:r>
              <a:rPr lang="mr-IN" b="1" dirty="0">
                <a:solidFill>
                  <a:srgbClr val="0432FF"/>
                </a:solidFill>
              </a:rPr>
              <a:t> = </a:t>
            </a:r>
            <a:r>
              <a:rPr lang="mr-IN" b="1" dirty="0" smtClean="0">
                <a:solidFill>
                  <a:srgbClr val="0432FF"/>
                </a:solidFill>
              </a:rPr>
              <a:t>q</a:t>
            </a:r>
            <a:r>
              <a:rPr lang="mr-IN" b="1" baseline="30000" dirty="0" smtClean="0">
                <a:solidFill>
                  <a:srgbClr val="0432FF"/>
                </a:solidFill>
              </a:rPr>
              <a:t>T</a:t>
            </a:r>
            <a:r>
              <a:rPr lang="mr-IN" b="1" dirty="0" smtClean="0">
                <a:solidFill>
                  <a:srgbClr val="0432FF"/>
                </a:solidFill>
              </a:rPr>
              <a:t>U</a:t>
            </a:r>
            <a:r>
              <a:rPr lang="mr-IN" b="1" baseline="-25000" dirty="0" smtClean="0">
                <a:solidFill>
                  <a:srgbClr val="0432FF"/>
                </a:solidFill>
              </a:rPr>
              <a:t>k</a:t>
            </a:r>
            <a:r>
              <a:rPr lang="mr-IN" b="1" dirty="0" smtClean="0">
                <a:solidFill>
                  <a:srgbClr val="0432FF"/>
                </a:solidFill>
              </a:rPr>
              <a:t>S</a:t>
            </a:r>
            <a:r>
              <a:rPr lang="mr-IN" b="1" baseline="-25000" dirty="0">
                <a:solidFill>
                  <a:srgbClr val="0432FF"/>
                </a:solidFill>
              </a:rPr>
              <a:t>k</a:t>
            </a:r>
            <a:r>
              <a:rPr lang="mr-IN" b="1" baseline="30000" dirty="0">
                <a:solidFill>
                  <a:srgbClr val="0432FF"/>
                </a:solidFill>
              </a:rPr>
              <a:t>-1</a:t>
            </a:r>
            <a:r>
              <a:rPr lang="mr-IN" b="1" dirty="0" smtClean="0">
                <a:solidFill>
                  <a:srgbClr val="0432FF"/>
                </a:solidFill>
              </a:rPr>
              <a:t> </a:t>
            </a:r>
            <a:endParaRPr lang="mr-IN" dirty="0">
              <a:solidFill>
                <a:srgbClr val="0432FF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52</a:t>
            </a:fld>
            <a:endParaRPr lang="en-US"/>
          </a:p>
        </p:txBody>
      </p:sp>
      <p:pic>
        <p:nvPicPr>
          <p:cNvPr id="4097" name="Picture 1" descr="age3image53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1594981"/>
            <a:ext cx="7953375" cy="506321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5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432FF"/>
                </a:solidFill>
              </a:rPr>
              <a:t>Step 6: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53</a:t>
            </a:fld>
            <a:endParaRPr lang="en-US"/>
          </a:p>
        </p:txBody>
      </p:sp>
      <p:pic>
        <p:nvPicPr>
          <p:cNvPr id="5121" name="Picture 1" descr="age4image124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62730"/>
            <a:ext cx="8682038" cy="64030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7670" y="2332853"/>
            <a:ext cx="2301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432FF"/>
                </a:solidFill>
                <a:latin typeface="ArialMT" charset="0"/>
              </a:rPr>
              <a:t>Rank documents in decreasing order of query-document cosine similarities. </a:t>
            </a:r>
            <a:endParaRPr lang="en-US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Why we use LSI in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LSI takes documents that are semantically similar (= talk about the same topics), . . .</a:t>
            </a:r>
          </a:p>
          <a:p>
            <a:r>
              <a:rPr lang="en-US" dirty="0" smtClean="0"/>
              <a:t>. . . but are not similar in the vector space (because they use different words) . . .</a:t>
            </a:r>
          </a:p>
          <a:p>
            <a:r>
              <a:rPr lang="en-US" dirty="0" smtClean="0"/>
              <a:t>. . . and re-represents them in a reduced vector space . . .</a:t>
            </a:r>
          </a:p>
          <a:p>
            <a:r>
              <a:rPr lang="en-US" dirty="0" smtClean="0"/>
              <a:t>. . . in which they have higher similarity.</a:t>
            </a:r>
          </a:p>
          <a:p>
            <a:r>
              <a:rPr lang="en-US" dirty="0" smtClean="0"/>
              <a:t>Thus, LSI addresses the problems of synonymy and semantic relatedness.</a:t>
            </a:r>
          </a:p>
          <a:p>
            <a:r>
              <a:rPr lang="en-US" dirty="0" smtClean="0"/>
              <a:t>Standard vector space: Synonyms contribute nothing to document similarity.</a:t>
            </a:r>
          </a:p>
          <a:p>
            <a:r>
              <a:rPr lang="en-US" dirty="0" smtClean="0"/>
              <a:t>Desired effect of LSI: Synonyms contribute strongly to document similarity.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3912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Recap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Review Linear Algebra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Latent Semantic Indexing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Working Example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Dimensionality Reduction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Next Class</a:t>
            </a:r>
          </a:p>
          <a:p>
            <a:pPr lvl="1"/>
            <a:r>
              <a:rPr lang="en-US" dirty="0" smtClean="0">
                <a:solidFill>
                  <a:srgbClr val="0432FF"/>
                </a:solidFill>
              </a:rPr>
              <a:t>PageRank</a:t>
            </a:r>
          </a:p>
          <a:p>
            <a:pPr lvl="1"/>
            <a:r>
              <a:rPr lang="en-US" dirty="0" smtClean="0">
                <a:solidFill>
                  <a:srgbClr val="0432FF"/>
                </a:solidFill>
              </a:rPr>
              <a:t>Homework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D11-5C01-5144-97E3-AC2181255F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6777"/>
            <a:ext cx="4948238" cy="1972303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cosine similarity example (</a:t>
            </a:r>
            <a:r>
              <a:rPr lang="en-US" dirty="0" err="1"/>
              <a:t>tf.idf</a:t>
            </a:r>
            <a:r>
              <a:rPr lang="en-US" dirty="0"/>
              <a:t> weights) 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9783-6796-AF49-BFBC-2A0F5E425E2F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3790097"/>
            <a:ext cx="7487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 err="1">
                <a:latin typeface="GillSans" charset="0"/>
              </a:rPr>
              <a:t>cosine</a:t>
            </a:r>
            <a:r>
              <a:rPr lang="pt-BR" sz="3600" dirty="0">
                <a:latin typeface="GillSans" charset="0"/>
              </a:rPr>
              <a:t>( </a:t>
            </a:r>
            <a:r>
              <a:rPr lang="pt-BR" sz="3600" dirty="0">
                <a:solidFill>
                  <a:srgbClr val="FF2300"/>
                </a:solidFill>
                <a:latin typeface="GillSans" charset="0"/>
              </a:rPr>
              <a:t>[2.3, 0.0, 1.5] </a:t>
            </a:r>
            <a:r>
              <a:rPr lang="pt-BR" sz="3600" dirty="0">
                <a:latin typeface="GillSans" charset="0"/>
              </a:rPr>
              <a:t>, </a:t>
            </a:r>
            <a:r>
              <a:rPr lang="pt-BR" sz="3600" dirty="0">
                <a:solidFill>
                  <a:srgbClr val="0230FF"/>
                </a:solidFill>
                <a:latin typeface="GillSans" charset="0"/>
              </a:rPr>
              <a:t>[5.4, 2.0, 0.0] </a:t>
            </a:r>
            <a:r>
              <a:rPr lang="pt-BR" sz="3600" dirty="0">
                <a:latin typeface="GillSans" charset="0"/>
              </a:rPr>
              <a:t>) = </a:t>
            </a:r>
            <a:endParaRPr lang="pt-BR" sz="36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74" y="4609171"/>
            <a:ext cx="10058400" cy="22488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73" y="624521"/>
            <a:ext cx="5399463" cy="2775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99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6" y="113506"/>
            <a:ext cx="5762627" cy="1325563"/>
          </a:xfrm>
        </p:spPr>
        <p:txBody>
          <a:bodyPr/>
          <a:lstStyle/>
          <a:p>
            <a:r>
              <a:rPr lang="en-US" smtClean="0"/>
              <a:t>Example: Vector </a:t>
            </a:r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462644"/>
            <a:ext cx="4562475" cy="1904444"/>
          </a:xfrm>
        </p:spPr>
        <p:txBody>
          <a:bodyPr/>
          <a:lstStyle/>
          <a:p>
            <a:r>
              <a:rPr lang="en-US" dirty="0"/>
              <a:t>d1: “new </a:t>
            </a:r>
            <a:r>
              <a:rPr lang="en-US" dirty="0" err="1"/>
              <a:t>york</a:t>
            </a:r>
            <a:r>
              <a:rPr lang="en-US" dirty="0"/>
              <a:t> times” </a:t>
            </a:r>
            <a:endParaRPr lang="en-US" dirty="0" smtClean="0"/>
          </a:p>
          <a:p>
            <a:r>
              <a:rPr lang="en-US" dirty="0" smtClean="0"/>
              <a:t>d2</a:t>
            </a:r>
            <a:r>
              <a:rPr lang="en-US" dirty="0"/>
              <a:t>: “new </a:t>
            </a:r>
            <a:r>
              <a:rPr lang="en-US" dirty="0" err="1"/>
              <a:t>york</a:t>
            </a:r>
            <a:r>
              <a:rPr lang="en-US" dirty="0"/>
              <a:t> post” </a:t>
            </a:r>
            <a:endParaRPr lang="en-US" dirty="0" smtClean="0"/>
          </a:p>
          <a:p>
            <a:r>
              <a:rPr lang="en-US" dirty="0" smtClean="0"/>
              <a:t>d3</a:t>
            </a:r>
            <a:r>
              <a:rPr lang="en-US" dirty="0"/>
              <a:t>: “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angeles</a:t>
            </a:r>
            <a:r>
              <a:rPr lang="en-US" dirty="0"/>
              <a:t> times”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1E1-2BFA-3C42-8762-7067799989D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25" y="776288"/>
            <a:ext cx="3924300" cy="2590800"/>
          </a:xfrm>
          <a:prstGeom prst="rect">
            <a:avLst/>
          </a:prstGeom>
          <a:ln>
            <a:solidFill>
              <a:srgbClr val="0432FF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725694" y="362278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432FF"/>
                </a:solidFill>
              </a:rPr>
              <a:t>IDF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649" y="3360926"/>
            <a:ext cx="1309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432FF"/>
                </a:solidFill>
              </a:rPr>
              <a:t>Raw TF </a:t>
            </a:r>
            <a:endParaRPr lang="en-US" sz="2800" dirty="0">
              <a:solidFill>
                <a:srgbClr val="0432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3956050"/>
            <a:ext cx="7454900" cy="2247900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79007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TFIDF  </a:t>
            </a:r>
            <a:r>
              <a:rPr lang="en-US" dirty="0" smtClean="0"/>
              <a:t>and Query vector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1E1-2BFA-3C42-8762-7067799989DE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772025"/>
            <a:ext cx="10058400" cy="810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3731131"/>
            <a:ext cx="404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Query: </a:t>
            </a:r>
            <a:r>
              <a:rPr lang="en-US" sz="3200" dirty="0" smtClean="0">
                <a:solidFill>
                  <a:srgbClr val="0432FF"/>
                </a:solidFill>
              </a:rPr>
              <a:t>new new times </a:t>
            </a:r>
            <a:endParaRPr lang="en-US" sz="3200" dirty="0">
              <a:solidFill>
                <a:srgbClr val="0432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99" y="1603627"/>
            <a:ext cx="7060843" cy="2127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12888" y="1776737"/>
            <a:ext cx="248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</a:rPr>
              <a:t>New term </a:t>
            </a:r>
            <a:r>
              <a:rPr lang="en-US" sz="2400" smtClean="0">
                <a:solidFill>
                  <a:srgbClr val="0432FF"/>
                </a:solidFill>
              </a:rPr>
              <a:t>document matrix</a:t>
            </a:r>
            <a:endParaRPr lang="en-US" sz="240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2368</Words>
  <Application>Microsoft Macintosh PowerPoint</Application>
  <PresentationFormat>Widescreen</PresentationFormat>
  <Paragraphs>599</Paragraphs>
  <Slides>55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1" baseType="lpstr">
      <vt:lpstr>ArialMT</vt:lpstr>
      <vt:lpstr>Calibri</vt:lpstr>
      <vt:lpstr>Calibri Light</vt:lpstr>
      <vt:lpstr>CMMI12</vt:lpstr>
      <vt:lpstr>CMR12</vt:lpstr>
      <vt:lpstr>CMR12~15</vt:lpstr>
      <vt:lpstr>CMR8</vt:lpstr>
      <vt:lpstr>CMSY10</vt:lpstr>
      <vt:lpstr>GillSans</vt:lpstr>
      <vt:lpstr>Mangal</vt:lpstr>
      <vt:lpstr>ＭＳ Ｐゴシック</vt:lpstr>
      <vt:lpstr>Symbol</vt:lpstr>
      <vt:lpstr>Times New Roman</vt:lpstr>
      <vt:lpstr>Wingdings</vt:lpstr>
      <vt:lpstr>Arial</vt:lpstr>
      <vt:lpstr>Office Theme</vt:lpstr>
      <vt:lpstr>TCSS – 554 IR and Search</vt:lpstr>
      <vt:lpstr>Today in class</vt:lpstr>
      <vt:lpstr>Homework 1 walkthrough</vt:lpstr>
      <vt:lpstr>Recap</vt:lpstr>
      <vt:lpstr>Relevance and Retrieval Models for Ranking</vt:lpstr>
      <vt:lpstr>PowerPoint Presentation</vt:lpstr>
      <vt:lpstr> cosine similarity example (tf.idf weights)  </vt:lpstr>
      <vt:lpstr>Example: Vector Ranking</vt:lpstr>
      <vt:lpstr>Weighted TFIDF  and Query vector</vt:lpstr>
      <vt:lpstr>Length and Cosine Similarity</vt:lpstr>
      <vt:lpstr>But why cosine similarity?</vt:lpstr>
      <vt:lpstr>Ranking Methods so far….</vt:lpstr>
      <vt:lpstr>Linear Algebra Review: Diagonal Matrix </vt:lpstr>
      <vt:lpstr>Linear Algebra Review: Rank of a Matrix</vt:lpstr>
      <vt:lpstr>Linear Algebra Review: Orthogonal Matrix</vt:lpstr>
      <vt:lpstr>Actions of Matrices on Vectors </vt:lpstr>
      <vt:lpstr>Actions of Matrices on Vectors </vt:lpstr>
      <vt:lpstr>Linear Algebra Review: Eigenvalues and Eigenvectors </vt:lpstr>
      <vt:lpstr>Computing Eigenvalues and Eigenvectors </vt:lpstr>
      <vt:lpstr>Latent semantic indexing</vt:lpstr>
      <vt:lpstr>Motivation</vt:lpstr>
      <vt:lpstr>Motivation: Conceptual Solution</vt:lpstr>
      <vt:lpstr>Limitations of Vector Space Model</vt:lpstr>
      <vt:lpstr>Example </vt:lpstr>
      <vt:lpstr>Latent semantic indexing: History</vt:lpstr>
      <vt:lpstr>Latent semantic indexing</vt:lpstr>
      <vt:lpstr>Motivation for LSI</vt:lpstr>
      <vt:lpstr>How LSI Works?</vt:lpstr>
      <vt:lpstr>Motivation: Conceptual Solution</vt:lpstr>
      <vt:lpstr>Motivation: Conceptual Solution</vt:lpstr>
      <vt:lpstr>Goal of LSI</vt:lpstr>
      <vt:lpstr>LSI-Procedure</vt:lpstr>
      <vt:lpstr>Query processing</vt:lpstr>
      <vt:lpstr>Example of C = UΣVT : The matrix C </vt:lpstr>
      <vt:lpstr>Example of C = UΣVT : The matrix U</vt:lpstr>
      <vt:lpstr>Example of C = UΣVT : The matrix Σ </vt:lpstr>
      <vt:lpstr>Example of C = UΣVT : The matrix VT</vt:lpstr>
      <vt:lpstr>PowerPoint Presentation</vt:lpstr>
      <vt:lpstr>Truncated-SVD</vt:lpstr>
      <vt:lpstr>Truncated-SVD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with Query</vt:lpstr>
      <vt:lpstr>PowerPoint Presentation</vt:lpstr>
      <vt:lpstr>Step 1</vt:lpstr>
      <vt:lpstr>Step 2</vt:lpstr>
      <vt:lpstr>Step 3: </vt:lpstr>
      <vt:lpstr>Step 4:</vt:lpstr>
      <vt:lpstr>Step 5:</vt:lpstr>
      <vt:lpstr>Step 6:</vt:lpstr>
      <vt:lpstr>Why we use LSI in information retrieval</vt:lpstr>
      <vt:lpstr>Recap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SHANU SUSHMITA</dc:creator>
  <cp:lastModifiedBy>Shanu Sushmita</cp:lastModifiedBy>
  <cp:revision>412</cp:revision>
  <dcterms:created xsi:type="dcterms:W3CDTF">2017-10-11T23:19:28Z</dcterms:created>
  <dcterms:modified xsi:type="dcterms:W3CDTF">2019-04-18T17:05:00Z</dcterms:modified>
</cp:coreProperties>
</file>