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5" r:id="rId2"/>
    <p:sldId id="266" r:id="rId3"/>
    <p:sldId id="267" r:id="rId4"/>
    <p:sldId id="268" r:id="rId5"/>
    <p:sldId id="271" r:id="rId6"/>
    <p:sldId id="273" r:id="rId7"/>
    <p:sldId id="27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8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39E63-8604-408D-9286-FAE35DC315DA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B4E6B-E229-435A-806B-16A65316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91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24175" y="849313"/>
            <a:ext cx="4078288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CD114-79BA-4EB3-B9E8-603E846A96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3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D114-79BA-4EB3-B9E8-603E846A96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78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D114-79BA-4EB3-B9E8-603E846A96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86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D114-79BA-4EB3-B9E8-603E846A96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84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D114-79BA-4EB3-B9E8-603E846A96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19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D114-79BA-4EB3-B9E8-603E846A96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46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BAAB08E-8CE1-4198-BCB7-59374A5E09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249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4" descr="ê°ìëíêµ ë¡ê³  pngì ëí ì´ë¯¸ì§ ê²ìê²°ê³¼">
            <a:extLst>
              <a:ext uri="{FF2B5EF4-FFF2-40B4-BE49-F238E27FC236}">
                <a16:creationId xmlns:a16="http://schemas.microsoft.com/office/drawing/2014/main" id="{92808A29-F37A-496E-ADE3-B991DB13CB3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7" t="24370"/>
          <a:stretch/>
        </p:blipFill>
        <p:spPr bwMode="auto">
          <a:xfrm>
            <a:off x="3" y="0"/>
            <a:ext cx="379095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C9E88C4-7EFD-4D8B-9ED4-4CA78760C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1543B4-D765-4A6C-9022-43E774EAE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AD8138-3F56-4FEF-91F9-7D9D4118AB29}"/>
              </a:ext>
            </a:extLst>
          </p:cNvPr>
          <p:cNvSpPr/>
          <p:nvPr userDrawn="1"/>
        </p:nvSpPr>
        <p:spPr>
          <a:xfrm>
            <a:off x="0" y="361127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/>
            <a:r>
              <a:rPr lang="en-US" sz="2000" dirty="0">
                <a:solidFill>
                  <a:prstClr val="white"/>
                </a:solidFill>
                <a:latin typeface="NanumS"/>
              </a:rPr>
              <a:t>K   A   N   G   W   O   N       </a:t>
            </a:r>
            <a:r>
              <a:rPr lang="en-US" sz="2000" dirty="0" err="1">
                <a:solidFill>
                  <a:prstClr val="white"/>
                </a:solidFill>
                <a:latin typeface="NanumS"/>
              </a:rPr>
              <a:t>N</a:t>
            </a:r>
            <a:r>
              <a:rPr lang="en-US" sz="2000" dirty="0">
                <a:solidFill>
                  <a:prstClr val="white"/>
                </a:solidFill>
                <a:latin typeface="NanumS"/>
              </a:rPr>
              <a:t>   A   T   I   O   N   A   L       U   N   I   V   E   R   S   I   T   Y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B9C526-F7C0-4635-A128-F5FD40334B59}"/>
              </a:ext>
            </a:extLst>
          </p:cNvPr>
          <p:cNvSpPr txBox="1"/>
          <p:nvPr userDrawn="1"/>
        </p:nvSpPr>
        <p:spPr>
          <a:xfrm>
            <a:off x="4970536" y="5735641"/>
            <a:ext cx="225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en-US" sz="2400" b="1" dirty="0">
                <a:solidFill>
                  <a:prstClr val="white"/>
                </a:solidFill>
              </a:rPr>
              <a:t>IPCVLAB @ KNU</a:t>
            </a:r>
          </a:p>
        </p:txBody>
      </p:sp>
    </p:spTree>
    <p:extLst>
      <p:ext uri="{BB962C8B-B14F-4D97-AF65-F5344CB8AC3E}">
        <p14:creationId xmlns:p14="http://schemas.microsoft.com/office/powerpoint/2010/main" val="428633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4A052-742F-4405-B631-D32311F5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6EEF6C-4955-4DA1-945D-225CF5FCB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37C236-F4B1-4228-85C0-480E8DB6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20DB-2D0D-4378-8302-DA27FA42D6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2830B4-39BC-4E50-9FB3-1BDC5DA7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1C5E9A-A111-4162-8488-CEE3F984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62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E085DC-3E96-432F-8536-C1AA9F04D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57E47E-CE39-41F8-A373-14FDBED1E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6CEA0-1DB7-4066-B200-5690C319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8E2A-6007-4E3A-B364-C087A4D488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CE8164-CF6C-40C7-8B8A-6DAB3867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5D337B-A941-4759-BF24-FE4912EE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90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B5974D-220B-4D9D-87CD-03CFF3D5520F}"/>
              </a:ext>
            </a:extLst>
          </p:cNvPr>
          <p:cNvSpPr/>
          <p:nvPr userDrawn="1"/>
        </p:nvSpPr>
        <p:spPr>
          <a:xfrm>
            <a:off x="0" y="4"/>
            <a:ext cx="12192000" cy="1044575"/>
          </a:xfrm>
          <a:prstGeom prst="rect">
            <a:avLst/>
          </a:prstGeom>
          <a:solidFill>
            <a:srgbClr val="02497F"/>
          </a:solidFill>
          <a:ln>
            <a:solidFill>
              <a:srgbClr val="0249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78C945-24B2-4946-A6AE-7913191E85AB}"/>
              </a:ext>
            </a:extLst>
          </p:cNvPr>
          <p:cNvSpPr/>
          <p:nvPr userDrawn="1"/>
        </p:nvSpPr>
        <p:spPr>
          <a:xfrm>
            <a:off x="0" y="6492883"/>
            <a:ext cx="12192000" cy="365125"/>
          </a:xfrm>
          <a:prstGeom prst="rect">
            <a:avLst/>
          </a:prstGeom>
          <a:solidFill>
            <a:srgbClr val="02497F"/>
          </a:solidFill>
          <a:ln>
            <a:solidFill>
              <a:srgbClr val="0249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F2FE8D-825B-4B4F-92A3-03A677FB9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09" y="1277110"/>
            <a:ext cx="11548731" cy="4899859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B5B332-7862-4068-AF5D-6DF0CA104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0003" y="6492883"/>
            <a:ext cx="647700" cy="365125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45837FFE-3B07-4616-A2BA-014F9BAD009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10A6606-86AE-470B-A6FC-E3D23F6C7B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3409" y="232529"/>
            <a:ext cx="11548731" cy="646668"/>
          </a:xfrm>
        </p:spPr>
        <p:txBody>
          <a:bodyPr>
            <a:normAutofit/>
          </a:bodyPr>
          <a:lstStyle>
            <a:lvl1pPr>
              <a:defRPr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en-US" sz="3600" b="1" dirty="0"/>
              <a:t>Outline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BA8CD0-F54F-4DE0-8B62-C44590D1FC7D}"/>
              </a:ext>
            </a:extLst>
          </p:cNvPr>
          <p:cNvSpPr txBox="1"/>
          <p:nvPr userDrawn="1"/>
        </p:nvSpPr>
        <p:spPr>
          <a:xfrm>
            <a:off x="9693629" y="6492875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en-US" b="1" dirty="0">
                <a:solidFill>
                  <a:prstClr val="white"/>
                </a:solidFill>
              </a:rPr>
              <a:t>IPCVLAB @ KNU</a:t>
            </a:r>
          </a:p>
        </p:txBody>
      </p:sp>
    </p:spTree>
    <p:extLst>
      <p:ext uri="{BB962C8B-B14F-4D97-AF65-F5344CB8AC3E}">
        <p14:creationId xmlns:p14="http://schemas.microsoft.com/office/powerpoint/2010/main" val="18956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45476-B529-4299-9B0F-69480DD17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03A0D7-4D4C-4565-ABE4-6C2D4A0E3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A6CB3-E53A-4CFB-B429-5D83AADD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D9A3-3DA7-47A4-9CCF-2FA793B1BBA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7C3A58-E3D6-4AA1-BCDD-9C4E67559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AB9B5-4F61-4EF9-AD16-BC3CC48F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23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75F8F-0C56-4756-88EB-001FA567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F4B896-651C-431B-9FE1-32C4E5A82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4CFC99-E0A8-4F23-9247-F50C372A2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44472E-BBFA-4AA2-9CE3-BE118E5A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5B64-81EA-4132-83C9-937FB57A14C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A41195-16D3-4252-9D4D-B166609CC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E2E9AC-9CCF-4D9B-A7D4-4749301B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82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A2698-6093-4500-8D0D-739B4F091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6CB33E-3559-4962-9ACD-0804B207F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94224A-1085-4BB8-81DF-8052474F7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B28A64-44F2-4960-A071-359397AB3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55B24C-FA70-4145-9E68-AC7A05FE3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515AF3-AD16-441B-9042-577EDA9C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3BFD-ADED-45AB-9FBC-34608FEE5F1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A02DEB-CC9B-442F-8546-7C94E2AE2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9A7072-3371-4B75-86A9-52B3E107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26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8AD20-D916-4AFB-BD66-2F577463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D5316B-C35B-4C94-8B50-9635CBCB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C456-9A6C-4D2E-AD17-FC571302761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EAA026-1E16-42C7-9BAB-4C0C51D3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16905B-8450-4CFA-B1BE-2CDB6604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84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6B4967-4D2A-4AFD-B12B-47C55EB8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B6ED-696A-4DBC-A1F5-5193EACCF9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6366DC-A459-4721-913B-EC6DCAA46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D52DAA-E724-497B-BF03-E6FF5FE9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56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7CC33-F490-4D21-9AF8-2AC8D2E5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4F7FAA-F78E-476F-9FF7-098DEA69F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19D40E-A665-4CFE-AC06-834BCE0B2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CA012-97B0-4E9D-8D54-FBA4A69C8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07FA-FE08-45A0-84E2-7DC0E3F758B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EF7134-BD22-4CA3-B3B4-5F1621222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71F01B-08F7-4BA7-9A26-AC002AD5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20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F1EFD-CB5C-444A-95DE-D1B4F761E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6587DC-F924-483A-8E8E-3DC2FB699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39898E-3D92-4019-997E-7EA13F3F2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8C1515-96BB-405E-966B-468C8612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6A43-F563-4A8A-B302-0F75F8631C0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730555-1016-4BA9-A3B0-576E25D5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DEC699-A219-4437-BDFD-C9A15300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80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EEBC5C-88FB-48D9-BF94-72B88769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1A6D55-8E41-4C14-8CB4-E06C8A3DA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C4165-75A5-48C7-8F89-DDD9FAFBD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0"/>
            <a:fld id="{E5A96222-F3B8-40E9-8C59-6248D920D4E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latinLnBrk="0"/>
              <a:t>6/12/2020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AC480A-EF76-47A9-8038-04D11F7BD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2E645C-613E-4EDF-A26E-790241C28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0"/>
            <a:fld id="{45837FFE-3B07-4616-A2BA-014F9BAD00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21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F9868-A9DE-468B-8417-11160BC43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32610"/>
            <a:ext cx="12192000" cy="675323"/>
          </a:xfrm>
        </p:spPr>
        <p:txBody>
          <a:bodyPr>
            <a:normAutofit fontScale="90000"/>
          </a:bodyPr>
          <a:lstStyle/>
          <a:p>
            <a:r>
              <a:rPr lang="ko-KR" altLang="en-US" sz="4000" b="1" dirty="0">
                <a:solidFill>
                  <a:srgbClr val="FFFF00"/>
                </a:solidFill>
                <a:latin typeface="+mj-ea"/>
                <a:cs typeface="함초롬돋움" panose="020B0604000101010101" pitchFamily="50" charset="-127"/>
              </a:rPr>
              <a:t>컴퓨터비전 </a:t>
            </a:r>
            <a:br>
              <a:rPr lang="en-US" altLang="ko-KR" sz="4000" b="1" dirty="0">
                <a:solidFill>
                  <a:srgbClr val="FFFF00"/>
                </a:solidFill>
                <a:latin typeface="+mj-ea"/>
                <a:cs typeface="함초롬돋움" panose="020B0604000101010101" pitchFamily="50" charset="-127"/>
              </a:rPr>
            </a:br>
            <a:r>
              <a:rPr lang="ko-KR" altLang="en-US" sz="4000" b="1" dirty="0">
                <a:solidFill>
                  <a:srgbClr val="FFFF00"/>
                </a:solidFill>
                <a:latin typeface="+mj-ea"/>
                <a:cs typeface="함초롬돋움" panose="020B0604000101010101" pitchFamily="50" charset="-127"/>
              </a:rPr>
              <a:t>실습 </a:t>
            </a:r>
            <a:r>
              <a:rPr lang="en-US" altLang="ko-KR" sz="4000" b="1" dirty="0">
                <a:solidFill>
                  <a:srgbClr val="FFFF00"/>
                </a:solidFill>
                <a:latin typeface="+mj-ea"/>
                <a:cs typeface="함초롬돋움" panose="020B0604000101010101" pitchFamily="50" charset="-127"/>
              </a:rPr>
              <a:t>2</a:t>
            </a:r>
            <a:r>
              <a:rPr lang="ko-KR" altLang="en-US" sz="4000" b="1" dirty="0">
                <a:solidFill>
                  <a:srgbClr val="FFFF00"/>
                </a:solidFill>
                <a:latin typeface="+mj-ea"/>
                <a:cs typeface="함초롬돋움" panose="020B0604000101010101" pitchFamily="50" charset="-127"/>
              </a:rPr>
              <a:t>주차 </a:t>
            </a:r>
            <a:r>
              <a:rPr lang="en-US" altLang="ko-KR" sz="4000" b="1" dirty="0">
                <a:solidFill>
                  <a:srgbClr val="FFFF00"/>
                </a:solidFill>
                <a:latin typeface="+mj-ea"/>
                <a:cs typeface="함초롬돋움" panose="020B0604000101010101" pitchFamily="50" charset="-127"/>
              </a:rPr>
              <a:t>– 2</a:t>
            </a:r>
            <a:endParaRPr lang="en-US" sz="4000" b="1" dirty="0">
              <a:solidFill>
                <a:srgbClr val="FFFF00"/>
              </a:solidFill>
              <a:latin typeface="+mj-ea"/>
              <a:cs typeface="함초롬돋움" panose="020B0604000101010101" pitchFamily="50" charset="-127"/>
            </a:endParaRPr>
          </a:p>
        </p:txBody>
      </p:sp>
      <p:pic>
        <p:nvPicPr>
          <p:cNvPr id="3" name="오디오 2">
            <a:hlinkClick r:id="" action="ppaction://media"/>
            <a:extLst>
              <a:ext uri="{FF2B5EF4-FFF2-40B4-BE49-F238E27FC236}">
                <a16:creationId xmlns:a16="http://schemas.microsoft.com/office/drawing/2014/main" id="{0C1222F1-8091-8341-8F83-F1E61BC4C60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8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34470C0-AF8A-4F20-8E9E-06D210F0C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09" y="1277110"/>
            <a:ext cx="11548731" cy="489985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실습 조교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김도원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이승아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실습 관련 질문사항은 이루리 질문게시판이나 조교에게 이루리 메시지로 질문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.)</a:t>
            </a:r>
          </a:p>
          <a:p>
            <a:pPr>
              <a:lnSpc>
                <a:spcPct val="100000"/>
              </a:lnSpc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제출기간 별 배점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실습 당일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12:00(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~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다음 날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11:59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 제출시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100% (ex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화요일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12:00~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수요일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11:59)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실습 당일 다음 날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12:00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부터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 지날 때마다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10%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씩 감점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177" lvl="1" indent="0">
              <a:lnSpc>
                <a:spcPct val="100000"/>
              </a:lnSpc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(ex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수요일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12:00 ~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수요일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23:59 90%</a:t>
            </a:r>
          </a:p>
          <a:p>
            <a:pPr marL="457177" lvl="1" indent="0">
              <a:lnSpc>
                <a:spcPct val="100000"/>
              </a:lnSpc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목요일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00:00 ~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목요일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11:59 80%</a:t>
            </a:r>
          </a:p>
          <a:p>
            <a:pPr marL="457177" lvl="1" indent="0">
              <a:lnSpc>
                <a:spcPct val="100000"/>
              </a:lnSpc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목요일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12:00 ~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목요일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23:59 70%</a:t>
            </a:r>
          </a:p>
          <a:p>
            <a:pPr marL="457177" lvl="1" indent="0">
              <a:lnSpc>
                <a:spcPct val="100000"/>
              </a:lnSpc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 이후 제출은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점 처리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 이후는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점 처리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457177" lvl="1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실습 과제 난이도에 따라 제출기간과 기간 별 배점이 달라질 수 있음</a:t>
            </a:r>
            <a:r>
              <a:rPr lang="en-US" altLang="ko-KR" sz="16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.)</a:t>
            </a:r>
          </a:p>
          <a:p>
            <a:pPr lvl="1">
              <a:lnSpc>
                <a:spcPct val="100000"/>
              </a:lnSpc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5520928-50D7-463E-8842-0B70EB10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0003" y="6470473"/>
            <a:ext cx="647700" cy="365125"/>
          </a:xfrm>
        </p:spPr>
        <p:txBody>
          <a:bodyPr/>
          <a:lstStyle/>
          <a:p>
            <a:fld id="{45837FFE-3B07-4616-A2BA-014F9BAD009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BCFB967-19B9-4F62-94AE-EBDCDA99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>
                <a:cs typeface="함초롬돋움" panose="020B0604000101010101" pitchFamily="50" charset="-127"/>
              </a:rPr>
              <a:t>실습 개요</a:t>
            </a:r>
          </a:p>
        </p:txBody>
      </p:sp>
    </p:spTree>
    <p:extLst>
      <p:ext uri="{BB962C8B-B14F-4D97-AF65-F5344CB8AC3E}">
        <p14:creationId xmlns:p14="http://schemas.microsoft.com/office/powerpoint/2010/main" val="2203472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34470C0-AF8A-4F20-8E9E-06D210F0C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09" y="1277110"/>
            <a:ext cx="11548731" cy="489985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제출 양식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buFont typeface="함초롬돋움" panose="020B0604000101010101" pitchFamily="50" charset="-127"/>
              <a:buChar char="–"/>
            </a:pP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이름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en-US" altLang="ko-KR" sz="18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ko-KR" altLang="en-US" sz="18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컴퓨터비전</a:t>
            </a:r>
            <a:r>
              <a:rPr lang="en-US" altLang="ko-KR" sz="18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r>
              <a:rPr lang="ko-KR" altLang="en-US" sz="18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실습</a:t>
            </a:r>
            <a:r>
              <a:rPr lang="en-US" altLang="ko-KR" sz="18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00</a:t>
            </a:r>
            <a:r>
              <a:rPr lang="ko-KR" altLang="en-US" sz="18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주차</a:t>
            </a:r>
            <a:r>
              <a:rPr lang="en-US" altLang="ko-KR" sz="18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</a:t>
            </a:r>
            <a:r>
              <a:rPr lang="ko-KR" altLang="en-US" sz="18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학번</a:t>
            </a:r>
            <a:r>
              <a:rPr lang="en-US" altLang="ko-KR" sz="18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</a:t>
            </a:r>
            <a:r>
              <a:rPr lang="ko-KR" altLang="en-US" sz="18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이름</a:t>
            </a:r>
            <a:endParaRPr lang="en-US" altLang="ko-KR" sz="1800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buFont typeface="함초롬돋움" panose="020B0604000101010101" pitchFamily="50" charset="-127"/>
              <a:buChar char="–"/>
            </a:pP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별로 </a:t>
            </a:r>
            <a:r>
              <a:rPr lang="en-US" altLang="ko-KR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cpp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파일과 결과화면을 첨부한 문서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(.doc/.</a:t>
            </a:r>
            <a:r>
              <a:rPr lang="en-US" altLang="ko-KR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hwp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압축하여 제출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buFont typeface="함초롬돋움" panose="020B0604000101010101" pitchFamily="50" charset="-127"/>
              <a:buChar char="–"/>
            </a:pP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제출 양식 지키지 않을 시 무조건 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점 처리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buFont typeface="함초롬돋움" panose="020B0604000101010101" pitchFamily="50" charset="-127"/>
              <a:buChar char="–"/>
            </a:pP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 결과만 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캡처하고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코드 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미제출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시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점 처리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lvl="1">
              <a:lnSpc>
                <a:spcPct val="100000"/>
              </a:lnSpc>
              <a:buFont typeface="함초롬돋움" panose="020B0604000101010101" pitchFamily="50" charset="-127"/>
              <a:buChar char="–"/>
            </a:pP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코드에 결함이 있을 경우 감점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감점 사유는 피드백에 작성 예정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lvl="1">
              <a:lnSpc>
                <a:spcPct val="100000"/>
              </a:lnSpc>
              <a:buFont typeface="함초롬돋움" panose="020B0604000101010101" pitchFamily="50" charset="-127"/>
              <a:buChar char="–"/>
            </a:pP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실습 코드 작성 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buFont typeface="함초롬돋움" panose="020B0604000101010101" pitchFamily="50" charset="-127"/>
              <a:buChar char="–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별로 함수를 생성하고 실습 코드 작성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main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문에서 함수 호출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lvl="1">
              <a:lnSpc>
                <a:spcPct val="100000"/>
              </a:lnSpc>
              <a:buFont typeface="함초롬돋움" panose="020B0604000101010101" pitchFamily="50" charset="-127"/>
              <a:buChar char="–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참고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buFont typeface="함초롬돋움" panose="020B0604000101010101" pitchFamily="50" charset="-127"/>
              <a:buChar char="–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동영상 시청과 과제 제출 둘 다 해야 출석으로 인정되니 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177" lvl="1" indent="0">
              <a:lnSpc>
                <a:spcPct val="100000"/>
              </a:lnSpc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문제를 풀지 못하더라도 보고서만 제출하길 바람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5520928-50D7-463E-8842-0B70EB10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0003" y="6470473"/>
            <a:ext cx="647700" cy="365125"/>
          </a:xfrm>
        </p:spPr>
        <p:txBody>
          <a:bodyPr/>
          <a:lstStyle/>
          <a:p>
            <a:fld id="{45837FFE-3B07-4616-A2BA-014F9BAD00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BCFB967-19B9-4F62-94AE-EBDCDA99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>
                <a:cs typeface="함초롬돋움" panose="020B0604000101010101" pitchFamily="50" charset="-127"/>
              </a:rPr>
              <a:t>제출 요령</a:t>
            </a:r>
          </a:p>
        </p:txBody>
      </p:sp>
    </p:spTree>
    <p:extLst>
      <p:ext uri="{BB962C8B-B14F-4D97-AF65-F5344CB8AC3E}">
        <p14:creationId xmlns:p14="http://schemas.microsoft.com/office/powerpoint/2010/main" val="91498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34470C0-AF8A-4F20-8E9E-06D210F0C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09" y="1277110"/>
            <a:ext cx="11548731" cy="489985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실습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buFont typeface="함초롬돋움" panose="020B0604000101010101" pitchFamily="50" charset="-127"/>
              <a:buChar char="‑"/>
            </a:pP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Visual studio 2019</a:t>
            </a:r>
          </a:p>
          <a:p>
            <a:pPr lvl="1">
              <a:lnSpc>
                <a:spcPct val="100000"/>
              </a:lnSpc>
              <a:buFont typeface="함초롬돋움" panose="020B0604000101010101" pitchFamily="50" charset="-127"/>
              <a:buChar char="‑"/>
            </a:pP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OpenCV v.3.4.x</a:t>
            </a:r>
          </a:p>
          <a:p>
            <a:pPr>
              <a:lnSpc>
                <a:spcPct val="100000"/>
              </a:lnSpc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교재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00000"/>
              </a:lnSpc>
              <a:buFont typeface="함초롬돋움" panose="020B0604000101010101" pitchFamily="50" charset="-127"/>
              <a:buChar char="‑"/>
            </a:pP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컴퓨터비전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오일석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한빛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아카데미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lvl="1">
              <a:lnSpc>
                <a:spcPct val="100000"/>
              </a:lnSpc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5520928-50D7-463E-8842-0B70EB10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0003" y="6470473"/>
            <a:ext cx="647700" cy="365125"/>
          </a:xfrm>
        </p:spPr>
        <p:txBody>
          <a:bodyPr/>
          <a:lstStyle/>
          <a:p>
            <a:fld id="{45837FFE-3B07-4616-A2BA-014F9BAD00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BCFB967-19B9-4F62-94AE-EBDCDA99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>
                <a:cs typeface="함초롬돋움" panose="020B0604000101010101" pitchFamily="50" charset="-127"/>
              </a:rPr>
              <a:t>준비 사항</a:t>
            </a:r>
          </a:p>
        </p:txBody>
      </p:sp>
      <p:pic>
        <p:nvPicPr>
          <p:cNvPr id="5" name="Picture 2" descr="IT CookBook, 컴퓨터 비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67" y="3625268"/>
            <a:ext cx="2104495" cy="255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93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5520928-50D7-463E-8842-0B70EB10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0003" y="6470473"/>
            <a:ext cx="647700" cy="365125"/>
          </a:xfrm>
        </p:spPr>
        <p:txBody>
          <a:bodyPr/>
          <a:lstStyle/>
          <a:p>
            <a:fld id="{45837FFE-3B07-4616-A2BA-014F9BAD00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BCFB967-19B9-4F62-94AE-EBDCDA99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err="1">
                <a:cs typeface="함초롬돋움" panose="020B0604000101010101" pitchFamily="50" charset="-127"/>
              </a:rPr>
              <a:t>실습문제</a:t>
            </a:r>
            <a:endParaRPr lang="ko-KR" altLang="en-US" b="1" dirty="0">
              <a:cs typeface="함초롬돋움" panose="020B0604000101010101" pitchFamily="50" charset="-127"/>
            </a:endParaRPr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E7F2F2B5-2CB7-A840-A40B-829D16761F78}"/>
              </a:ext>
            </a:extLst>
          </p:cNvPr>
          <p:cNvSpPr txBox="1">
            <a:spLocks/>
          </p:cNvSpPr>
          <p:nvPr/>
        </p:nvSpPr>
        <p:spPr>
          <a:xfrm>
            <a:off x="253409" y="1277110"/>
            <a:ext cx="11548731" cy="4899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</a:p>
          <a:p>
            <a:pPr lvl="1">
              <a:lnSpc>
                <a:spcPct val="100000"/>
              </a:lnSpc>
              <a:buFont typeface="함초롬돋움" panose="020B0604000101010101" pitchFamily="50" charset="-127"/>
              <a:buChar char="–"/>
            </a:pPr>
            <a:r>
              <a:rPr lang="en-US" altLang="ko-KR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Moravec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알고리즘을 구현하시오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457177" lvl="1" indent="0">
              <a:lnSpc>
                <a:spcPct val="100000"/>
              </a:lnSpc>
              <a:buNone/>
            </a:pP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(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강의자료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 지역특징검출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p.9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예제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4-1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참고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lvl="1">
              <a:lnSpc>
                <a:spcPct val="100000"/>
              </a:lnSpc>
              <a:buFont typeface="함초롬돋움" panose="020B0604000101010101" pitchFamily="50" charset="-127"/>
              <a:buChar char="–"/>
            </a:pP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다음과 같이 결과가 나와야 합니다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457177" lvl="1" indent="0">
              <a:lnSpc>
                <a:spcPct val="100000"/>
              </a:lnSpc>
              <a:buNone/>
            </a:pP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177" lvl="1" indent="0">
              <a:lnSpc>
                <a:spcPct val="100000"/>
              </a:lnSpc>
              <a:buNone/>
            </a:pP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471" t="1786" r="737" b="1674"/>
          <a:stretch/>
        </p:blipFill>
        <p:spPr>
          <a:xfrm>
            <a:off x="2349662" y="2816592"/>
            <a:ext cx="7071484" cy="350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7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34470C0-AF8A-4F20-8E9E-06D210F0C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09" y="1277110"/>
            <a:ext cx="11548731" cy="489985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위치한 좌표를 중심으로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S1(-1, 0), S2(1, 0), S3(0, -1), S4(0, 1)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즉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좌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우로 움직인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3x3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마스크와 중심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(0, 0)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마스크의 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제곱차의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합을 계산하고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식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4.1)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 중 가장 작은 값을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특징 가능성 값으로 넣으시오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(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식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4.2)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특징 가능성 값들 중 </a:t>
            </a:r>
            <a:r>
              <a:rPr lang="ko-KR" altLang="en-US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임계값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(threshold)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보다 큰 </a:t>
            </a:r>
            <a:r>
              <a:rPr lang="ko-KR" altLang="en-US" sz="1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값의 좌표는 </a:t>
            </a:r>
            <a:r>
              <a:rPr lang="en-US" altLang="ko-KR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keyPointVec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추가하시오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ex) </a:t>
            </a:r>
            <a:r>
              <a:rPr lang="en-US" altLang="ko-KR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keyPointVec.push_back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(cv::Point());	← </a:t>
            </a:r>
            <a:r>
              <a:rPr lang="en-US" altLang="ko-KR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Opencv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에서의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Point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(x, y)=(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열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행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임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5520928-50D7-463E-8842-0B70EB10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0003" y="6470473"/>
            <a:ext cx="647700" cy="365125"/>
          </a:xfrm>
        </p:spPr>
        <p:txBody>
          <a:bodyPr/>
          <a:lstStyle/>
          <a:p>
            <a:fld id="{45837FFE-3B07-4616-A2BA-014F9BAD00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BCFB967-19B9-4F62-94AE-EBDCDA99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>
                <a:cs typeface="함초롬돋움" panose="020B0604000101010101" pitchFamily="50" charset="-127"/>
              </a:rPr>
              <a:t>참고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389" y="2104251"/>
            <a:ext cx="4121411" cy="40538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6341" y="2956978"/>
            <a:ext cx="3783659" cy="3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07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7CF7B0A-8066-4E3E-8EB1-DCBCA8532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B5F6F2-E9E8-4113-B711-3E368567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9228ACB-C892-49DD-806F-6CE5A0808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D983DF-9089-4F33-B6D9-F9A48EBC883F}"/>
              </a:ext>
            </a:extLst>
          </p:cNvPr>
          <p:cNvSpPr/>
          <p:nvPr/>
        </p:nvSpPr>
        <p:spPr>
          <a:xfrm>
            <a:off x="0" y="3"/>
            <a:ext cx="12192000" cy="6492875"/>
          </a:xfrm>
          <a:prstGeom prst="rect">
            <a:avLst/>
          </a:prstGeom>
          <a:solidFill>
            <a:srgbClr val="02497F"/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4DC68B2C-4BA2-4EFD-989B-6A16CAD06671}"/>
              </a:ext>
            </a:extLst>
          </p:cNvPr>
          <p:cNvSpPr txBox="1">
            <a:spLocks/>
          </p:cNvSpPr>
          <p:nvPr/>
        </p:nvSpPr>
        <p:spPr>
          <a:xfrm>
            <a:off x="990600" y="546103"/>
            <a:ext cx="10515600" cy="646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BFBAFD-1E2E-4E56-B437-C328B5F6701F}"/>
              </a:ext>
            </a:extLst>
          </p:cNvPr>
          <p:cNvSpPr/>
          <p:nvPr/>
        </p:nvSpPr>
        <p:spPr>
          <a:xfrm>
            <a:off x="0" y="2784102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수고하셨습니다</a:t>
            </a:r>
            <a:r>
              <a:rPr lang="en-US" altLang="ko-KR" sz="36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sz="36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57269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a:style>
    </a:spDef>
    <a:lnDef>
      <a:spPr>
        <a:ln w="38100">
          <a:solidFill>
            <a:schemeClr val="bg2">
              <a:lumMod val="25000"/>
            </a:schemeClr>
          </a:solidFill>
          <a:headEnd w="lg" len="lg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389</Words>
  <Application>Microsoft Office PowerPoint</Application>
  <PresentationFormat>와이드스크린</PresentationFormat>
  <Paragraphs>62</Paragraphs>
  <Slides>7</Slides>
  <Notes>6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NanumS</vt:lpstr>
      <vt:lpstr>맑은 고딕</vt:lpstr>
      <vt:lpstr>함초롬돋움</vt:lpstr>
      <vt:lpstr>Arial</vt:lpstr>
      <vt:lpstr>Calibri</vt:lpstr>
      <vt:lpstr>Calibri Light</vt:lpstr>
      <vt:lpstr>1_Office 테마</vt:lpstr>
      <vt:lpstr>컴퓨터비전  실습 2주차 – 2</vt:lpstr>
      <vt:lpstr>실습 개요</vt:lpstr>
      <vt:lpstr>제출 요령</vt:lpstr>
      <vt:lpstr>준비 사항</vt:lpstr>
      <vt:lpstr>실습문제</vt:lpstr>
      <vt:lpstr>참고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컴퓨터비전  실습 2주차-2</dc:title>
  <dc:creator>A</dc:creator>
  <cp:lastModifiedBy>lee seungah</cp:lastModifiedBy>
  <cp:revision>7</cp:revision>
  <dcterms:created xsi:type="dcterms:W3CDTF">2020-06-08T14:06:27Z</dcterms:created>
  <dcterms:modified xsi:type="dcterms:W3CDTF">2020-06-12T02:22:14Z</dcterms:modified>
</cp:coreProperties>
</file>