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95" r:id="rId4"/>
    <p:sldId id="330" r:id="rId5"/>
    <p:sldId id="338" r:id="rId6"/>
    <p:sldId id="333" r:id="rId7"/>
    <p:sldId id="337" r:id="rId8"/>
    <p:sldId id="334" r:id="rId9"/>
    <p:sldId id="339" r:id="rId10"/>
    <p:sldId id="32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47774-C13A-4BFA-9CB2-22E248D8BF9B}" type="datetimeFigureOut">
              <a:rPr lang="ko-KR" altLang="en-US" smtClean="0"/>
              <a:t>2020-05-20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F6908-FFA1-4641-A2AA-EF3D3C758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675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C65C7F-A004-4F89-81D8-CFEAF0A96FE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48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56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713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01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50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419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801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3A106A-7E63-4C25-A546-4E4846D83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93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8E0293D-851B-4A40-94E7-58A14AF41DA9}" type="datetime1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897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758C-E229-40BD-8E00-8FB73C7C6F53}" type="datetime1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6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30DFF-CB8C-47F7-A55C-E1517AA70F8D}" type="datetime1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188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17E54-D65C-476D-BA89-19F90BBFE2FD}" type="datetime1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68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36B4-52C3-4BE3-A1E6-1A0C66055C93}" type="datetime1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32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DB3A-5834-4536-B5E5-EEAFDF90DFF1}" type="datetime1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223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10F44-742B-4FC9-B22D-B71CE3206BA9}" type="datetime1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88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16D63-EDDB-4599-94FD-84A8B6628D9F}" type="datetime1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291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DAFC-0197-4FE0-B804-544E40CB6804}" type="datetime1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67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F618-289A-4361-88B8-A43A84099F41}" type="datetime1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2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64B8F-5948-47EE-B34B-B91A9DD76410}" type="datetime1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11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FE5A604-1860-4D1E-BE3F-4C9EA7CECA25}" type="datetime1">
              <a:rPr lang="ko-KR" altLang="en-US" smtClean="0"/>
              <a:t>2020-05-20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AFB1EBD-F7F7-4297-992B-ED4E9B085A6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45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리눅스 프로그래밍</a:t>
            </a:r>
            <a:br>
              <a:rPr lang="en-US" altLang="ko-KR" dirty="0"/>
            </a:br>
            <a:r>
              <a:rPr lang="ko-KR" altLang="en-US" sz="4800" dirty="0"/>
              <a:t>실습 </a:t>
            </a:r>
            <a:r>
              <a:rPr lang="en-US" altLang="ko-KR" sz="4800" dirty="0"/>
              <a:t>3</a:t>
            </a:r>
            <a:r>
              <a:rPr lang="ko-KR" altLang="en-US" sz="4800" dirty="0"/>
              <a:t>주차</a:t>
            </a:r>
            <a:r>
              <a:rPr lang="en-US" altLang="ko-KR" sz="4800" dirty="0"/>
              <a:t>-2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2700" dirty="0"/>
              <a:t>7</a:t>
            </a:r>
            <a:r>
              <a:rPr lang="ko-KR" altLang="en-US" sz="2700" dirty="0"/>
              <a:t>장 </a:t>
            </a:r>
            <a:r>
              <a:rPr lang="en-US" altLang="ko-KR" sz="2700" dirty="0"/>
              <a:t>– </a:t>
            </a:r>
            <a:r>
              <a:rPr lang="ko-KR" altLang="en-US" sz="2700" dirty="0"/>
              <a:t>파일 시스템과 디스크 관리하기</a:t>
            </a:r>
            <a:br>
              <a:rPr lang="en-US" altLang="ko-KR" sz="2700" dirty="0"/>
            </a:b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				</a:t>
            </a:r>
          </a:p>
          <a:p>
            <a:r>
              <a:rPr lang="ko-KR" altLang="en-US" dirty="0"/>
              <a:t>조교 이승아</a:t>
            </a:r>
            <a:r>
              <a:rPr lang="en-US" altLang="ko-KR" dirty="0"/>
              <a:t> </a:t>
            </a:r>
            <a:r>
              <a:rPr lang="ko-KR" altLang="en-US" dirty="0" err="1"/>
              <a:t>조민상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B1EBD-F7F7-4297-992B-ED4E9B085A66}" type="slidenum"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01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763926" y="5695936"/>
            <a:ext cx="2926080" cy="1397039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610" y="2965622"/>
            <a:ext cx="7957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수고하셨습니다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.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053" y="420822"/>
            <a:ext cx="3778953" cy="346813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1746422" y="3888952"/>
            <a:ext cx="4983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99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49554" y="1820863"/>
            <a:ext cx="8595360" cy="4351337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sz="3400" dirty="0">
                <a:latin typeface="맑은 고딕" panose="020B0503020000020004" pitchFamily="50" charset="-127"/>
              </a:rPr>
              <a:t>실습 조교 </a:t>
            </a:r>
            <a:r>
              <a:rPr lang="en-US" altLang="ko-KR" sz="3400" dirty="0">
                <a:latin typeface="맑은 고딕" panose="020B0503020000020004" pitchFamily="50" charset="-127"/>
              </a:rPr>
              <a:t>: </a:t>
            </a:r>
            <a:r>
              <a:rPr lang="ko-KR" altLang="en-US" sz="3400" dirty="0">
                <a:latin typeface="맑은 고딕" panose="020B0503020000020004" pitchFamily="50" charset="-127"/>
              </a:rPr>
              <a:t>이승아</a:t>
            </a:r>
            <a:r>
              <a:rPr lang="en-US" altLang="ko-KR" sz="3400" dirty="0">
                <a:latin typeface="맑은 고딕" panose="020B0503020000020004" pitchFamily="50" charset="-127"/>
              </a:rPr>
              <a:t>, </a:t>
            </a:r>
            <a:r>
              <a:rPr lang="ko-KR" altLang="en-US" sz="3400" dirty="0" err="1">
                <a:latin typeface="맑은 고딕" panose="020B0503020000020004" pitchFamily="50" charset="-127"/>
              </a:rPr>
              <a:t>조민상</a:t>
            </a:r>
            <a:endParaRPr lang="en-US" altLang="ko-KR" sz="3400" dirty="0">
              <a:latin typeface="맑은 고딕" panose="020B0503020000020004" pitchFamily="50" charset="-127"/>
            </a:endParaRPr>
          </a:p>
          <a:p>
            <a:endParaRPr lang="en-US" altLang="ko-KR" sz="2600" dirty="0"/>
          </a:p>
          <a:p>
            <a:r>
              <a:rPr lang="en-US" altLang="ko-KR" dirty="0"/>
              <a:t> </a:t>
            </a:r>
            <a:r>
              <a:rPr lang="ko-KR" altLang="en-US" sz="2900" dirty="0"/>
              <a:t>카카오톡 오픈 </a:t>
            </a:r>
            <a:r>
              <a:rPr lang="ko-KR" altLang="en-US" sz="2900" dirty="0" err="1"/>
              <a:t>채팅방</a:t>
            </a:r>
            <a:r>
              <a:rPr lang="ko-KR" altLang="en-US" sz="2900" dirty="0"/>
              <a:t> </a:t>
            </a:r>
            <a:r>
              <a:rPr lang="en-US" altLang="ko-KR" sz="2900" dirty="0"/>
              <a:t>: https://open.kakao.com/o/gQ08hu9b</a:t>
            </a:r>
          </a:p>
          <a:p>
            <a:pPr marL="0" indent="0">
              <a:buNone/>
            </a:pPr>
            <a:r>
              <a:rPr lang="en-US" altLang="ko-KR" sz="2900" dirty="0"/>
              <a:t>     </a:t>
            </a:r>
            <a:r>
              <a:rPr lang="ko-KR" altLang="en-US" sz="2900" dirty="0"/>
              <a:t>참여코드 </a:t>
            </a:r>
            <a:r>
              <a:rPr lang="en-US" altLang="ko-KR" sz="2900" dirty="0"/>
              <a:t>: </a:t>
            </a:r>
            <a:r>
              <a:rPr lang="en-US" altLang="ko-KR" sz="2900" dirty="0" err="1"/>
              <a:t>KNUlinux</a:t>
            </a:r>
            <a:endParaRPr lang="en-US" altLang="ko-KR" sz="2900" dirty="0"/>
          </a:p>
          <a:p>
            <a:pPr marL="0" indent="0">
              <a:buNone/>
            </a:pPr>
            <a:r>
              <a:rPr lang="en-US" altLang="ko-KR" sz="2900" dirty="0">
                <a:solidFill>
                  <a:srgbClr val="FF0000"/>
                </a:solidFill>
              </a:rPr>
              <a:t>    </a:t>
            </a:r>
            <a:r>
              <a:rPr lang="ko-KR" altLang="en-US" sz="2900" dirty="0">
                <a:solidFill>
                  <a:srgbClr val="FF0000"/>
                </a:solidFill>
              </a:rPr>
              <a:t>매주</a:t>
            </a:r>
            <a:r>
              <a:rPr lang="en-US" altLang="ko-KR" sz="2900" dirty="0">
                <a:solidFill>
                  <a:srgbClr val="FF0000"/>
                </a:solidFill>
              </a:rPr>
              <a:t> </a:t>
            </a:r>
            <a:r>
              <a:rPr lang="ko-KR" altLang="en-US" sz="2900" dirty="0">
                <a:solidFill>
                  <a:srgbClr val="FF0000"/>
                </a:solidFill>
              </a:rPr>
              <a:t>화요일</a:t>
            </a:r>
            <a:r>
              <a:rPr lang="en-US" altLang="ko-KR" sz="2900" dirty="0">
                <a:solidFill>
                  <a:srgbClr val="FF0000"/>
                </a:solidFill>
              </a:rPr>
              <a:t>, </a:t>
            </a:r>
            <a:r>
              <a:rPr lang="ko-KR" altLang="en-US" sz="2900" dirty="0">
                <a:solidFill>
                  <a:srgbClr val="FF0000"/>
                </a:solidFill>
              </a:rPr>
              <a:t>금요일 오후 </a:t>
            </a:r>
            <a:r>
              <a:rPr lang="en-US" altLang="ko-KR" sz="2900" dirty="0">
                <a:solidFill>
                  <a:srgbClr val="FF0000"/>
                </a:solidFill>
              </a:rPr>
              <a:t>2</a:t>
            </a:r>
            <a:r>
              <a:rPr lang="ko-KR" altLang="en-US" sz="2900" dirty="0">
                <a:solidFill>
                  <a:srgbClr val="FF0000"/>
                </a:solidFill>
              </a:rPr>
              <a:t>시</a:t>
            </a:r>
            <a:r>
              <a:rPr lang="en-US" altLang="ko-KR" sz="2900" dirty="0">
                <a:solidFill>
                  <a:srgbClr val="FF0000"/>
                </a:solidFill>
              </a:rPr>
              <a:t>~4</a:t>
            </a:r>
            <a:r>
              <a:rPr lang="ko-KR" altLang="en-US" sz="2900" dirty="0">
                <a:solidFill>
                  <a:srgbClr val="FF0000"/>
                </a:solidFill>
              </a:rPr>
              <a:t>시</a:t>
            </a:r>
            <a:r>
              <a:rPr lang="ko-KR" altLang="en-US" sz="2900" dirty="0"/>
              <a:t>에 실습 관련해서 질문 사항을 오픈채팅방에서 받을 예정</a:t>
            </a:r>
            <a:r>
              <a:rPr lang="en-US" altLang="ko-KR" sz="2900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3200" dirty="0"/>
              <a:t> 제출기간 별 배점</a:t>
            </a:r>
            <a:endParaRPr lang="en-US" altLang="ko-KR" sz="3200" dirty="0"/>
          </a:p>
          <a:p>
            <a:pPr lvl="1"/>
            <a:r>
              <a:rPr lang="ko-KR" altLang="en-US" sz="3200" dirty="0"/>
              <a:t>실습  당일</a:t>
            </a:r>
            <a:r>
              <a:rPr lang="en-US" altLang="ko-KR" sz="3200" dirty="0"/>
              <a:t> 12:00 ~</a:t>
            </a:r>
            <a:r>
              <a:rPr lang="ko-KR" altLang="en-US" sz="3200" dirty="0"/>
              <a:t>하루 뒤 </a:t>
            </a:r>
            <a:r>
              <a:rPr lang="en-US" altLang="ko-KR" sz="3200" dirty="0"/>
              <a:t>11:59</a:t>
            </a:r>
            <a:r>
              <a:rPr lang="ko-KR" altLang="en-US" sz="3200" dirty="0"/>
              <a:t>까지 제출 시 </a:t>
            </a:r>
            <a:r>
              <a:rPr lang="en-US" altLang="ko-KR" sz="3200" dirty="0"/>
              <a:t>100%(ex </a:t>
            </a:r>
            <a:r>
              <a:rPr lang="ko-KR" altLang="en-US" sz="3200" dirty="0"/>
              <a:t>월요일 </a:t>
            </a:r>
            <a:r>
              <a:rPr lang="en-US" altLang="ko-KR" sz="3200" dirty="0"/>
              <a:t>12:00 ~ </a:t>
            </a:r>
            <a:r>
              <a:rPr lang="ko-KR" altLang="en-US" sz="3200" dirty="0"/>
              <a:t>화요일 </a:t>
            </a:r>
            <a:r>
              <a:rPr lang="en-US" altLang="ko-KR" sz="3200" dirty="0"/>
              <a:t>11:59)</a:t>
            </a:r>
          </a:p>
          <a:p>
            <a:pPr lvl="1"/>
            <a:r>
              <a:rPr lang="ko-KR" altLang="en-US" sz="3200" dirty="0"/>
              <a:t>실습  당일 하루 뒤 </a:t>
            </a:r>
            <a:r>
              <a:rPr lang="en-US" altLang="ko-KR" sz="3200" dirty="0"/>
              <a:t>11:59 </a:t>
            </a:r>
            <a:r>
              <a:rPr lang="ko-KR" altLang="en-US" sz="3200" dirty="0"/>
              <a:t>후 </a:t>
            </a:r>
            <a:r>
              <a:rPr lang="en-US" altLang="ko-KR" sz="3200" dirty="0"/>
              <a:t>12</a:t>
            </a:r>
            <a:r>
              <a:rPr lang="ko-KR" altLang="en-US" sz="3200" dirty="0"/>
              <a:t>시간 씩 지날 때 마다 </a:t>
            </a:r>
            <a:r>
              <a:rPr lang="en-US" altLang="ko-KR" sz="3200" dirty="0"/>
              <a:t>10%</a:t>
            </a:r>
            <a:r>
              <a:rPr lang="ko-KR" altLang="en-US" sz="3200" dirty="0"/>
              <a:t>씩 감점</a:t>
            </a:r>
            <a:endParaRPr lang="en-US" altLang="ko-KR" sz="3200" dirty="0"/>
          </a:p>
          <a:p>
            <a:pPr marL="274320" lvl="1" indent="0">
              <a:buNone/>
            </a:pPr>
            <a:r>
              <a:rPr lang="en-US" altLang="ko-KR" sz="3200" dirty="0"/>
              <a:t>   (ex </a:t>
            </a:r>
            <a:r>
              <a:rPr lang="ko-KR" altLang="en-US" sz="3200" dirty="0"/>
              <a:t>화요일 </a:t>
            </a:r>
            <a:r>
              <a:rPr lang="en-US" altLang="ko-KR" sz="3200" dirty="0"/>
              <a:t>12:00 ~ </a:t>
            </a:r>
            <a:r>
              <a:rPr lang="ko-KR" altLang="en-US" sz="3200" dirty="0"/>
              <a:t>화요일 </a:t>
            </a:r>
            <a:r>
              <a:rPr lang="en-US" altLang="ko-KR" sz="3200" dirty="0"/>
              <a:t>23:59 90%</a:t>
            </a:r>
          </a:p>
          <a:p>
            <a:pPr marL="274320" lvl="1" indent="0">
              <a:buNone/>
            </a:pPr>
            <a:r>
              <a:rPr lang="en-US" altLang="ko-KR" sz="3200" dirty="0"/>
              <a:t>         </a:t>
            </a:r>
            <a:r>
              <a:rPr lang="ko-KR" altLang="en-US" sz="3200" dirty="0"/>
              <a:t>수요일 </a:t>
            </a:r>
            <a:r>
              <a:rPr lang="en-US" altLang="ko-KR" sz="3200" dirty="0"/>
              <a:t>00:00 ~ </a:t>
            </a:r>
            <a:r>
              <a:rPr lang="ko-KR" altLang="en-US" sz="3200" dirty="0"/>
              <a:t>수요일 </a:t>
            </a:r>
            <a:r>
              <a:rPr lang="en-US" altLang="ko-KR" sz="3200" dirty="0"/>
              <a:t>11:59 80%</a:t>
            </a:r>
          </a:p>
          <a:p>
            <a:pPr marL="274320" lvl="1" indent="0">
              <a:buNone/>
            </a:pPr>
            <a:r>
              <a:rPr lang="en-US" altLang="ko-KR" sz="3200" dirty="0"/>
              <a:t>         </a:t>
            </a:r>
            <a:r>
              <a:rPr lang="ko-KR" altLang="en-US" sz="3200" dirty="0"/>
              <a:t>수요일 </a:t>
            </a:r>
            <a:r>
              <a:rPr lang="en-US" altLang="ko-KR" sz="3200" dirty="0"/>
              <a:t>12:00 ~ </a:t>
            </a:r>
            <a:r>
              <a:rPr lang="ko-KR" altLang="en-US" sz="3200" dirty="0"/>
              <a:t>수요일 </a:t>
            </a:r>
            <a:r>
              <a:rPr lang="en-US" altLang="ko-KR" sz="3200" dirty="0"/>
              <a:t>23:59 70%)</a:t>
            </a:r>
          </a:p>
          <a:p>
            <a:pPr lvl="1"/>
            <a:r>
              <a:rPr lang="ko-KR" altLang="en-US" sz="3200" dirty="0">
                <a:solidFill>
                  <a:srgbClr val="FF0000"/>
                </a:solidFill>
              </a:rPr>
              <a:t>그 이후는 </a:t>
            </a:r>
            <a:r>
              <a:rPr lang="en-US" altLang="ko-KR" sz="3200" dirty="0">
                <a:solidFill>
                  <a:srgbClr val="FF0000"/>
                </a:solidFill>
              </a:rPr>
              <a:t>0</a:t>
            </a:r>
            <a:r>
              <a:rPr lang="ko-KR" altLang="en-US" sz="3200" dirty="0">
                <a:solidFill>
                  <a:srgbClr val="FF0000"/>
                </a:solidFill>
              </a:rPr>
              <a:t>점</a:t>
            </a:r>
            <a:r>
              <a:rPr lang="en-US" altLang="ko-KR" sz="3200" dirty="0">
                <a:solidFill>
                  <a:srgbClr val="FF0000"/>
                </a:solidFill>
              </a:rPr>
              <a:t>(ex </a:t>
            </a:r>
            <a:r>
              <a:rPr lang="ko-KR" altLang="en-US" sz="3200" dirty="0">
                <a:solidFill>
                  <a:srgbClr val="FF0000"/>
                </a:solidFill>
              </a:rPr>
              <a:t>목요일 </a:t>
            </a:r>
            <a:r>
              <a:rPr lang="en-US" altLang="ko-KR" sz="3200" dirty="0">
                <a:solidFill>
                  <a:srgbClr val="FF0000"/>
                </a:solidFill>
              </a:rPr>
              <a:t>00:00~ )</a:t>
            </a: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sz="2900" dirty="0">
                <a:solidFill>
                  <a:srgbClr val="FF0000"/>
                </a:solidFill>
              </a:rPr>
              <a:t>실습 코드 </a:t>
            </a:r>
            <a:r>
              <a:rPr lang="ko-KR" altLang="en-US" sz="2900" dirty="0" err="1">
                <a:solidFill>
                  <a:srgbClr val="FF0000"/>
                </a:solidFill>
              </a:rPr>
              <a:t>공유시</a:t>
            </a:r>
            <a:r>
              <a:rPr lang="ko-KR" altLang="en-US" sz="2900" dirty="0">
                <a:solidFill>
                  <a:srgbClr val="FF0000"/>
                </a:solidFill>
              </a:rPr>
              <a:t> </a:t>
            </a:r>
            <a:r>
              <a:rPr lang="en-US" altLang="ko-KR" sz="2900" dirty="0">
                <a:solidFill>
                  <a:srgbClr val="FF0000"/>
                </a:solidFill>
              </a:rPr>
              <a:t>0</a:t>
            </a:r>
            <a:r>
              <a:rPr lang="ko-KR" altLang="en-US" sz="2900" dirty="0">
                <a:solidFill>
                  <a:srgbClr val="FF0000"/>
                </a:solidFill>
              </a:rPr>
              <a:t>점 처리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B1EBD-F7F7-4297-992B-ED4E9B085A66}" type="slidenum"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10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요령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100" dirty="0"/>
              <a:t>제출 파일</a:t>
            </a:r>
            <a:endParaRPr lang="en-US" altLang="ko-KR" sz="2100" dirty="0"/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sz="2000" dirty="0">
                <a:solidFill>
                  <a:schemeClr val="tx1"/>
                </a:solidFill>
              </a:rPr>
              <a:t>보고서 표지에 과제 제목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본인 성명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학번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소속</a:t>
            </a:r>
            <a:r>
              <a:rPr lang="en-US" altLang="ko-KR" sz="2000" dirty="0">
                <a:solidFill>
                  <a:schemeClr val="tx1"/>
                </a:solidFill>
              </a:rPr>
              <a:t>, </a:t>
            </a:r>
            <a:r>
              <a:rPr lang="ko-KR" altLang="en-US" sz="2000" dirty="0">
                <a:solidFill>
                  <a:schemeClr val="tx1"/>
                </a:solidFill>
              </a:rPr>
              <a:t>제출일 명시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명령어 </a:t>
            </a:r>
            <a:r>
              <a:rPr lang="en-US" altLang="ko-KR" sz="2000" dirty="0"/>
              <a:t>&amp; </a:t>
            </a:r>
            <a:r>
              <a:rPr lang="ko-KR" altLang="en-US" sz="2000" dirty="0"/>
              <a:t>실행 결과 캡처 화면</a:t>
            </a:r>
            <a:endParaRPr lang="en-US" altLang="ko-KR" sz="2000" dirty="0"/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압축 파일로 만들어서 첨부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accent1"/>
                </a:solidFill>
              </a:rPr>
              <a:t>ex) [</a:t>
            </a:r>
            <a:r>
              <a:rPr lang="ko-KR" altLang="en-US" sz="2000" dirty="0">
                <a:solidFill>
                  <a:schemeClr val="accent1"/>
                </a:solidFill>
              </a:rPr>
              <a:t>리눅스</a:t>
            </a:r>
            <a:r>
              <a:rPr lang="en-US" altLang="ko-KR" sz="2000" dirty="0">
                <a:solidFill>
                  <a:schemeClr val="accent1"/>
                </a:solidFill>
              </a:rPr>
              <a:t>(1</a:t>
            </a:r>
            <a:r>
              <a:rPr lang="ko-KR" altLang="en-US" sz="2000" dirty="0">
                <a:solidFill>
                  <a:schemeClr val="accent1"/>
                </a:solidFill>
              </a:rPr>
              <a:t>주차</a:t>
            </a:r>
            <a:r>
              <a:rPr lang="en-US" altLang="ko-KR" sz="2000" dirty="0">
                <a:solidFill>
                  <a:schemeClr val="accent1"/>
                </a:solidFill>
              </a:rPr>
              <a:t>)]_201413356_</a:t>
            </a:r>
            <a:r>
              <a:rPr lang="ko-KR" altLang="en-US" sz="2000" dirty="0">
                <a:solidFill>
                  <a:schemeClr val="accent1"/>
                </a:solidFill>
              </a:rPr>
              <a:t>홍길동</a:t>
            </a:r>
            <a:r>
              <a:rPr lang="en-US" altLang="ko-KR" sz="2000" dirty="0">
                <a:solidFill>
                  <a:schemeClr val="accent1"/>
                </a:solidFill>
              </a:rPr>
              <a:t>.zip</a:t>
            </a: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en-US" altLang="ko-KR" sz="2000" dirty="0" err="1">
                <a:solidFill>
                  <a:schemeClr val="tx1"/>
                </a:solidFill>
              </a:rPr>
              <a:t>eruri</a:t>
            </a:r>
            <a:r>
              <a:rPr lang="ko-KR" altLang="en-US" sz="2000" dirty="0">
                <a:solidFill>
                  <a:schemeClr val="tx1"/>
                </a:solidFill>
              </a:rPr>
              <a:t>에 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과제 제출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r>
              <a:rPr lang="en-US" altLang="ko-KR" sz="2000" dirty="0">
                <a:solidFill>
                  <a:schemeClr val="tx1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표지가 없거나 양식 미 준수 시 감점될 수 있음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4572" lvl="1" indent="0">
              <a:lnSpc>
                <a:spcPct val="120000"/>
              </a:lnSpc>
              <a:buNone/>
            </a:pP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AFB1EBD-F7F7-4297-992B-ED4E9B085A66}" type="slidenum"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929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준비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1962252"/>
            <a:ext cx="10753725" cy="376618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실습</a:t>
            </a:r>
            <a:endParaRPr lang="en-US" altLang="ko-KR" sz="2000" dirty="0"/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</a:t>
            </a:r>
            <a:r>
              <a:rPr lang="en-US" altLang="ko-KR" sz="1800" b="1" u="sng" dirty="0"/>
              <a:t>VMware Ubuntu </a:t>
            </a:r>
            <a:r>
              <a:rPr lang="ko-KR" altLang="en-US" sz="1800" b="1" u="sng" dirty="0"/>
              <a:t>프로그램 실행</a:t>
            </a:r>
            <a:endParaRPr lang="en-US" altLang="ko-KR" sz="1800" b="1" u="sng" dirty="0"/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</a:t>
            </a:r>
            <a:r>
              <a:rPr lang="en-US" altLang="ko-KR" sz="1800" dirty="0" err="1"/>
              <a:t>sudo</a:t>
            </a:r>
            <a:r>
              <a:rPr lang="en-US" altLang="ko-KR" sz="1800" dirty="0"/>
              <a:t> </a:t>
            </a:r>
            <a:r>
              <a:rPr lang="en-US" altLang="ko-KR" sz="1800" dirty="0" err="1"/>
              <a:t>su</a:t>
            </a:r>
            <a:r>
              <a:rPr lang="en-US" altLang="ko-KR" sz="1800" dirty="0"/>
              <a:t> </a:t>
            </a:r>
            <a:r>
              <a:rPr lang="ko-KR" altLang="en-US" sz="1800" dirty="0"/>
              <a:t>명령어를 사용하여 </a:t>
            </a:r>
            <a:r>
              <a:rPr lang="en-US" altLang="ko-KR" sz="1800" dirty="0"/>
              <a:t>root </a:t>
            </a:r>
            <a:r>
              <a:rPr lang="ko-KR" altLang="en-US" sz="1800" dirty="0"/>
              <a:t>계정으로 </a:t>
            </a:r>
            <a:r>
              <a:rPr lang="ko-KR" altLang="en-US" sz="1800" dirty="0" err="1"/>
              <a:t>전환하시오</a:t>
            </a:r>
            <a:r>
              <a:rPr lang="en-US" altLang="ko-KR" sz="1800" dirty="0"/>
              <a:t>.</a:t>
            </a:r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apt-get install lvm2</a:t>
            </a:r>
            <a:r>
              <a:rPr lang="en-US" altLang="ko-KR" sz="1800" dirty="0"/>
              <a:t> </a:t>
            </a:r>
            <a:r>
              <a:rPr lang="ko-KR" altLang="en-US" sz="1800" dirty="0"/>
              <a:t>명령어로 </a:t>
            </a:r>
            <a:r>
              <a:rPr lang="en-US" altLang="ko-KR" sz="1800" dirty="0"/>
              <a:t>lvm2 </a:t>
            </a:r>
            <a:r>
              <a:rPr lang="ko-KR" altLang="en-US" sz="1800" dirty="0"/>
              <a:t>패키지를 </a:t>
            </a:r>
            <a:r>
              <a:rPr lang="ko-KR" altLang="en-US" sz="1800" dirty="0" err="1"/>
              <a:t>설치하시오</a:t>
            </a:r>
            <a:r>
              <a:rPr lang="en-US" altLang="ko-KR" sz="1800" dirty="0"/>
              <a:t>.</a:t>
            </a:r>
          </a:p>
          <a:p>
            <a:pPr marL="4572" lvl="1" indent="0">
              <a:lnSpc>
                <a:spcPct val="100000"/>
              </a:lnSpc>
              <a:buNone/>
            </a:pPr>
            <a:endParaRPr lang="en-US" altLang="ko-KR" sz="2000" dirty="0"/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교재</a:t>
            </a:r>
            <a:endParaRPr lang="en-US" altLang="ko-KR" sz="2000" dirty="0"/>
          </a:p>
          <a:p>
            <a:pPr marL="4572" lvl="1" indent="0">
              <a:lnSpc>
                <a:spcPct val="100000"/>
              </a:lnSpc>
              <a:buNone/>
            </a:pPr>
            <a:r>
              <a:rPr lang="en-US" altLang="ko-KR" sz="1800" dirty="0"/>
              <a:t>     - </a:t>
            </a:r>
            <a:r>
              <a:rPr lang="ko-KR" altLang="en-US" sz="1800" dirty="0" err="1"/>
              <a:t>우분투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리눅스</a:t>
            </a:r>
            <a:r>
              <a:rPr lang="ko-KR" altLang="en-US" sz="1800" dirty="0"/>
              <a:t> 시스템 </a:t>
            </a:r>
            <a:r>
              <a:rPr lang="en-US" altLang="ko-KR" sz="1800" dirty="0"/>
              <a:t>&amp; </a:t>
            </a:r>
            <a:r>
              <a:rPr lang="ko-KR" altLang="en-US" sz="1800" dirty="0"/>
              <a:t>네트워크</a:t>
            </a:r>
            <a:r>
              <a:rPr lang="en-US" altLang="ko-KR" sz="1800" dirty="0"/>
              <a:t> </a:t>
            </a:r>
            <a:r>
              <a:rPr lang="ko-KR" altLang="en-US" sz="1800" dirty="0"/>
              <a:t>개정판</a:t>
            </a:r>
            <a:endParaRPr lang="en-US" altLang="ko-KR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준비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6656" y="1962252"/>
            <a:ext cx="10753725" cy="3766185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다음 경로와 같이 파일과 디렉터리들을 생성한 후 실습을 </a:t>
            </a:r>
            <a:r>
              <a:rPr lang="ko-KR" altLang="en-US" sz="2000" dirty="0" err="1"/>
              <a:t>진행하시오</a:t>
            </a:r>
            <a:r>
              <a:rPr lang="en-US" altLang="ko-KR" sz="2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D7550-8AD1-425F-867A-79893564B14A}"/>
              </a:ext>
            </a:extLst>
          </p:cNvPr>
          <p:cNvSpPr txBox="1"/>
          <p:nvPr/>
        </p:nvSpPr>
        <p:spPr>
          <a:xfrm>
            <a:off x="2888764" y="2687081"/>
            <a:ext cx="3932312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./week3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3ACCA-5CFF-4B7E-B24F-97D1C4E4C980}"/>
              </a:ext>
            </a:extLst>
          </p:cNvPr>
          <p:cNvSpPr txBox="1"/>
          <p:nvPr/>
        </p:nvSpPr>
        <p:spPr>
          <a:xfrm>
            <a:off x="5275385" y="3557872"/>
            <a:ext cx="1325584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game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DF3F30-161C-45F5-9457-DF66BED2ACA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4854920" y="3025636"/>
            <a:ext cx="1083257" cy="53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2A39F46-E2AE-4EF7-9DB2-D692B9DEFBDC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5938177" y="3896427"/>
            <a:ext cx="0" cy="310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AC44F6-1FB9-4DD0-8CDA-5E4A56A0D5BC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556151" y="3896427"/>
            <a:ext cx="736786" cy="479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D49CD14-2FDB-4D16-A8EA-512D5CFA6C8D}"/>
              </a:ext>
            </a:extLst>
          </p:cNvPr>
          <p:cNvSpPr txBox="1"/>
          <p:nvPr/>
        </p:nvSpPr>
        <p:spPr>
          <a:xfrm>
            <a:off x="5320203" y="4207011"/>
            <a:ext cx="123594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music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70A7A-28FE-4D5E-9473-12A4B7CCB143}"/>
              </a:ext>
            </a:extLst>
          </p:cNvPr>
          <p:cNvSpPr txBox="1"/>
          <p:nvPr/>
        </p:nvSpPr>
        <p:spPr>
          <a:xfrm>
            <a:off x="7292937" y="3727150"/>
            <a:ext cx="555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1</a:t>
            </a:r>
            <a:endParaRPr lang="ko-KR" altLang="en-US" sz="16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460BF4B-278C-4800-845A-D0F510623367}"/>
              </a:ext>
            </a:extLst>
          </p:cNvPr>
          <p:cNvCxnSpPr>
            <a:cxnSpLocks/>
            <a:stCxn id="11" idx="3"/>
            <a:endCxn id="43" idx="1"/>
          </p:cNvCxnSpPr>
          <p:nvPr/>
        </p:nvCxnSpPr>
        <p:spPr>
          <a:xfrm flipV="1">
            <a:off x="6556151" y="4359904"/>
            <a:ext cx="736786" cy="16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E7A5CB-1097-4486-B022-FBEA448C2AFB}"/>
              </a:ext>
            </a:extLst>
          </p:cNvPr>
          <p:cNvSpPr txBox="1"/>
          <p:nvPr/>
        </p:nvSpPr>
        <p:spPr>
          <a:xfrm>
            <a:off x="7292937" y="4190627"/>
            <a:ext cx="555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2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3E5700-D584-4272-9F96-1F3C03A1BBF7}"/>
              </a:ext>
            </a:extLst>
          </p:cNvPr>
          <p:cNvSpPr txBox="1"/>
          <p:nvPr/>
        </p:nvSpPr>
        <p:spPr>
          <a:xfrm>
            <a:off x="7292937" y="4654104"/>
            <a:ext cx="555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3</a:t>
            </a:r>
            <a:endParaRPr lang="ko-KR" altLang="en-US" sz="16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0929A3A-A8B7-42C6-AF16-68A5EE2684E4}"/>
              </a:ext>
            </a:extLst>
          </p:cNvPr>
          <p:cNvCxnSpPr>
            <a:cxnSpLocks/>
            <a:stCxn id="11" idx="3"/>
            <a:endCxn id="48" idx="1"/>
          </p:cNvCxnSpPr>
          <p:nvPr/>
        </p:nvCxnSpPr>
        <p:spPr>
          <a:xfrm>
            <a:off x="6556151" y="4376289"/>
            <a:ext cx="736786" cy="447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3FE7C54C-05BF-4D53-B403-D11896356620}"/>
              </a:ext>
            </a:extLst>
          </p:cNvPr>
          <p:cNvCxnSpPr>
            <a:cxnSpLocks/>
            <a:stCxn id="6" idx="2"/>
            <a:endCxn id="55" idx="0"/>
          </p:cNvCxnSpPr>
          <p:nvPr/>
        </p:nvCxnSpPr>
        <p:spPr>
          <a:xfrm flipH="1">
            <a:off x="3994619" y="3025636"/>
            <a:ext cx="860301" cy="52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9A24C90-AFFA-4911-BE86-ADC8B640905A}"/>
              </a:ext>
            </a:extLst>
          </p:cNvPr>
          <p:cNvSpPr txBox="1"/>
          <p:nvPr/>
        </p:nvSpPr>
        <p:spPr>
          <a:xfrm>
            <a:off x="3331827" y="3553933"/>
            <a:ext cx="1325584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mnt</a:t>
            </a:r>
            <a:endParaRPr lang="ko-KR" altLang="en-US" sz="16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E8C7435-4E60-46F0-BE34-D387320C1F07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3994619" y="3892488"/>
            <a:ext cx="0" cy="30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6017A1E-9F25-4AA3-AEF6-E78BC1447AEB}"/>
              </a:ext>
            </a:extLst>
          </p:cNvPr>
          <p:cNvSpPr txBox="1"/>
          <p:nvPr/>
        </p:nvSpPr>
        <p:spPr>
          <a:xfrm>
            <a:off x="3376645" y="4200954"/>
            <a:ext cx="1235948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/>
              <a:t>lvm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565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664" y="3657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1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800" dirty="0"/>
              <a:t> </a:t>
            </a:r>
            <a:r>
              <a:rPr lang="ko-KR" altLang="en-US" sz="1600" dirty="0"/>
              <a:t>우분투 리눅스 교재 </a:t>
            </a:r>
            <a:r>
              <a:rPr lang="en-US" altLang="ko-KR" sz="1600" dirty="0"/>
              <a:t>p. 357 </a:t>
            </a:r>
            <a:r>
              <a:rPr lang="ko-KR" altLang="en-US" sz="1600" dirty="0" err="1"/>
              <a:t>따라해보기를</a:t>
            </a:r>
            <a:r>
              <a:rPr lang="ko-KR" altLang="en-US" sz="1600" dirty="0"/>
              <a:t> 참고하여 </a:t>
            </a:r>
            <a:r>
              <a:rPr lang="en-US" altLang="ko-KR" sz="1600" b="1" dirty="0">
                <a:solidFill>
                  <a:srgbClr val="FF0000"/>
                </a:solidFill>
              </a:rPr>
              <a:t>2GB </a:t>
            </a:r>
            <a:r>
              <a:rPr lang="ko-KR" altLang="en-US" sz="1600" dirty="0">
                <a:solidFill>
                  <a:schemeClr val="tx1"/>
                </a:solidFill>
              </a:rPr>
              <a:t>용량을 가지는 디스크를 </a:t>
            </a:r>
            <a:r>
              <a:rPr lang="ko-KR" altLang="en-US" sz="1600" dirty="0" err="1">
                <a:solidFill>
                  <a:schemeClr val="tx1"/>
                </a:solidFill>
              </a:rPr>
              <a:t>생성하시오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548640" lvl="2" indent="0">
              <a:lnSpc>
                <a:spcPct val="110000"/>
              </a:lnSpc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	</a:t>
            </a:r>
            <a:r>
              <a:rPr lang="ko-KR" altLang="en-US" sz="1600" dirty="0">
                <a:solidFill>
                  <a:srgbClr val="CC3300"/>
                </a:solidFill>
              </a:rPr>
              <a:t>디스크 파일명 </a:t>
            </a:r>
            <a:r>
              <a:rPr lang="en-US" altLang="ko-KR" sz="1600" dirty="0">
                <a:solidFill>
                  <a:srgbClr val="CC3300"/>
                </a:solidFill>
              </a:rPr>
              <a:t>: Ubuntu-SCSI-</a:t>
            </a:r>
            <a:r>
              <a:rPr lang="ko-KR" altLang="en-US" sz="1600" dirty="0">
                <a:solidFill>
                  <a:srgbClr val="CC3300"/>
                </a:solidFill>
              </a:rPr>
              <a:t>학번</a:t>
            </a:r>
            <a:endParaRPr lang="en-US" altLang="ko-KR" sz="1600" dirty="0">
              <a:solidFill>
                <a:srgbClr val="CC3300"/>
              </a:solidFill>
            </a:endParaRP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가상머신을 </a:t>
            </a:r>
            <a:r>
              <a:rPr lang="ko-KR" altLang="en-US" sz="1600" dirty="0" err="1">
                <a:solidFill>
                  <a:schemeClr val="tx1"/>
                </a:solidFill>
              </a:rPr>
              <a:t>재부팅한</a:t>
            </a:r>
            <a:r>
              <a:rPr lang="ko-KR" altLang="en-US" sz="1600" dirty="0">
                <a:solidFill>
                  <a:schemeClr val="tx1"/>
                </a:solidFill>
              </a:rPr>
              <a:t> 후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생성한 하드 디스크가 정상적으로 추가되었는지 </a:t>
            </a:r>
            <a:r>
              <a:rPr lang="ko-KR" altLang="en-US" sz="1600" dirty="0" err="1">
                <a:solidFill>
                  <a:schemeClr val="tx1"/>
                </a:solidFill>
              </a:rPr>
              <a:t>확인하시오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600" dirty="0">
                <a:solidFill>
                  <a:schemeClr val="tx1"/>
                </a:solidFill>
              </a:rPr>
              <a:t> 1</a:t>
            </a:r>
            <a:r>
              <a:rPr lang="ko-KR" altLang="en-US" sz="1600" dirty="0">
                <a:solidFill>
                  <a:schemeClr val="tx1"/>
                </a:solidFill>
              </a:rPr>
              <a:t>번 파티션은 기본 파티션으로 설정하여 </a:t>
            </a:r>
            <a:r>
              <a:rPr lang="en-US" altLang="ko-KR" sz="1600" dirty="0">
                <a:solidFill>
                  <a:schemeClr val="tx1"/>
                </a:solidFill>
              </a:rPr>
              <a:t>800MB </a:t>
            </a:r>
            <a:r>
              <a:rPr lang="ko-KR" altLang="en-US" sz="1600" dirty="0">
                <a:solidFill>
                  <a:schemeClr val="tx1"/>
                </a:solidFill>
              </a:rPr>
              <a:t>용량으로 나누고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548640" lvl="2" indent="0">
              <a:lnSpc>
                <a:spcPct val="110000"/>
              </a:lnSpc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2</a:t>
            </a:r>
            <a:r>
              <a:rPr lang="ko-KR" altLang="en-US" sz="1600" dirty="0">
                <a:solidFill>
                  <a:schemeClr val="tx1"/>
                </a:solidFill>
              </a:rPr>
              <a:t>번 파티션은 확장 파티션으로 설정하여 </a:t>
            </a:r>
            <a:r>
              <a:rPr lang="en-US" altLang="ko-KR" sz="1600" dirty="0">
                <a:solidFill>
                  <a:schemeClr val="tx1"/>
                </a:solidFill>
              </a:rPr>
              <a:t>1200MB </a:t>
            </a:r>
            <a:r>
              <a:rPr lang="ko-KR" altLang="en-US" sz="1600" dirty="0">
                <a:solidFill>
                  <a:schemeClr val="tx1"/>
                </a:solidFill>
              </a:rPr>
              <a:t>용량으로 나눈 후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548640" lvl="2" indent="0">
              <a:lnSpc>
                <a:spcPct val="110000"/>
              </a:lnSpc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400MB</a:t>
            </a:r>
            <a:r>
              <a:rPr lang="ko-KR" altLang="en-US" sz="1600" dirty="0">
                <a:solidFill>
                  <a:schemeClr val="tx1"/>
                </a:solidFill>
              </a:rPr>
              <a:t>를 가지는 논리 파티션 </a:t>
            </a:r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ko-KR" altLang="en-US" sz="1600" dirty="0">
                <a:solidFill>
                  <a:schemeClr val="tx1"/>
                </a:solidFill>
              </a:rPr>
              <a:t>개를 </a:t>
            </a:r>
            <a:r>
              <a:rPr lang="ko-KR" altLang="en-US" sz="1600" dirty="0" err="1">
                <a:solidFill>
                  <a:schemeClr val="tx1"/>
                </a:solidFill>
              </a:rPr>
              <a:t>추가하시오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marL="548640" lvl="2" indent="0">
              <a:lnSpc>
                <a:spcPct val="110000"/>
              </a:lnSpc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</a:t>
            </a:r>
          </a:p>
          <a:p>
            <a:pPr marL="548640" lvl="2" indent="0">
              <a:lnSpc>
                <a:spcPct val="110000"/>
              </a:lnSpc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marL="548640" lvl="2" indent="0">
              <a:lnSpc>
                <a:spcPct val="110000"/>
              </a:lnSpc>
              <a:buNone/>
            </a:pPr>
            <a:endParaRPr lang="en-US" altLang="ko-KR" sz="1600" dirty="0">
              <a:solidFill>
                <a:schemeClr val="tx1"/>
              </a:solidFill>
            </a:endParaRP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endParaRPr lang="en-US" altLang="ko-KR" sz="1600" b="1" dirty="0">
              <a:solidFill>
                <a:srgbClr val="FF0000"/>
              </a:solidFill>
            </a:endParaRPr>
          </a:p>
          <a:p>
            <a:pPr marL="548640" lvl="2" indent="0">
              <a:lnSpc>
                <a:spcPct val="110000"/>
              </a:lnSpc>
              <a:buNone/>
            </a:pPr>
            <a:endParaRPr lang="en-US" altLang="ko-KR" sz="1600" dirty="0"/>
          </a:p>
          <a:p>
            <a:pPr marL="548640" lvl="2" indent="0">
              <a:lnSpc>
                <a:spcPct val="110000"/>
              </a:lnSpc>
              <a:buNone/>
            </a:pPr>
            <a:endParaRPr lang="en-US" altLang="ko-KR" sz="1600" dirty="0"/>
          </a:p>
          <a:p>
            <a:pPr marL="274320" lvl="1" indent="0">
              <a:lnSpc>
                <a:spcPct val="110000"/>
              </a:lnSpc>
              <a:buNone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7E3E6-1782-4CFB-9E77-D7EAFBA9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010" y="3123782"/>
            <a:ext cx="49815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3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664" y="365760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2"/>
            <a:ext cx="10497622" cy="416875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2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600" dirty="0">
                <a:solidFill>
                  <a:schemeClr val="tx1"/>
                </a:solidFill>
              </a:rPr>
              <a:t> 문제 </a:t>
            </a:r>
            <a:r>
              <a:rPr lang="en-US" altLang="ko-KR" sz="1600" dirty="0">
                <a:solidFill>
                  <a:schemeClr val="tx1"/>
                </a:solidFill>
              </a:rPr>
              <a:t>1</a:t>
            </a:r>
            <a:r>
              <a:rPr lang="ko-KR" altLang="en-US" sz="1600" dirty="0">
                <a:solidFill>
                  <a:schemeClr val="tx1"/>
                </a:solidFill>
              </a:rPr>
              <a:t>의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두 파티션을 </a:t>
            </a:r>
            <a:r>
              <a:rPr lang="en-US" altLang="ko-KR" sz="1600" dirty="0">
                <a:solidFill>
                  <a:schemeClr val="tx1"/>
                </a:solidFill>
              </a:rPr>
              <a:t>ext4 </a:t>
            </a:r>
            <a:r>
              <a:rPr lang="ko-KR" altLang="en-US" sz="1600" dirty="0">
                <a:solidFill>
                  <a:schemeClr val="tx1"/>
                </a:solidFill>
              </a:rPr>
              <a:t>파일 시스템 유형으로 </a:t>
            </a:r>
            <a:r>
              <a:rPr lang="ko-KR" altLang="en-US" sz="1600" dirty="0" err="1">
                <a:solidFill>
                  <a:schemeClr val="tx1"/>
                </a:solidFill>
              </a:rPr>
              <a:t>포맷하시오</a:t>
            </a:r>
            <a:r>
              <a:rPr lang="en-US" altLang="ko-KR" sz="1600" dirty="0">
                <a:solidFill>
                  <a:schemeClr val="tx1"/>
                </a:solidFill>
              </a:rPr>
              <a:t>. </a:t>
            </a:r>
            <a:endParaRPr lang="en-US" altLang="ko-KR" sz="1600" dirty="0"/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600" dirty="0"/>
              <a:t> 기본 파티션을 </a:t>
            </a:r>
            <a:r>
              <a:rPr lang="en-US" altLang="ko-KR" sz="1600" dirty="0"/>
              <a:t>game</a:t>
            </a:r>
            <a:r>
              <a:rPr lang="ko-KR" altLang="en-US" sz="1600" dirty="0"/>
              <a:t> 디렉터리에 </a:t>
            </a:r>
            <a:r>
              <a:rPr lang="ko-KR" altLang="en-US" sz="1600" dirty="0" err="1"/>
              <a:t>마운트하시오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600" dirty="0"/>
              <a:t>논리 파티션들을 </a:t>
            </a:r>
            <a:r>
              <a:rPr lang="en-US" altLang="ko-KR" sz="1600" dirty="0"/>
              <a:t>music </a:t>
            </a:r>
            <a:r>
              <a:rPr lang="ko-KR" altLang="en-US" sz="1600" dirty="0"/>
              <a:t>디렉터리에 </a:t>
            </a:r>
            <a:r>
              <a:rPr lang="ko-KR" altLang="en-US" sz="1600" dirty="0" err="1"/>
              <a:t>마운트하시오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600" dirty="0"/>
              <a:t> 다음과 같이 </a:t>
            </a:r>
            <a:r>
              <a:rPr lang="ko-KR" altLang="en-US" sz="1600" dirty="0" err="1"/>
              <a:t>마운트한</a:t>
            </a:r>
            <a:r>
              <a:rPr lang="ko-KR" altLang="en-US" sz="1600" dirty="0"/>
              <a:t> 결과가 나와야 합니다</a:t>
            </a:r>
            <a:r>
              <a:rPr lang="en-US" altLang="ko-KR" sz="1600" dirty="0"/>
              <a:t>.</a:t>
            </a:r>
            <a:endParaRPr lang="en-US" altLang="ko-KR" sz="1600" b="1" dirty="0"/>
          </a:p>
          <a:p>
            <a:pPr marL="548640" lvl="2" indent="0">
              <a:lnSpc>
                <a:spcPct val="110000"/>
              </a:lnSpc>
              <a:buNone/>
            </a:pPr>
            <a:endParaRPr lang="en-US" altLang="ko-KR" sz="1600" dirty="0"/>
          </a:p>
          <a:p>
            <a:pPr marL="274320" lvl="1" indent="0">
              <a:lnSpc>
                <a:spcPct val="110000"/>
              </a:lnSpc>
              <a:buNone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D2E093A7-6866-46FD-8FFD-212E04E15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38" y="3517457"/>
            <a:ext cx="58007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5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664" y="365759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1"/>
            <a:ext cx="10497622" cy="454755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3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800" dirty="0"/>
              <a:t>  </a:t>
            </a:r>
            <a:r>
              <a:rPr lang="ko-KR" altLang="en-US" sz="1600" dirty="0"/>
              <a:t>크기가 각각</a:t>
            </a:r>
            <a:r>
              <a:rPr lang="en-US" altLang="ko-KR" sz="1600" dirty="0"/>
              <a:t> </a:t>
            </a:r>
            <a:r>
              <a:rPr lang="ko-KR" altLang="en-US" sz="1600" dirty="0"/>
              <a:t>약 </a:t>
            </a:r>
            <a:r>
              <a:rPr lang="en-US" altLang="ko-KR" sz="1600" dirty="0"/>
              <a:t>700MB, 300MB</a:t>
            </a:r>
            <a:r>
              <a:rPr lang="ko-KR" altLang="en-US" sz="1600" dirty="0"/>
              <a:t>인 하드 디스크를 추가하고 각 디스크에 기본 파티션을 </a:t>
            </a:r>
            <a:r>
              <a:rPr lang="ko-KR" altLang="en-US" sz="1600" dirty="0" err="1"/>
              <a:t>생성하시오</a:t>
            </a:r>
            <a:r>
              <a:rPr lang="en-US" altLang="ko-KR" sz="1600" dirty="0"/>
              <a:t>.</a:t>
            </a:r>
          </a:p>
          <a:p>
            <a:pPr marL="548640" lvl="2" indent="0">
              <a:lnSpc>
                <a:spcPct val="110000"/>
              </a:lnSpc>
              <a:buNone/>
            </a:pPr>
            <a:r>
              <a:rPr lang="en-US" altLang="ko-KR" sz="1600" dirty="0">
                <a:solidFill>
                  <a:srgbClr val="CC3300"/>
                </a:solidFill>
              </a:rPr>
              <a:t>	</a:t>
            </a:r>
            <a:r>
              <a:rPr lang="ko-KR" altLang="en-US" dirty="0">
                <a:solidFill>
                  <a:srgbClr val="CC3300"/>
                </a:solidFill>
              </a:rPr>
              <a:t>디스크 파일명 </a:t>
            </a:r>
            <a:r>
              <a:rPr lang="en-US" altLang="ko-KR" dirty="0">
                <a:solidFill>
                  <a:srgbClr val="CC3300"/>
                </a:solidFill>
              </a:rPr>
              <a:t>: Ubuntu-SCSI-LVM1, Ubuntu-SCSI-LVM2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600" dirty="0"/>
              <a:t> </a:t>
            </a:r>
            <a:r>
              <a:rPr lang="ko-KR" altLang="en-US" sz="1600" dirty="0"/>
              <a:t>생성한 디스크</a:t>
            </a:r>
            <a:r>
              <a:rPr lang="en-US" altLang="ko-KR" sz="1600" dirty="0"/>
              <a:t>(ex. </a:t>
            </a:r>
            <a:r>
              <a:rPr lang="en-US" altLang="ko-KR" sz="1600" dirty="0" err="1"/>
              <a:t>sdc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sdd</a:t>
            </a:r>
            <a:r>
              <a:rPr lang="en-US" altLang="ko-KR" sz="1600" dirty="0"/>
              <a:t>)</a:t>
            </a:r>
            <a:r>
              <a:rPr lang="ko-KR" altLang="en-US" sz="1600" dirty="0"/>
              <a:t>들의 파티션 종류를 </a:t>
            </a:r>
            <a:r>
              <a:rPr lang="en-US" altLang="ko-KR" sz="1600" dirty="0"/>
              <a:t>8e</a:t>
            </a:r>
            <a:r>
              <a:rPr lang="ko-KR" altLang="en-US" sz="1600" dirty="0"/>
              <a:t>로 변경하고 </a:t>
            </a:r>
            <a:r>
              <a:rPr lang="en-US" altLang="ko-KR" sz="1600" dirty="0"/>
              <a:t>PV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생성하시오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600" dirty="0"/>
              <a:t> 두 </a:t>
            </a:r>
            <a:r>
              <a:rPr lang="en-US" altLang="ko-KR" sz="1600" dirty="0"/>
              <a:t>PV</a:t>
            </a:r>
            <a:r>
              <a:rPr lang="ko-KR" altLang="en-US" sz="1600" dirty="0"/>
              <a:t>를 통합하여 </a:t>
            </a:r>
            <a:r>
              <a:rPr lang="en-US" altLang="ko-KR" sz="1600" dirty="0"/>
              <a:t>VG</a:t>
            </a:r>
            <a:r>
              <a:rPr lang="ko-KR" altLang="en-US" sz="1600" dirty="0"/>
              <a:t>를 생성하고 </a:t>
            </a:r>
            <a:r>
              <a:rPr lang="ko-KR" altLang="en-US" sz="1600" dirty="0" err="1"/>
              <a:t>활성화하시오</a:t>
            </a:r>
            <a:r>
              <a:rPr lang="en-US" altLang="ko-KR" sz="1600" dirty="0"/>
              <a:t>. </a:t>
            </a:r>
            <a:r>
              <a:rPr lang="ko-KR" altLang="en-US" dirty="0">
                <a:solidFill>
                  <a:srgbClr val="CC3300"/>
                </a:solidFill>
              </a:rPr>
              <a:t>이름 </a:t>
            </a:r>
            <a:r>
              <a:rPr lang="en-US" altLang="ko-KR" dirty="0">
                <a:solidFill>
                  <a:srgbClr val="CC3300"/>
                </a:solidFill>
              </a:rPr>
              <a:t>: </a:t>
            </a:r>
            <a:r>
              <a:rPr lang="en-US" altLang="ko-KR" dirty="0" err="1">
                <a:solidFill>
                  <a:srgbClr val="CC3300"/>
                </a:solidFill>
              </a:rPr>
              <a:t>myVG</a:t>
            </a:r>
            <a:endParaRPr lang="en-US" altLang="ko-KR" dirty="0"/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600" dirty="0"/>
              <a:t> </a:t>
            </a:r>
            <a:r>
              <a:rPr lang="en-US" altLang="ko-KR" sz="1600" dirty="0" err="1"/>
              <a:t>myVG</a:t>
            </a:r>
            <a:r>
              <a:rPr lang="ko-KR" altLang="en-US" sz="1600" dirty="0"/>
              <a:t>의 </a:t>
            </a:r>
            <a:r>
              <a:rPr lang="en-US" altLang="ko-KR" sz="1600" dirty="0"/>
              <a:t>PE</a:t>
            </a:r>
            <a:r>
              <a:rPr lang="ko-KR" altLang="en-US" sz="1600" dirty="0"/>
              <a:t>를 모두 합하여 하나의 </a:t>
            </a:r>
            <a:r>
              <a:rPr lang="en-US" altLang="ko-KR" sz="1600" dirty="0"/>
              <a:t>LV</a:t>
            </a:r>
            <a:r>
              <a:rPr lang="ko-KR" altLang="en-US" sz="1600" dirty="0"/>
              <a:t>를 </a:t>
            </a:r>
            <a:r>
              <a:rPr lang="ko-KR" altLang="en-US" sz="1600" dirty="0" err="1"/>
              <a:t>생성하시오</a:t>
            </a:r>
            <a:r>
              <a:rPr lang="en-US" altLang="ko-KR" sz="1600" dirty="0"/>
              <a:t>. </a:t>
            </a:r>
            <a:r>
              <a:rPr lang="ko-KR" altLang="en-US" dirty="0">
                <a:solidFill>
                  <a:srgbClr val="CC3300"/>
                </a:solidFill>
              </a:rPr>
              <a:t>이름 </a:t>
            </a:r>
            <a:r>
              <a:rPr lang="en-US" altLang="ko-KR" dirty="0">
                <a:solidFill>
                  <a:srgbClr val="CC3300"/>
                </a:solidFill>
              </a:rPr>
              <a:t>: </a:t>
            </a:r>
            <a:r>
              <a:rPr lang="en-US" altLang="ko-KR" dirty="0" err="1">
                <a:solidFill>
                  <a:srgbClr val="CC3300"/>
                </a:solidFill>
              </a:rPr>
              <a:t>myLVM</a:t>
            </a:r>
            <a:endParaRPr lang="en-US" altLang="ko-KR" dirty="0">
              <a:solidFill>
                <a:srgbClr val="CC3300"/>
              </a:solidFill>
            </a:endParaRP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myLVM</a:t>
            </a:r>
            <a:r>
              <a:rPr lang="ko-KR" altLang="en-US" sz="1600" dirty="0">
                <a:solidFill>
                  <a:schemeClr val="tx1"/>
                </a:solidFill>
              </a:rPr>
              <a:t>에 </a:t>
            </a:r>
            <a:r>
              <a:rPr lang="en-US" altLang="ko-KR" sz="1600" dirty="0">
                <a:solidFill>
                  <a:schemeClr val="tx1"/>
                </a:solidFill>
              </a:rPr>
              <a:t>ext4 </a:t>
            </a:r>
            <a:r>
              <a:rPr lang="ko-KR" altLang="en-US" sz="1600" dirty="0">
                <a:solidFill>
                  <a:schemeClr val="tx1"/>
                </a:solidFill>
              </a:rPr>
              <a:t>파일 시스템을 </a:t>
            </a:r>
            <a:r>
              <a:rPr lang="ko-KR" altLang="en-US" sz="1600" dirty="0" err="1">
                <a:solidFill>
                  <a:schemeClr val="tx1"/>
                </a:solidFill>
              </a:rPr>
              <a:t>생성하시오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myLVM</a:t>
            </a:r>
            <a:r>
              <a:rPr lang="ko-KR" altLang="en-US" sz="1600" dirty="0">
                <a:solidFill>
                  <a:schemeClr val="tx1"/>
                </a:solidFill>
              </a:rPr>
              <a:t>을 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en-US" altLang="ko-KR" sz="1600" dirty="0" err="1">
                <a:solidFill>
                  <a:schemeClr val="tx1"/>
                </a:solidFill>
              </a:rPr>
              <a:t>mnt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en-US" altLang="ko-KR" sz="1600" dirty="0" err="1">
                <a:solidFill>
                  <a:schemeClr val="tx1"/>
                </a:solidFill>
              </a:rPr>
              <a:t>lvm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디렉터리에 </a:t>
            </a:r>
            <a:r>
              <a:rPr lang="ko-KR" altLang="en-US" sz="1600" dirty="0" err="1">
                <a:solidFill>
                  <a:schemeClr val="tx1"/>
                </a:solidFill>
              </a:rPr>
              <a:t>마운트하시오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ko-KR" altLang="en-US" sz="1600" dirty="0">
                <a:solidFill>
                  <a:schemeClr val="tx1"/>
                </a:solidFill>
              </a:rPr>
              <a:t> 다음과 같이 </a:t>
            </a:r>
            <a:r>
              <a:rPr lang="ko-KR" altLang="en-US" sz="1600" dirty="0" err="1">
                <a:solidFill>
                  <a:schemeClr val="tx1"/>
                </a:solidFill>
              </a:rPr>
              <a:t>마운트한</a:t>
            </a:r>
            <a:r>
              <a:rPr lang="ko-KR" altLang="en-US" sz="1600" dirty="0">
                <a:solidFill>
                  <a:schemeClr val="tx1"/>
                </a:solidFill>
              </a:rPr>
              <a:t> 결과가 나와야 합니다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endParaRPr lang="en-US" altLang="ko-KR" sz="1600" dirty="0"/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endParaRPr lang="en-US" altLang="ko-KR" dirty="0"/>
          </a:p>
          <a:p>
            <a:pPr marL="548640" lvl="2" indent="0">
              <a:lnSpc>
                <a:spcPct val="100000"/>
              </a:lnSpc>
              <a:buNone/>
            </a:pPr>
            <a:endParaRPr lang="en-US" altLang="ko-KR" dirty="0"/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357441-B718-4264-B0CE-0720FC5F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2446" y="3123487"/>
            <a:ext cx="2626388" cy="7482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8ADF81-8C97-4138-8BBF-AAFE33947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936" y="4899979"/>
            <a:ext cx="68103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04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4664" y="365759"/>
            <a:ext cx="9692640" cy="1325562"/>
          </a:xfrm>
        </p:spPr>
        <p:txBody>
          <a:bodyPr/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4664" y="1691321"/>
            <a:ext cx="10497622" cy="4547553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문제 </a:t>
            </a:r>
            <a:r>
              <a:rPr lang="en-US" altLang="ko-KR" sz="2000" dirty="0"/>
              <a:t>4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800" dirty="0"/>
              <a:t>  </a:t>
            </a:r>
            <a:r>
              <a:rPr lang="ko-KR" altLang="en-US" sz="1600" dirty="0"/>
              <a:t>파일 시스템 사용량을 알기 쉬운 단위</a:t>
            </a:r>
            <a:r>
              <a:rPr lang="en-US" altLang="ko-KR" sz="1600" dirty="0"/>
              <a:t>(G, M, K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로 출력하고 </a:t>
            </a:r>
            <a:endParaRPr lang="en-US" altLang="ko-KR" sz="1600" dirty="0"/>
          </a:p>
          <a:p>
            <a:pPr marL="548640" lvl="2" indent="0">
              <a:lnSpc>
                <a:spcPct val="11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파일 시스템의 종류 정보도 같이 </a:t>
            </a:r>
            <a:r>
              <a:rPr lang="ko-KR" altLang="en-US" sz="1600" dirty="0" err="1"/>
              <a:t>출력하시오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600" dirty="0">
                <a:solidFill>
                  <a:schemeClr val="tx1"/>
                </a:solidFill>
              </a:rPr>
              <a:t>  ext4 </a:t>
            </a:r>
            <a:r>
              <a:rPr lang="ko-KR" altLang="en-US" sz="1600" dirty="0">
                <a:solidFill>
                  <a:schemeClr val="tx1"/>
                </a:solidFill>
              </a:rPr>
              <a:t>파일 시스템의 디스크 사용량과 파일 시스템의 종류를 함께 </a:t>
            </a:r>
            <a:r>
              <a:rPr lang="ko-KR" altLang="en-US" sz="16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본인이 사용하는 디스크 사용량을 알기 쉬운 단위로 </a:t>
            </a:r>
            <a:r>
              <a:rPr lang="ko-KR" altLang="en-US" sz="16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r>
              <a:rPr lang="en-US" altLang="ko-KR" sz="1600" dirty="0">
                <a:solidFill>
                  <a:schemeClr val="tx1"/>
                </a:solidFill>
              </a:rPr>
              <a:t> /</a:t>
            </a:r>
            <a:r>
              <a:rPr lang="en-US" altLang="ko-KR" sz="1600" dirty="0" err="1">
                <a:solidFill>
                  <a:schemeClr val="tx1"/>
                </a:solidFill>
              </a:rPr>
              <a:t>tmp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디렉터리의 서브 디렉터리까지의</a:t>
            </a:r>
            <a:r>
              <a:rPr lang="en-US" altLang="ko-KR" sz="1600">
                <a:solidFill>
                  <a:schemeClr val="tx1"/>
                </a:solidFill>
              </a:rPr>
              <a:t> </a:t>
            </a:r>
            <a:r>
              <a:rPr lang="ko-KR" altLang="en-US" sz="1600">
                <a:solidFill>
                  <a:schemeClr val="tx1"/>
                </a:solidFill>
              </a:rPr>
              <a:t>사용량을 </a:t>
            </a:r>
            <a:r>
              <a:rPr lang="ko-KR" altLang="en-US" sz="1600" dirty="0">
                <a:solidFill>
                  <a:schemeClr val="tx1"/>
                </a:solidFill>
              </a:rPr>
              <a:t>알기 쉬운 단위로 화면 출력이 아닌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marL="548640" lvl="2" indent="0">
              <a:lnSpc>
                <a:spcPct val="110000"/>
              </a:lnSpc>
              <a:buNone/>
            </a:pPr>
            <a:r>
              <a:rPr lang="en-US" altLang="ko-KR" sz="1600" dirty="0">
                <a:solidFill>
                  <a:schemeClr val="tx1"/>
                </a:solidFill>
              </a:rPr>
              <a:t>    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result.txt </a:t>
            </a:r>
            <a:r>
              <a:rPr lang="ko-KR" altLang="en-US" sz="1600" dirty="0">
                <a:solidFill>
                  <a:schemeClr val="tx1"/>
                </a:solidFill>
              </a:rPr>
              <a:t>파일로 </a:t>
            </a:r>
            <a:r>
              <a:rPr lang="ko-KR" altLang="en-US" sz="1600" dirty="0" err="1">
                <a:solidFill>
                  <a:schemeClr val="tx1"/>
                </a:solidFill>
              </a:rPr>
              <a:t>출력하시오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endParaRPr lang="en-US" altLang="ko-KR" sz="1600" dirty="0"/>
          </a:p>
          <a:p>
            <a:pPr lvl="2">
              <a:lnSpc>
                <a:spcPct val="100000"/>
              </a:lnSpc>
              <a:buFont typeface="Century Schoolbook" panose="02040604050505020304" pitchFamily="18" charset="0"/>
              <a:buChar char="–"/>
            </a:pPr>
            <a:endParaRPr lang="en-US" altLang="ko-KR" dirty="0"/>
          </a:p>
          <a:p>
            <a:pPr marL="548640" lvl="2" indent="0">
              <a:lnSpc>
                <a:spcPct val="100000"/>
              </a:lnSpc>
              <a:buNone/>
            </a:pPr>
            <a:endParaRPr lang="en-US" altLang="ko-KR" dirty="0"/>
          </a:p>
          <a:p>
            <a:pPr lvl="2">
              <a:lnSpc>
                <a:spcPct val="110000"/>
              </a:lnSpc>
              <a:buFont typeface="Century Schoolbook" panose="02040604050505020304" pitchFamily="18" charset="0"/>
              <a:buChar char="―"/>
            </a:pP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696464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696464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67193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다홍색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575</Words>
  <Application>Microsoft Office PowerPoint</Application>
  <PresentationFormat>와이드스크린</PresentationFormat>
  <Paragraphs>105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나눔고딕</vt:lpstr>
      <vt:lpstr>맑은 고딕</vt:lpstr>
      <vt:lpstr>Arial</vt:lpstr>
      <vt:lpstr>Century Schoolbook</vt:lpstr>
      <vt:lpstr>Wingdings 2</vt:lpstr>
      <vt:lpstr>View</vt:lpstr>
      <vt:lpstr>리눅스 프로그래밍 실습 3주차-2  7장 – 파일 시스템과 디스크 관리하기 </vt:lpstr>
      <vt:lpstr>실습 개요</vt:lpstr>
      <vt:lpstr>제출 요령</vt:lpstr>
      <vt:lpstr>준비 사항</vt:lpstr>
      <vt:lpstr>준비 사항</vt:lpstr>
      <vt:lpstr>실습 문제</vt:lpstr>
      <vt:lpstr>실습 문제</vt:lpstr>
      <vt:lpstr>실습 문제</vt:lpstr>
      <vt:lpstr>실습 문제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lee seungah</cp:lastModifiedBy>
  <cp:revision>25</cp:revision>
  <dcterms:created xsi:type="dcterms:W3CDTF">2020-05-18T07:00:59Z</dcterms:created>
  <dcterms:modified xsi:type="dcterms:W3CDTF">2020-05-20T15:11:35Z</dcterms:modified>
</cp:coreProperties>
</file>