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7" r:id="rId2"/>
    <p:sldId id="258" r:id="rId3"/>
    <p:sldId id="259" r:id="rId4"/>
    <p:sldId id="261" r:id="rId5"/>
    <p:sldId id="270" r:id="rId6"/>
    <p:sldId id="263" r:id="rId7"/>
    <p:sldId id="268" r:id="rId8"/>
    <p:sldId id="265" r:id="rId9"/>
    <p:sldId id="269" r:id="rId10"/>
    <p:sldId id="267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528013-719C-4AB4-BB88-C380C4093572}" type="datetimeFigureOut">
              <a:rPr lang="ko-KR" altLang="en-US" smtClean="0"/>
              <a:t>2020-06-11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F4D012-1B74-4AA7-BCBC-7D3A0E5D82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3822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C65C7F-A004-4F89-81D8-CFEAF0A96FE3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53209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3A106A-7E63-4C25-A546-4E4846D83078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4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357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3A106A-7E63-4C25-A546-4E4846D83078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5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33634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3A106A-7E63-4C25-A546-4E4846D83078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6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72179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3A106A-7E63-4C25-A546-4E4846D83078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7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25021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3A106A-7E63-4C25-A546-4E4846D83078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8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21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3A106A-7E63-4C25-A546-4E4846D83078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9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9483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3A106A-7E63-4C25-A546-4E4846D83078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10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943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38E0293D-851B-4A40-94E7-58A14AF41DA9}" type="datetime1">
              <a:rPr lang="ko-KR" altLang="en-US" smtClean="0">
                <a:solidFill>
                  <a:prstClr val="white">
                    <a:lumMod val="50000"/>
                  </a:prstClr>
                </a:solidFill>
              </a:rPr>
              <a:pPr/>
              <a:t>2020-06-11</a:t>
            </a:fld>
            <a:endParaRPr lang="ko-KR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FAFB1EBD-F7F7-4297-992B-ED4E9B085A66}" type="slidenum">
              <a:rPr lang="ko-KR" altLang="en-US" smtClean="0">
                <a:solidFill>
                  <a:prstClr val="white">
                    <a:lumMod val="6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206885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F758C-E229-40BD-8E00-8FB73C7C6F53}" type="datetime1">
              <a:rPr lang="ko-KR" altLang="en-US" smtClean="0">
                <a:solidFill>
                  <a:srgbClr val="696464">
                    <a:lumMod val="20000"/>
                    <a:lumOff val="80000"/>
                  </a:srgbClr>
                </a:solidFill>
              </a:rPr>
              <a:pPr/>
              <a:t>2020-06-11</a:t>
            </a:fld>
            <a:endParaRPr lang="ko-KR" altLang="en-US" dirty="0">
              <a:solidFill>
                <a:srgbClr val="696464">
                  <a:lumMod val="20000"/>
                  <a:lumOff val="8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696464">
                  <a:lumMod val="20000"/>
                  <a:lumOff val="8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B1EBD-F7F7-4297-992B-ED4E9B085A66}" type="slidenum">
              <a:rPr lang="ko-KR" altLang="en-US" smtClean="0">
                <a:solidFill>
                  <a:srgbClr val="696464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ko-KR" altLang="en-US" dirty="0">
              <a:solidFill>
                <a:srgbClr val="696464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0831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30DFF-CB8C-47F7-A55C-E1517AA70F8D}" type="datetime1">
              <a:rPr lang="ko-KR" altLang="en-US" smtClean="0">
                <a:solidFill>
                  <a:srgbClr val="696464">
                    <a:lumMod val="20000"/>
                    <a:lumOff val="80000"/>
                  </a:srgbClr>
                </a:solidFill>
              </a:rPr>
              <a:pPr/>
              <a:t>2020-06-11</a:t>
            </a:fld>
            <a:endParaRPr lang="ko-KR" altLang="en-US" dirty="0">
              <a:solidFill>
                <a:srgbClr val="696464">
                  <a:lumMod val="20000"/>
                  <a:lumOff val="8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696464">
                  <a:lumMod val="20000"/>
                  <a:lumOff val="8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B1EBD-F7F7-4297-992B-ED4E9B085A66}" type="slidenum">
              <a:rPr lang="ko-KR" altLang="en-US" smtClean="0">
                <a:solidFill>
                  <a:srgbClr val="696464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ko-KR" altLang="en-US" dirty="0">
              <a:solidFill>
                <a:srgbClr val="696464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1844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17E54-D65C-476D-BA89-19F90BBFE2FD}" type="datetime1">
              <a:rPr lang="ko-KR" altLang="en-US" smtClean="0">
                <a:solidFill>
                  <a:srgbClr val="696464">
                    <a:lumMod val="20000"/>
                    <a:lumOff val="80000"/>
                  </a:srgbClr>
                </a:solidFill>
              </a:rPr>
              <a:pPr/>
              <a:t>2020-06-11</a:t>
            </a:fld>
            <a:endParaRPr lang="ko-KR" altLang="en-US" dirty="0">
              <a:solidFill>
                <a:srgbClr val="696464">
                  <a:lumMod val="20000"/>
                  <a:lumOff val="8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696464">
                  <a:lumMod val="20000"/>
                  <a:lumOff val="8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B1EBD-F7F7-4297-992B-ED4E9B085A66}" type="slidenum">
              <a:rPr lang="ko-KR" altLang="en-US" smtClean="0">
                <a:solidFill>
                  <a:srgbClr val="696464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ko-KR" altLang="en-US" dirty="0">
              <a:solidFill>
                <a:srgbClr val="696464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4379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D36B4-52C3-4BE3-A1E6-1A0C66055C93}" type="datetime1">
              <a:rPr lang="ko-KR" altLang="en-US" smtClean="0">
                <a:solidFill>
                  <a:srgbClr val="696464">
                    <a:lumMod val="20000"/>
                    <a:lumOff val="80000"/>
                  </a:srgbClr>
                </a:solidFill>
              </a:rPr>
              <a:pPr/>
              <a:t>2020-06-11</a:t>
            </a:fld>
            <a:endParaRPr lang="ko-KR" altLang="en-US" dirty="0">
              <a:solidFill>
                <a:srgbClr val="696464">
                  <a:lumMod val="20000"/>
                  <a:lumOff val="8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696464">
                  <a:lumMod val="20000"/>
                  <a:lumOff val="8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B1EBD-F7F7-4297-992B-ED4E9B085A66}" type="slidenum">
              <a:rPr lang="ko-KR" altLang="en-US" smtClean="0">
                <a:solidFill>
                  <a:srgbClr val="696464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ko-KR" altLang="en-US" dirty="0">
              <a:solidFill>
                <a:srgbClr val="696464">
                  <a:lumMod val="60000"/>
                  <a:lumOff val="40000"/>
                </a:srgb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02733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4DB3A-5834-4536-B5E5-EEAFDF90DFF1}" type="datetime1">
              <a:rPr lang="ko-KR" altLang="en-US" smtClean="0">
                <a:solidFill>
                  <a:srgbClr val="696464">
                    <a:lumMod val="20000"/>
                    <a:lumOff val="80000"/>
                  </a:srgbClr>
                </a:solidFill>
              </a:rPr>
              <a:pPr/>
              <a:t>2020-06-11</a:t>
            </a:fld>
            <a:endParaRPr lang="ko-KR" altLang="en-US" dirty="0">
              <a:solidFill>
                <a:srgbClr val="696464">
                  <a:lumMod val="20000"/>
                  <a:lumOff val="8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696464">
                  <a:lumMod val="20000"/>
                  <a:lumOff val="8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B1EBD-F7F7-4297-992B-ED4E9B085A66}" type="slidenum">
              <a:rPr lang="ko-KR" altLang="en-US" smtClean="0">
                <a:solidFill>
                  <a:srgbClr val="696464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ko-KR" altLang="en-US" dirty="0">
              <a:solidFill>
                <a:srgbClr val="696464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0204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10F44-742B-4FC9-B22D-B71CE3206BA9}" type="datetime1">
              <a:rPr lang="ko-KR" altLang="en-US" smtClean="0">
                <a:solidFill>
                  <a:srgbClr val="696464">
                    <a:lumMod val="20000"/>
                    <a:lumOff val="80000"/>
                  </a:srgbClr>
                </a:solidFill>
              </a:rPr>
              <a:pPr/>
              <a:t>2020-06-11</a:t>
            </a:fld>
            <a:endParaRPr lang="ko-KR" altLang="en-US" dirty="0">
              <a:solidFill>
                <a:srgbClr val="696464">
                  <a:lumMod val="20000"/>
                  <a:lumOff val="8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696464">
                  <a:lumMod val="20000"/>
                  <a:lumOff val="8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B1EBD-F7F7-4297-992B-ED4E9B085A66}" type="slidenum">
              <a:rPr lang="ko-KR" altLang="en-US" smtClean="0">
                <a:solidFill>
                  <a:srgbClr val="696464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ko-KR" altLang="en-US" dirty="0">
              <a:solidFill>
                <a:srgbClr val="696464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7284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16D63-EDDB-4599-94FD-84A8B6628D9F}" type="datetime1">
              <a:rPr lang="ko-KR" altLang="en-US" smtClean="0">
                <a:solidFill>
                  <a:srgbClr val="696464">
                    <a:lumMod val="20000"/>
                    <a:lumOff val="80000"/>
                  </a:srgbClr>
                </a:solidFill>
              </a:rPr>
              <a:pPr/>
              <a:t>2020-06-11</a:t>
            </a:fld>
            <a:endParaRPr lang="ko-KR" altLang="en-US" dirty="0">
              <a:solidFill>
                <a:srgbClr val="696464">
                  <a:lumMod val="20000"/>
                  <a:lumOff val="8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696464">
                  <a:lumMod val="20000"/>
                  <a:lumOff val="8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B1EBD-F7F7-4297-992B-ED4E9B085A66}" type="slidenum">
              <a:rPr lang="ko-KR" altLang="en-US" smtClean="0">
                <a:solidFill>
                  <a:srgbClr val="696464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ko-KR" altLang="en-US" dirty="0">
              <a:solidFill>
                <a:srgbClr val="696464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6157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3DAFC-0197-4FE0-B804-544E40CB6804}" type="datetime1">
              <a:rPr lang="ko-KR" altLang="en-US" smtClean="0">
                <a:solidFill>
                  <a:srgbClr val="696464">
                    <a:lumMod val="20000"/>
                    <a:lumOff val="80000"/>
                  </a:srgbClr>
                </a:solidFill>
              </a:rPr>
              <a:pPr/>
              <a:t>2020-06-11</a:t>
            </a:fld>
            <a:endParaRPr lang="ko-KR" altLang="en-US" dirty="0">
              <a:solidFill>
                <a:srgbClr val="696464">
                  <a:lumMod val="20000"/>
                  <a:lumOff val="8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696464">
                  <a:lumMod val="20000"/>
                  <a:lumOff val="8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B1EBD-F7F7-4297-992B-ED4E9B085A66}" type="slidenum">
              <a:rPr lang="ko-KR" altLang="en-US" smtClean="0">
                <a:solidFill>
                  <a:srgbClr val="696464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ko-KR" altLang="en-US" dirty="0">
              <a:solidFill>
                <a:srgbClr val="696464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4537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6F618-289A-4361-88B8-A43A84099F41}" type="datetime1">
              <a:rPr lang="ko-KR" altLang="en-US" smtClean="0">
                <a:solidFill>
                  <a:srgbClr val="696464">
                    <a:lumMod val="20000"/>
                    <a:lumOff val="80000"/>
                  </a:srgbClr>
                </a:solidFill>
              </a:rPr>
              <a:pPr/>
              <a:t>2020-06-11</a:t>
            </a:fld>
            <a:endParaRPr lang="ko-KR" altLang="en-US" dirty="0">
              <a:solidFill>
                <a:srgbClr val="696464">
                  <a:lumMod val="20000"/>
                  <a:lumOff val="8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696464">
                  <a:lumMod val="20000"/>
                  <a:lumOff val="8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B1EBD-F7F7-4297-992B-ED4E9B085A66}" type="slidenum">
              <a:rPr lang="ko-KR" altLang="en-US" smtClean="0">
                <a:solidFill>
                  <a:srgbClr val="696464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ko-KR" altLang="en-US" dirty="0">
              <a:solidFill>
                <a:srgbClr val="696464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9713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64B8F-5948-47EE-B34B-B91A9DD76410}" type="datetime1">
              <a:rPr lang="ko-KR" altLang="en-US" smtClean="0">
                <a:solidFill>
                  <a:srgbClr val="696464">
                    <a:lumMod val="20000"/>
                    <a:lumOff val="80000"/>
                  </a:srgbClr>
                </a:solidFill>
              </a:rPr>
              <a:pPr/>
              <a:t>2020-06-11</a:t>
            </a:fld>
            <a:endParaRPr lang="ko-KR" altLang="en-US" dirty="0">
              <a:solidFill>
                <a:srgbClr val="696464">
                  <a:lumMod val="20000"/>
                  <a:lumOff val="8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696464">
                  <a:lumMod val="20000"/>
                  <a:lumOff val="8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B1EBD-F7F7-4297-992B-ED4E9B085A66}" type="slidenum">
              <a:rPr lang="ko-KR" altLang="en-US" smtClean="0">
                <a:solidFill>
                  <a:srgbClr val="696464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ko-KR" altLang="en-US" dirty="0">
              <a:solidFill>
                <a:srgbClr val="696464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27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7FE5A604-1860-4D1E-BE3F-4C9EA7CECA25}" type="datetime1">
              <a:rPr lang="ko-KR" altLang="en-US" smtClean="0">
                <a:solidFill>
                  <a:srgbClr val="696464">
                    <a:lumMod val="20000"/>
                    <a:lumOff val="80000"/>
                  </a:srgbClr>
                </a:solidFill>
              </a:rPr>
              <a:pPr/>
              <a:t>2020-06-11</a:t>
            </a:fld>
            <a:endParaRPr lang="ko-KR" altLang="en-US" dirty="0">
              <a:solidFill>
                <a:srgbClr val="696464">
                  <a:lumMod val="20000"/>
                  <a:lumOff val="8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ko-KR" altLang="en-US" dirty="0">
              <a:solidFill>
                <a:srgbClr val="696464">
                  <a:lumMod val="20000"/>
                  <a:lumOff val="8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FAFB1EBD-F7F7-4297-992B-ED4E9B085A66}" type="slidenum">
              <a:rPr lang="ko-KR" altLang="en-US" smtClean="0">
                <a:solidFill>
                  <a:srgbClr val="696464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ko-KR" altLang="en-US" dirty="0">
              <a:solidFill>
                <a:srgbClr val="696464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6020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61872" y="681925"/>
            <a:ext cx="9418320" cy="4118675"/>
          </a:xfrm>
        </p:spPr>
        <p:txBody>
          <a:bodyPr>
            <a:normAutofit/>
          </a:bodyPr>
          <a:lstStyle/>
          <a:p>
            <a:r>
              <a:rPr lang="ko-KR" altLang="en-US" dirty="0"/>
              <a:t>리눅스 프로그래밍</a:t>
            </a:r>
            <a:br>
              <a:rPr lang="en-US" altLang="ko-KR" dirty="0"/>
            </a:br>
            <a:r>
              <a:rPr lang="ko-KR" altLang="en-US" sz="4800" dirty="0"/>
              <a:t>실습 </a:t>
            </a:r>
            <a:r>
              <a:rPr lang="en-US" altLang="ko-KR" sz="4800" dirty="0"/>
              <a:t>6</a:t>
            </a:r>
            <a:r>
              <a:rPr lang="ko-KR" altLang="en-US" sz="4800" dirty="0"/>
              <a:t>주차</a:t>
            </a:r>
            <a:r>
              <a:rPr lang="en-US" altLang="ko-KR" sz="4800" dirty="0"/>
              <a:t>-2</a:t>
            </a:r>
            <a:br>
              <a:rPr lang="en-US" altLang="ko-KR" sz="4800" dirty="0"/>
            </a:br>
            <a:br>
              <a:rPr lang="en-US" altLang="ko-KR" sz="4800" dirty="0"/>
            </a:br>
            <a:r>
              <a:rPr lang="ko-KR" altLang="en-US" sz="2200" dirty="0"/>
              <a:t>부교재</a:t>
            </a:r>
            <a:br>
              <a:rPr lang="en-US" altLang="ko-KR" sz="3600" dirty="0"/>
            </a:br>
            <a:r>
              <a:rPr lang="en-US" altLang="ko-KR" sz="3600" dirty="0"/>
              <a:t>8</a:t>
            </a:r>
            <a:r>
              <a:rPr lang="ko-KR" altLang="en-US" sz="3600" dirty="0"/>
              <a:t>장 </a:t>
            </a:r>
            <a:r>
              <a:rPr lang="en-US" altLang="ko-KR" sz="3600" dirty="0"/>
              <a:t>– </a:t>
            </a:r>
            <a:r>
              <a:rPr lang="ko-KR" altLang="en-US" sz="3600" dirty="0"/>
              <a:t>프로세스</a:t>
            </a:r>
            <a:br>
              <a:rPr lang="en-US" altLang="ko-KR" sz="3600" dirty="0"/>
            </a:br>
            <a:r>
              <a:rPr lang="en-US" altLang="ko-KR" sz="3600" dirty="0"/>
              <a:t>9</a:t>
            </a:r>
            <a:r>
              <a:rPr lang="ko-KR" altLang="en-US" sz="3600" dirty="0"/>
              <a:t>장 </a:t>
            </a:r>
            <a:r>
              <a:rPr lang="en-US" altLang="ko-KR" sz="3600" dirty="0"/>
              <a:t>– </a:t>
            </a:r>
            <a:r>
              <a:rPr lang="ko-KR" altLang="en-US" sz="3600" dirty="0"/>
              <a:t>프로세스 제어</a:t>
            </a:r>
            <a:endParaRPr lang="ko-KR" alt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				</a:t>
            </a:r>
          </a:p>
          <a:p>
            <a:r>
              <a:rPr lang="ko-KR" altLang="en-US" dirty="0"/>
              <a:t>조교 이승아</a:t>
            </a:r>
            <a:r>
              <a:rPr lang="en-US" altLang="ko-KR" dirty="0"/>
              <a:t> </a:t>
            </a:r>
            <a:r>
              <a:rPr lang="ko-KR" altLang="en-US" dirty="0" err="1"/>
              <a:t>조민상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fld id="{FAFB1EBD-F7F7-4297-992B-ED4E9B085A66}" type="slidenum">
              <a:rPr lang="ko-KR" altLang="en-US" smtClean="0">
                <a:solidFill>
                  <a:prstClr val="white">
                    <a:lumMod val="65000"/>
                  </a:prstClr>
                </a:solidFill>
              </a:rPr>
              <a:pPr>
                <a:defRPr/>
              </a:pPr>
              <a:t>1</a:t>
            </a:fld>
            <a:endParaRPr lang="ko-KR" altLang="en-US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34306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8763926" y="5695936"/>
            <a:ext cx="2926080" cy="1397039"/>
          </a:xfrm>
        </p:spPr>
        <p:txBody>
          <a:bodyPr>
            <a:normAutofit/>
          </a:bodyPr>
          <a:lstStyle/>
          <a:p>
            <a:pPr>
              <a:defRPr/>
            </a:pPr>
            <a:fld id="{4FAB73BC-B049-4115-A692-8D63A059BFB8}" type="slidenum">
              <a:rPr lang="en-US" smtClean="0">
                <a:solidFill>
                  <a:srgbClr val="696464">
                    <a:lumMod val="60000"/>
                    <a:lumOff val="40000"/>
                  </a:srgbClr>
                </a:solidFill>
              </a:rPr>
              <a:pPr>
                <a:defRPr/>
              </a:pPr>
              <a:t>10</a:t>
            </a:fld>
            <a:endParaRPr lang="en-US" dirty="0">
              <a:solidFill>
                <a:srgbClr val="696464">
                  <a:lumMod val="60000"/>
                  <a:lumOff val="40000"/>
                </a:srgb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3610" y="2965622"/>
            <a:ext cx="79577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ko-KR" altLang="en-US" sz="54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수고하셨습니다</a:t>
            </a:r>
            <a:r>
              <a:rPr lang="en-US" altLang="ko-KR" sz="54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540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1053" y="420822"/>
            <a:ext cx="3778953" cy="3468130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1746422" y="3888952"/>
            <a:ext cx="49838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2833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349554" y="1820863"/>
            <a:ext cx="8595360" cy="4351337"/>
          </a:xfrm>
        </p:spPr>
        <p:txBody>
          <a:bodyPr>
            <a:normAutofit fontScale="77500" lnSpcReduction="20000"/>
          </a:bodyPr>
          <a:lstStyle/>
          <a:p>
            <a:r>
              <a:rPr lang="ko-KR" altLang="en-US" dirty="0"/>
              <a:t>실습 조교 </a:t>
            </a:r>
            <a:r>
              <a:rPr lang="en-US" altLang="ko-KR" dirty="0"/>
              <a:t>: </a:t>
            </a:r>
            <a:r>
              <a:rPr lang="ko-KR" altLang="en-US" dirty="0"/>
              <a:t>이승아</a:t>
            </a:r>
            <a:r>
              <a:rPr lang="en-US" altLang="ko-KR" dirty="0"/>
              <a:t>, </a:t>
            </a:r>
            <a:r>
              <a:rPr lang="ko-KR" altLang="en-US" dirty="0" err="1"/>
              <a:t>조민상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 err="1"/>
              <a:t>카카오톡</a:t>
            </a:r>
            <a:r>
              <a:rPr lang="ko-KR" altLang="en-US" dirty="0"/>
              <a:t> 오픈 </a:t>
            </a:r>
            <a:r>
              <a:rPr lang="ko-KR" altLang="en-US" dirty="0" err="1"/>
              <a:t>채팅방</a:t>
            </a:r>
            <a:r>
              <a:rPr lang="ko-KR" altLang="en-US" dirty="0"/>
              <a:t> </a:t>
            </a:r>
            <a:r>
              <a:rPr lang="en-US" altLang="ko-KR" dirty="0"/>
              <a:t>: https://open.kakao.com/o/gQ08hu9b</a:t>
            </a:r>
          </a:p>
          <a:p>
            <a:pPr marL="0" indent="0">
              <a:buNone/>
            </a:pPr>
            <a:r>
              <a:rPr lang="en-US" altLang="ko-KR" dirty="0"/>
              <a:t>     </a:t>
            </a:r>
            <a:r>
              <a:rPr lang="ko-KR" altLang="en-US" dirty="0" err="1"/>
              <a:t>참여코드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en-US" altLang="ko-KR" dirty="0" err="1"/>
              <a:t>KNUlinux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ko-KR" altLang="en-US" dirty="0"/>
              <a:t>실습 관련해서 질문 사항을 오픈채팅방에서 받을 예정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 제출기간 별 배점</a:t>
            </a:r>
            <a:endParaRPr lang="en-US" altLang="ko-KR" dirty="0"/>
          </a:p>
          <a:p>
            <a:pPr lvl="1"/>
            <a:r>
              <a:rPr lang="ko-KR" altLang="en-US" dirty="0"/>
              <a:t>실습  당일</a:t>
            </a:r>
            <a:r>
              <a:rPr lang="en-US" altLang="ko-KR" dirty="0"/>
              <a:t> 12:00 ~</a:t>
            </a:r>
            <a:r>
              <a:rPr lang="ko-KR" altLang="en-US" dirty="0"/>
              <a:t>하루 뒤 </a:t>
            </a:r>
            <a:r>
              <a:rPr lang="en-US" altLang="ko-KR" dirty="0"/>
              <a:t>11:59</a:t>
            </a:r>
            <a:r>
              <a:rPr lang="ko-KR" altLang="en-US" dirty="0"/>
              <a:t>까지 제출 시 </a:t>
            </a:r>
            <a:r>
              <a:rPr lang="en-US" altLang="ko-KR" dirty="0"/>
              <a:t>100%(ex </a:t>
            </a:r>
            <a:r>
              <a:rPr lang="ko-KR" altLang="en-US" dirty="0"/>
              <a:t>월요일 </a:t>
            </a:r>
            <a:r>
              <a:rPr lang="en-US" altLang="ko-KR" dirty="0"/>
              <a:t>12:00 ~ </a:t>
            </a:r>
            <a:r>
              <a:rPr lang="ko-KR" altLang="en-US" dirty="0"/>
              <a:t>화요일 </a:t>
            </a:r>
            <a:r>
              <a:rPr lang="en-US" altLang="ko-KR" dirty="0"/>
              <a:t>11:59)</a:t>
            </a:r>
          </a:p>
          <a:p>
            <a:pPr lvl="1"/>
            <a:r>
              <a:rPr lang="ko-KR" altLang="en-US" dirty="0"/>
              <a:t>실습  당일 하루 뒤 </a:t>
            </a:r>
            <a:r>
              <a:rPr lang="en-US" altLang="ko-KR" dirty="0"/>
              <a:t>11:59 </a:t>
            </a:r>
            <a:r>
              <a:rPr lang="ko-KR" altLang="en-US" dirty="0"/>
              <a:t>후 </a:t>
            </a:r>
            <a:r>
              <a:rPr lang="en-US" altLang="ko-KR" dirty="0"/>
              <a:t>12</a:t>
            </a:r>
            <a:r>
              <a:rPr lang="ko-KR" altLang="en-US" dirty="0"/>
              <a:t>시간 씩 지날 때 마다 </a:t>
            </a:r>
            <a:r>
              <a:rPr lang="en-US" altLang="ko-KR" dirty="0"/>
              <a:t>10%</a:t>
            </a:r>
            <a:r>
              <a:rPr lang="ko-KR" altLang="en-US" dirty="0"/>
              <a:t>씩 감점</a:t>
            </a:r>
            <a:endParaRPr lang="en-US" altLang="ko-KR" dirty="0"/>
          </a:p>
          <a:p>
            <a:pPr marL="274320" lvl="1" indent="0">
              <a:buNone/>
            </a:pPr>
            <a:r>
              <a:rPr lang="en-US" altLang="ko-KR" dirty="0"/>
              <a:t>   (ex </a:t>
            </a:r>
            <a:r>
              <a:rPr lang="ko-KR" altLang="en-US" dirty="0"/>
              <a:t>화요일 </a:t>
            </a:r>
            <a:r>
              <a:rPr lang="en-US" altLang="ko-KR" dirty="0"/>
              <a:t>12:00 ~ </a:t>
            </a:r>
            <a:r>
              <a:rPr lang="ko-KR" altLang="en-US" dirty="0"/>
              <a:t>화요일 </a:t>
            </a:r>
            <a:r>
              <a:rPr lang="en-US" altLang="ko-KR" dirty="0"/>
              <a:t>23:59 90%</a:t>
            </a:r>
          </a:p>
          <a:p>
            <a:pPr marL="274320" lvl="1" indent="0">
              <a:buNone/>
            </a:pPr>
            <a:r>
              <a:rPr lang="en-US" altLang="ko-KR" dirty="0"/>
              <a:t>         </a:t>
            </a:r>
            <a:r>
              <a:rPr lang="ko-KR" altLang="en-US" dirty="0"/>
              <a:t>수요일 </a:t>
            </a:r>
            <a:r>
              <a:rPr lang="en-US" altLang="ko-KR" dirty="0"/>
              <a:t>00:00 ~ </a:t>
            </a:r>
            <a:r>
              <a:rPr lang="ko-KR" altLang="en-US" dirty="0"/>
              <a:t>수요일 </a:t>
            </a:r>
            <a:r>
              <a:rPr lang="en-US" altLang="ko-KR" dirty="0"/>
              <a:t>11:59 80%</a:t>
            </a:r>
          </a:p>
          <a:p>
            <a:pPr marL="274320" lvl="1" indent="0">
              <a:buNone/>
            </a:pPr>
            <a:r>
              <a:rPr lang="en-US" altLang="ko-KR" dirty="0"/>
              <a:t>         </a:t>
            </a:r>
            <a:r>
              <a:rPr lang="ko-KR" altLang="en-US" dirty="0"/>
              <a:t>수요일 </a:t>
            </a:r>
            <a:r>
              <a:rPr lang="en-US" altLang="ko-KR" dirty="0"/>
              <a:t>12:00 ~ </a:t>
            </a:r>
            <a:r>
              <a:rPr lang="ko-KR" altLang="en-US" dirty="0"/>
              <a:t>수요일 </a:t>
            </a:r>
            <a:r>
              <a:rPr lang="en-US" altLang="ko-KR" dirty="0"/>
              <a:t>23:59 70%)</a:t>
            </a:r>
          </a:p>
          <a:p>
            <a:pPr lvl="1"/>
            <a:r>
              <a:rPr lang="ko-KR" altLang="en-US" dirty="0">
                <a:solidFill>
                  <a:srgbClr val="FF0000"/>
                </a:solidFill>
              </a:rPr>
              <a:t>그 이후는 </a:t>
            </a:r>
            <a:r>
              <a:rPr lang="en-US" altLang="ko-KR" dirty="0">
                <a:solidFill>
                  <a:srgbClr val="FF0000"/>
                </a:solidFill>
              </a:rPr>
              <a:t>0</a:t>
            </a:r>
            <a:r>
              <a:rPr lang="ko-KR" altLang="en-US" dirty="0">
                <a:solidFill>
                  <a:srgbClr val="FF0000"/>
                </a:solidFill>
              </a:rPr>
              <a:t>점</a:t>
            </a:r>
            <a:r>
              <a:rPr lang="en-US" altLang="ko-KR" dirty="0">
                <a:solidFill>
                  <a:srgbClr val="FF0000"/>
                </a:solidFill>
              </a:rPr>
              <a:t>(ex </a:t>
            </a:r>
            <a:r>
              <a:rPr lang="ko-KR" altLang="en-US" dirty="0">
                <a:solidFill>
                  <a:srgbClr val="FF0000"/>
                </a:solidFill>
              </a:rPr>
              <a:t>목요일 </a:t>
            </a:r>
            <a:r>
              <a:rPr lang="en-US" altLang="ko-KR" dirty="0">
                <a:solidFill>
                  <a:srgbClr val="FF0000"/>
                </a:solidFill>
              </a:rPr>
              <a:t>00:00~ )</a:t>
            </a:r>
          </a:p>
          <a:p>
            <a:pPr lvl="1"/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실습 코드 </a:t>
            </a:r>
            <a:r>
              <a:rPr lang="ko-KR" altLang="en-US" dirty="0" err="1">
                <a:solidFill>
                  <a:srgbClr val="FF0000"/>
                </a:solidFill>
              </a:rPr>
              <a:t>공유시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0</a:t>
            </a:r>
            <a:r>
              <a:rPr lang="ko-KR" altLang="en-US" dirty="0">
                <a:solidFill>
                  <a:srgbClr val="FF0000"/>
                </a:solidFill>
              </a:rPr>
              <a:t>점 처리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fld id="{FAFB1EBD-F7F7-4297-992B-ED4E9B085A66}" type="slidenum">
              <a:rPr lang="ko-KR" altLang="en-US" smtClean="0">
                <a:solidFill>
                  <a:srgbClr val="696464">
                    <a:lumMod val="60000"/>
                    <a:lumOff val="40000"/>
                  </a:srgbClr>
                </a:solidFill>
              </a:rPr>
              <a:pPr>
                <a:defRPr/>
              </a:pPr>
              <a:t>2</a:t>
            </a:fld>
            <a:endParaRPr lang="ko-KR" altLang="en-US">
              <a:solidFill>
                <a:srgbClr val="696464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5010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제출 요령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" lvl="1" indent="0">
              <a:lnSpc>
                <a:spcPct val="120000"/>
              </a:lnSpc>
              <a:buNone/>
            </a:pPr>
            <a:r>
              <a:rPr lang="en-US" altLang="ko-KR" sz="2000" dirty="0">
                <a:solidFill>
                  <a:schemeClr val="tx1"/>
                </a:solidFill>
              </a:rPr>
              <a:t>- </a:t>
            </a:r>
            <a:r>
              <a:rPr lang="ko-KR" altLang="en-US" sz="2000" dirty="0">
                <a:solidFill>
                  <a:schemeClr val="tx1"/>
                </a:solidFill>
              </a:rPr>
              <a:t>보고서 표지에 과제 제목</a:t>
            </a:r>
            <a:r>
              <a:rPr lang="en-US" altLang="ko-KR" sz="2000" dirty="0">
                <a:solidFill>
                  <a:schemeClr val="tx1"/>
                </a:solidFill>
              </a:rPr>
              <a:t>, </a:t>
            </a:r>
            <a:r>
              <a:rPr lang="ko-KR" altLang="en-US" sz="2000" dirty="0">
                <a:solidFill>
                  <a:schemeClr val="tx1"/>
                </a:solidFill>
              </a:rPr>
              <a:t>본인 성명</a:t>
            </a:r>
            <a:r>
              <a:rPr lang="en-US" altLang="ko-KR" sz="2000" dirty="0">
                <a:solidFill>
                  <a:schemeClr val="tx1"/>
                </a:solidFill>
              </a:rPr>
              <a:t>, </a:t>
            </a:r>
            <a:r>
              <a:rPr lang="ko-KR" altLang="en-US" sz="2000" dirty="0">
                <a:solidFill>
                  <a:schemeClr val="tx1"/>
                </a:solidFill>
              </a:rPr>
              <a:t>학번</a:t>
            </a:r>
            <a:r>
              <a:rPr lang="en-US" altLang="ko-KR" sz="2000" dirty="0">
                <a:solidFill>
                  <a:schemeClr val="tx1"/>
                </a:solidFill>
              </a:rPr>
              <a:t>, </a:t>
            </a:r>
            <a:r>
              <a:rPr lang="ko-KR" altLang="en-US" sz="2000" dirty="0">
                <a:solidFill>
                  <a:schemeClr val="tx1"/>
                </a:solidFill>
              </a:rPr>
              <a:t>소속</a:t>
            </a:r>
            <a:r>
              <a:rPr lang="en-US" altLang="ko-KR" sz="2000" dirty="0">
                <a:solidFill>
                  <a:schemeClr val="tx1"/>
                </a:solidFill>
              </a:rPr>
              <a:t>, </a:t>
            </a:r>
            <a:r>
              <a:rPr lang="ko-KR" altLang="en-US" sz="2000" dirty="0">
                <a:solidFill>
                  <a:schemeClr val="tx1"/>
                </a:solidFill>
              </a:rPr>
              <a:t>제출일 명시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marL="4572" lvl="1" indent="0">
              <a:lnSpc>
                <a:spcPct val="120000"/>
              </a:lnSpc>
              <a:buNone/>
            </a:pPr>
            <a:r>
              <a:rPr lang="en-US" altLang="ko-KR" sz="2000" dirty="0"/>
              <a:t> - </a:t>
            </a:r>
            <a:r>
              <a:rPr lang="en-US" altLang="ko-KR" sz="2000" dirty="0">
                <a:solidFill>
                  <a:srgbClr val="FF0000"/>
                </a:solidFill>
              </a:rPr>
              <a:t>vi </a:t>
            </a:r>
            <a:r>
              <a:rPr lang="ko-KR" altLang="en-US" sz="2000" dirty="0">
                <a:solidFill>
                  <a:srgbClr val="FF0000"/>
                </a:solidFill>
              </a:rPr>
              <a:t>코드 </a:t>
            </a:r>
            <a:r>
              <a:rPr lang="en-US" altLang="ko-KR" sz="2000" dirty="0"/>
              <a:t>&amp; </a:t>
            </a:r>
            <a:r>
              <a:rPr lang="ko-KR" altLang="en-US" sz="2000" dirty="0"/>
              <a:t>실행 결과 캡처 화면</a:t>
            </a:r>
            <a:endParaRPr lang="en-US" altLang="ko-KR" sz="2000" dirty="0"/>
          </a:p>
          <a:p>
            <a:pPr marL="4572" lvl="1" indent="0">
              <a:lnSpc>
                <a:spcPct val="120000"/>
              </a:lnSpc>
              <a:buNone/>
            </a:pPr>
            <a:r>
              <a:rPr lang="en-US" altLang="ko-KR" sz="2000" dirty="0"/>
              <a:t> - </a:t>
            </a:r>
            <a:r>
              <a:rPr lang="ko-KR" altLang="en-US" sz="2000" dirty="0"/>
              <a:t>압축 파일로 만들어서 첨부</a:t>
            </a:r>
            <a:r>
              <a:rPr lang="en-US" altLang="ko-KR" sz="2000" dirty="0"/>
              <a:t> </a:t>
            </a:r>
            <a:r>
              <a:rPr lang="en-US" altLang="ko-KR" sz="2000" dirty="0">
                <a:solidFill>
                  <a:schemeClr val="accent1"/>
                </a:solidFill>
              </a:rPr>
              <a:t>ex) [</a:t>
            </a:r>
            <a:r>
              <a:rPr lang="ko-KR" altLang="en-US" sz="2000" dirty="0">
                <a:solidFill>
                  <a:schemeClr val="accent1"/>
                </a:solidFill>
              </a:rPr>
              <a:t>리눅스</a:t>
            </a:r>
            <a:r>
              <a:rPr lang="en-US" altLang="ko-KR" sz="2000" dirty="0">
                <a:solidFill>
                  <a:schemeClr val="accent1"/>
                </a:solidFill>
              </a:rPr>
              <a:t>(1</a:t>
            </a:r>
            <a:r>
              <a:rPr lang="ko-KR" altLang="en-US" sz="2000" dirty="0">
                <a:solidFill>
                  <a:schemeClr val="accent1"/>
                </a:solidFill>
              </a:rPr>
              <a:t>주차</a:t>
            </a:r>
            <a:r>
              <a:rPr lang="en-US" altLang="ko-KR" sz="2000" dirty="0">
                <a:solidFill>
                  <a:schemeClr val="accent1"/>
                </a:solidFill>
              </a:rPr>
              <a:t>)]_201413356_</a:t>
            </a:r>
            <a:r>
              <a:rPr lang="ko-KR" altLang="en-US" sz="2000" dirty="0">
                <a:solidFill>
                  <a:schemeClr val="accent1"/>
                </a:solidFill>
              </a:rPr>
              <a:t>홍길동</a:t>
            </a:r>
            <a:r>
              <a:rPr lang="en-US" altLang="ko-KR" sz="2000" dirty="0">
                <a:solidFill>
                  <a:schemeClr val="accent1"/>
                </a:solidFill>
              </a:rPr>
              <a:t>.zip</a:t>
            </a:r>
          </a:p>
          <a:p>
            <a:pPr marL="4572" lvl="1" indent="0">
              <a:lnSpc>
                <a:spcPct val="120000"/>
              </a:lnSpc>
              <a:buNone/>
            </a:pPr>
            <a:r>
              <a:rPr lang="en-US" altLang="ko-KR" sz="2000" dirty="0">
                <a:solidFill>
                  <a:schemeClr val="tx1"/>
                </a:solidFill>
              </a:rPr>
              <a:t> - </a:t>
            </a:r>
            <a:r>
              <a:rPr lang="en-US" altLang="ko-KR" sz="2000" dirty="0" err="1">
                <a:solidFill>
                  <a:schemeClr val="tx1"/>
                </a:solidFill>
              </a:rPr>
              <a:t>eruri</a:t>
            </a:r>
            <a:r>
              <a:rPr lang="ko-KR" altLang="en-US" sz="2000" dirty="0">
                <a:solidFill>
                  <a:schemeClr val="tx1"/>
                </a:solidFill>
              </a:rPr>
              <a:t>에 </a:t>
            </a:r>
            <a:r>
              <a:rPr lang="en-US" altLang="ko-KR" sz="2000" dirty="0">
                <a:solidFill>
                  <a:schemeClr val="tx1"/>
                </a:solidFill>
              </a:rPr>
              <a:t> </a:t>
            </a:r>
            <a:r>
              <a:rPr lang="ko-KR" altLang="en-US" sz="2000" dirty="0">
                <a:solidFill>
                  <a:schemeClr val="tx1"/>
                </a:solidFill>
              </a:rPr>
              <a:t>과제 제출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marL="4572" lvl="1" indent="0">
              <a:lnSpc>
                <a:spcPct val="120000"/>
              </a:lnSpc>
              <a:buNone/>
            </a:pPr>
            <a:r>
              <a:rPr lang="en-US" altLang="ko-KR" sz="2000" dirty="0">
                <a:solidFill>
                  <a:schemeClr val="tx1"/>
                </a:solidFill>
              </a:rPr>
              <a:t> - </a:t>
            </a:r>
            <a:r>
              <a:rPr lang="ko-KR" altLang="en-US" b="1" dirty="0">
                <a:solidFill>
                  <a:srgbClr val="FF0000"/>
                </a:solidFill>
              </a:rPr>
              <a:t>표지가 없거나 양식 </a:t>
            </a:r>
            <a:r>
              <a:rPr lang="ko-KR" altLang="en-US" b="1" dirty="0" err="1">
                <a:solidFill>
                  <a:srgbClr val="FF0000"/>
                </a:solidFill>
              </a:rPr>
              <a:t>미준수</a:t>
            </a:r>
            <a:r>
              <a:rPr lang="ko-KR" altLang="en-US" b="1" dirty="0">
                <a:solidFill>
                  <a:srgbClr val="FF0000"/>
                </a:solidFill>
              </a:rPr>
              <a:t> 시 감점될 수 있음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4572" lvl="1" indent="0">
              <a:lnSpc>
                <a:spcPct val="120000"/>
              </a:lnSpc>
              <a:buNone/>
            </a:pPr>
            <a:r>
              <a:rPr lang="en-US" altLang="ko-KR" sz="2000" dirty="0">
                <a:solidFill>
                  <a:schemeClr val="tx1"/>
                </a:solidFill>
              </a:rPr>
              <a:t> - </a:t>
            </a:r>
            <a:r>
              <a:rPr lang="ko-KR" altLang="en-US" b="1" dirty="0">
                <a:solidFill>
                  <a:srgbClr val="FF0000"/>
                </a:solidFill>
              </a:rPr>
              <a:t>실행 결과만 캡쳐 하고 코드 미제출시 </a:t>
            </a:r>
            <a:r>
              <a:rPr lang="en-US" altLang="ko-KR" b="1" dirty="0">
                <a:solidFill>
                  <a:srgbClr val="FF0000"/>
                </a:solidFill>
              </a:rPr>
              <a:t>0</a:t>
            </a:r>
            <a:r>
              <a:rPr lang="ko-KR" altLang="en-US" b="1" dirty="0">
                <a:solidFill>
                  <a:srgbClr val="FF0000"/>
                </a:solidFill>
              </a:rPr>
              <a:t>점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4572" lvl="1" indent="0">
              <a:lnSpc>
                <a:spcPct val="120000"/>
              </a:lnSpc>
              <a:buNone/>
            </a:pPr>
            <a:endParaRPr lang="en-US" altLang="ko-KR" b="1" dirty="0">
              <a:solidFill>
                <a:srgbClr val="FF0000"/>
              </a:solidFill>
            </a:endParaRPr>
          </a:p>
          <a:p>
            <a:pPr marL="4572" lvl="1" indent="0">
              <a:lnSpc>
                <a:spcPct val="120000"/>
              </a:lnSpc>
              <a:buNone/>
            </a:pP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fld id="{FAFB1EBD-F7F7-4297-992B-ED4E9B085A66}" type="slidenum">
              <a:rPr lang="ko-KR" altLang="en-US" smtClean="0">
                <a:solidFill>
                  <a:srgbClr val="696464">
                    <a:lumMod val="60000"/>
                    <a:lumOff val="40000"/>
                  </a:srgbClr>
                </a:solidFill>
              </a:rPr>
              <a:pPr>
                <a:defRPr/>
              </a:pPr>
              <a:t>3</a:t>
            </a:fld>
            <a:endParaRPr lang="ko-KR" altLang="en-US">
              <a:solidFill>
                <a:srgbClr val="696464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17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 고딕"/>
              </a:rPr>
              <a:t>준비 사항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6656" y="1962252"/>
            <a:ext cx="10753725" cy="3766185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실습</a:t>
            </a:r>
            <a:endParaRPr lang="en-US" altLang="ko-KR" sz="2000" dirty="0"/>
          </a:p>
          <a:p>
            <a:pPr marL="4572" lvl="1" indent="0">
              <a:lnSpc>
                <a:spcPct val="100000"/>
              </a:lnSpc>
              <a:buNone/>
            </a:pPr>
            <a:r>
              <a:rPr lang="en-US" altLang="ko-KR" sz="1800" dirty="0"/>
              <a:t>     - Ubuntu 64-bit(</a:t>
            </a:r>
            <a:r>
              <a:rPr lang="en-US" altLang="ko-KR" sz="1800" dirty="0" err="1"/>
              <a:t>VMwork</a:t>
            </a:r>
            <a:r>
              <a:rPr lang="en-US" altLang="ko-KR" sz="1800" dirty="0"/>
              <a:t>-Station </a:t>
            </a:r>
            <a:r>
              <a:rPr lang="ko-KR" altLang="en-US" sz="1800" dirty="0"/>
              <a:t>사용</a:t>
            </a:r>
            <a:r>
              <a:rPr lang="en-US" altLang="ko-KR" sz="1800" dirty="0"/>
              <a:t>)</a:t>
            </a:r>
          </a:p>
          <a:p>
            <a:pPr marL="4572" lvl="1" indent="0">
              <a:lnSpc>
                <a:spcPct val="100000"/>
              </a:lnSpc>
              <a:buNone/>
            </a:pPr>
            <a:r>
              <a:rPr lang="en-US" altLang="ko-KR" sz="1800" dirty="0"/>
              <a:t>     - </a:t>
            </a:r>
            <a:r>
              <a:rPr lang="ko-KR" altLang="en-US" sz="1800" dirty="0"/>
              <a:t>사용자이름 </a:t>
            </a:r>
            <a:r>
              <a:rPr lang="en-US" altLang="ko-KR" sz="1800" dirty="0"/>
              <a:t>: </a:t>
            </a:r>
            <a:r>
              <a:rPr lang="ko-KR" altLang="en-US" sz="1800" dirty="0">
                <a:solidFill>
                  <a:schemeClr val="accent1"/>
                </a:solidFill>
              </a:rPr>
              <a:t>자신의 영문 이름</a:t>
            </a:r>
            <a:endParaRPr lang="en-US" altLang="ko-KR" sz="1800" dirty="0">
              <a:solidFill>
                <a:schemeClr val="accent1"/>
              </a:solidFill>
            </a:endParaRPr>
          </a:p>
          <a:p>
            <a:pPr marL="4572" lvl="1" indent="0">
              <a:lnSpc>
                <a:spcPct val="100000"/>
              </a:lnSpc>
              <a:buNone/>
            </a:pPr>
            <a:r>
              <a:rPr lang="en-US" altLang="ko-KR" sz="1800" dirty="0"/>
              <a:t>     - </a:t>
            </a:r>
            <a:r>
              <a:rPr lang="ko-KR" altLang="en-US" sz="1800" dirty="0"/>
              <a:t>실습 </a:t>
            </a:r>
            <a:r>
              <a:rPr lang="ko-KR" altLang="en-US" sz="1800" dirty="0" err="1"/>
              <a:t>디렉토리</a:t>
            </a:r>
            <a:r>
              <a:rPr lang="ko-KR" altLang="en-US" sz="1800" dirty="0"/>
              <a:t> </a:t>
            </a:r>
            <a:r>
              <a:rPr lang="en-US" altLang="ko-KR" sz="1800" dirty="0"/>
              <a:t>: </a:t>
            </a:r>
            <a:r>
              <a:rPr lang="ko-KR" altLang="en-US" sz="1800" dirty="0"/>
              <a:t>본인의 학번 </a:t>
            </a:r>
            <a:r>
              <a:rPr lang="en-US" altLang="ko-KR" sz="1800" dirty="0"/>
              <a:t>/</a:t>
            </a:r>
            <a:r>
              <a:rPr lang="ko-KR" altLang="en-US" sz="1800" dirty="0" err="1"/>
              <a:t>디렉토리</a:t>
            </a:r>
            <a:r>
              <a:rPr lang="ko-KR" altLang="en-US" sz="1800" dirty="0"/>
              <a:t> </a:t>
            </a:r>
            <a:r>
              <a:rPr lang="en-US" altLang="ko-KR" sz="1800" dirty="0">
                <a:solidFill>
                  <a:schemeClr val="accent1"/>
                </a:solidFill>
              </a:rPr>
              <a:t>ex) /home/201413356/week5_2</a:t>
            </a:r>
          </a:p>
          <a:p>
            <a:pPr marL="4572" lvl="1" indent="0">
              <a:lnSpc>
                <a:spcPct val="100000"/>
              </a:lnSpc>
              <a:buNone/>
            </a:pPr>
            <a:endParaRPr lang="en-US" altLang="ko-KR" sz="1800" dirty="0"/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부교재</a:t>
            </a:r>
            <a:endParaRPr lang="en-US" altLang="ko-KR" sz="2000" dirty="0"/>
          </a:p>
          <a:p>
            <a:pPr marL="274320" lvl="1" indent="0">
              <a:lnSpc>
                <a:spcPct val="100000"/>
              </a:lnSpc>
              <a:buNone/>
            </a:pPr>
            <a:r>
              <a:rPr lang="en-US" altLang="ko-KR" sz="2000" dirty="0"/>
              <a:t>- </a:t>
            </a:r>
            <a:r>
              <a:rPr lang="ko-KR" altLang="en-US" sz="2000" dirty="0" err="1"/>
              <a:t>리눅스</a:t>
            </a:r>
            <a:r>
              <a:rPr lang="ko-KR" altLang="en-US" sz="2000" dirty="0"/>
              <a:t> 프로그래밍 원리와 실제</a:t>
            </a:r>
            <a:endParaRPr lang="en-US" altLang="ko-KR" sz="2000" dirty="0"/>
          </a:p>
          <a:p>
            <a:pPr marL="274320" lvl="1" indent="0">
              <a:lnSpc>
                <a:spcPct val="100000"/>
              </a:lnSpc>
              <a:buNone/>
            </a:pPr>
            <a:endParaRPr lang="en-US" altLang="ko-KR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fld id="{6113E31D-E2AB-40D1-8B51-AFA5AFEF393A}" type="slidenum">
              <a:rPr lang="en-US" smtClean="0">
                <a:solidFill>
                  <a:srgbClr val="696464">
                    <a:lumMod val="60000"/>
                    <a:lumOff val="40000"/>
                  </a:srgbClr>
                </a:solidFill>
              </a:rPr>
              <a:pPr>
                <a:defRPr/>
              </a:pPr>
              <a:t>4</a:t>
            </a:fld>
            <a:endParaRPr lang="en-US" dirty="0">
              <a:solidFill>
                <a:srgbClr val="696464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1752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 고딕"/>
              </a:rPr>
              <a:t>참고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6656" y="1962252"/>
            <a:ext cx="10753725" cy="3766185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최근 들어 실습 보고서를 제출하지 않는 학생들이 늘어나고 있습니다</a:t>
            </a:r>
            <a:r>
              <a:rPr lang="en-US" altLang="ko-KR" sz="2000" dirty="0"/>
              <a:t>.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동영상 강의 시청과 실습 보고서 제출 </a:t>
            </a:r>
            <a:r>
              <a:rPr lang="ko-KR" altLang="en-US" sz="2000" b="1" dirty="0">
                <a:solidFill>
                  <a:srgbClr val="FF0000"/>
                </a:solidFill>
              </a:rPr>
              <a:t>둘 다 </a:t>
            </a:r>
            <a:r>
              <a:rPr lang="ko-KR" altLang="en-US" sz="2000" dirty="0"/>
              <a:t>해야 </a:t>
            </a:r>
            <a:r>
              <a:rPr lang="ko-KR" altLang="en-US" sz="2000" b="1" dirty="0">
                <a:solidFill>
                  <a:srgbClr val="FF0000"/>
                </a:solidFill>
              </a:rPr>
              <a:t>출석</a:t>
            </a:r>
            <a:r>
              <a:rPr lang="ko-KR" altLang="en-US" sz="2000" dirty="0"/>
              <a:t>으로 인정되니</a:t>
            </a:r>
            <a:endParaRPr lang="en-US" altLang="ko-KR" sz="2000" dirty="0"/>
          </a:p>
          <a:p>
            <a:pPr marL="274320" lvl="1" indent="0">
              <a:lnSpc>
                <a:spcPct val="100000"/>
              </a:lnSpc>
              <a:buNone/>
            </a:pPr>
            <a:r>
              <a:rPr lang="en-US" altLang="ko-KR" sz="2000" dirty="0"/>
              <a:t>   </a:t>
            </a:r>
            <a:r>
              <a:rPr lang="ko-KR" altLang="en-US" sz="2000" dirty="0"/>
              <a:t>만약 실습 문제를 풀지 못하더라도 보고서는 제출하길 바랍니다</a:t>
            </a:r>
            <a:r>
              <a:rPr lang="en-US" altLang="ko-KR" sz="200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fld id="{6113E31D-E2AB-40D1-8B51-AFA5AFEF393A}" type="slidenum">
              <a:rPr lang="en-US" smtClean="0">
                <a:solidFill>
                  <a:srgbClr val="696464">
                    <a:lumMod val="60000"/>
                    <a:lumOff val="40000"/>
                  </a:srgbClr>
                </a:solidFill>
              </a:rPr>
              <a:pPr>
                <a:defRPr/>
              </a:pPr>
              <a:t>5</a:t>
            </a:fld>
            <a:endParaRPr lang="en-US" dirty="0">
              <a:solidFill>
                <a:srgbClr val="696464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0633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8944" y="5068193"/>
            <a:ext cx="4660084" cy="1522903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1972" y="187960"/>
            <a:ext cx="9692640" cy="1325562"/>
          </a:xfrm>
        </p:spPr>
        <p:txBody>
          <a:bodyPr/>
          <a:lstStyle/>
          <a:p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실습 문제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14664" y="1691322"/>
            <a:ext cx="10497622" cy="4168758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고아 프로세스 </a:t>
            </a:r>
            <a:r>
              <a:rPr lang="en-US" altLang="ko-KR" dirty="0"/>
              <a:t>:</a:t>
            </a:r>
            <a:r>
              <a:rPr lang="ko-KR" altLang="en-US" dirty="0"/>
              <a:t> 부모 프로세스가 자식 프로세스보다 먼저 종료될 때의 자식 프로세스</a:t>
            </a:r>
            <a:r>
              <a:rPr lang="en-US" altLang="ko-KR" dirty="0"/>
              <a:t>.</a:t>
            </a:r>
          </a:p>
          <a:p>
            <a:pPr marL="274320" lvl="1" indent="0">
              <a:lnSpc>
                <a:spcPct val="100000"/>
              </a:lnSpc>
              <a:buNone/>
            </a:pPr>
            <a:r>
              <a:rPr lang="ko-KR" altLang="en-US" dirty="0"/>
              <a:t>                          </a:t>
            </a:r>
            <a:r>
              <a:rPr lang="en-US" altLang="ko-KR" dirty="0"/>
              <a:t>=&gt; </a:t>
            </a:r>
            <a:r>
              <a:rPr lang="ko-KR" altLang="en-US" dirty="0"/>
              <a:t>부모 프로세스가 자식 프로세스보다 먼저 종료되면 </a:t>
            </a:r>
            <a:endParaRPr lang="en-US" altLang="ko-KR" dirty="0"/>
          </a:p>
          <a:p>
            <a:pPr marL="274320" lvl="1" indent="0">
              <a:lnSpc>
                <a:spcPct val="100000"/>
              </a:lnSpc>
              <a:buNone/>
            </a:pPr>
            <a:r>
              <a:rPr lang="en-US" altLang="ko-KR" dirty="0"/>
              <a:t>		    </a:t>
            </a:r>
            <a:r>
              <a:rPr lang="en-US" altLang="ko-KR" dirty="0" err="1"/>
              <a:t>init</a:t>
            </a:r>
            <a:r>
              <a:rPr lang="en-US" altLang="ko-KR" dirty="0"/>
              <a:t> </a:t>
            </a:r>
            <a:r>
              <a:rPr lang="ko-KR" altLang="en-US" dirty="0"/>
              <a:t>프로세스가 자식 프로세스의 새로운 부모 프로세스가 된다</a:t>
            </a:r>
            <a:r>
              <a:rPr lang="en-US" altLang="ko-KR" dirty="0"/>
              <a:t>.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altLang="ko-KR" sz="1000" dirty="0"/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문제 </a:t>
            </a:r>
            <a:r>
              <a:rPr lang="en-US" altLang="ko-KR" sz="2000" dirty="0"/>
              <a:t>1</a:t>
            </a:r>
          </a:p>
          <a:p>
            <a:pPr lvl="2">
              <a:lnSpc>
                <a:spcPct val="110000"/>
              </a:lnSpc>
              <a:buFont typeface="Century Schoolbook" panose="02040604050505020304" pitchFamily="18" charset="0"/>
              <a:buChar char="―"/>
            </a:pPr>
            <a:r>
              <a:rPr lang="en-US" altLang="ko-KR" sz="1800" dirty="0"/>
              <a:t>ex1.c</a:t>
            </a:r>
            <a:r>
              <a:rPr lang="ko-KR" altLang="en-US" sz="1800" dirty="0"/>
              <a:t>를 생성하고</a:t>
            </a:r>
            <a:r>
              <a:rPr lang="en-US" altLang="ko-KR" sz="1800" dirty="0"/>
              <a:t> </a:t>
            </a:r>
            <a:r>
              <a:rPr lang="ko-KR" altLang="en-US" sz="1800" dirty="0"/>
              <a:t>파일 내에 다음을 수행할 코드를 작성하시오</a:t>
            </a:r>
            <a:r>
              <a:rPr lang="en-US" altLang="ko-KR" sz="1800" dirty="0"/>
              <a:t>.</a:t>
            </a:r>
          </a:p>
          <a:p>
            <a:pPr lvl="3">
              <a:lnSpc>
                <a:spcPct val="110000"/>
              </a:lnSpc>
              <a:buFont typeface="Century Schoolbook" panose="02040604050505020304" pitchFamily="18" charset="0"/>
              <a:buChar char="–"/>
            </a:pPr>
            <a:r>
              <a:rPr lang="ko-KR" altLang="en-US" sz="1600" dirty="0"/>
              <a:t>자식 프로세스를 생성한 다음 부모 프로세스를 </a:t>
            </a:r>
            <a:r>
              <a:rPr lang="en-US" altLang="ko-KR" sz="1600" dirty="0"/>
              <a:t>2</a:t>
            </a:r>
            <a:r>
              <a:rPr lang="ko-KR" altLang="en-US" sz="1600" dirty="0"/>
              <a:t>초 실행 중지시키고</a:t>
            </a:r>
            <a:r>
              <a:rPr lang="en-US" altLang="ko-KR" sz="1600" dirty="0"/>
              <a:t>,</a:t>
            </a:r>
          </a:p>
          <a:p>
            <a:pPr marL="822960" lvl="3" indent="0">
              <a:lnSpc>
                <a:spcPct val="110000"/>
              </a:lnSpc>
              <a:buNone/>
            </a:pPr>
            <a:r>
              <a:rPr lang="ko-KR" altLang="en-US" sz="1600" dirty="0"/>
              <a:t>   자식 프로세스의 </a:t>
            </a:r>
            <a:r>
              <a:rPr lang="en-US" altLang="ko-KR" sz="1600" dirty="0"/>
              <a:t>PID</a:t>
            </a:r>
            <a:r>
              <a:rPr lang="ko-KR" altLang="en-US" sz="1600" dirty="0"/>
              <a:t>를 </a:t>
            </a:r>
            <a:r>
              <a:rPr lang="en-US" altLang="ko-KR" sz="1600" dirty="0"/>
              <a:t>5</a:t>
            </a:r>
            <a:r>
              <a:rPr lang="ko-KR" altLang="en-US" sz="1600" dirty="0"/>
              <a:t>번 출력하는 동안 부모 프로세스를 종료하면</a:t>
            </a:r>
            <a:endParaRPr lang="en-US" altLang="ko-KR" sz="1600" dirty="0"/>
          </a:p>
          <a:p>
            <a:pPr marL="822960" lvl="3" indent="0">
              <a:lnSpc>
                <a:spcPct val="110000"/>
              </a:lnSpc>
              <a:buNone/>
            </a:pPr>
            <a:r>
              <a:rPr lang="en-US" altLang="ko-KR" sz="1600" dirty="0"/>
              <a:t>   </a:t>
            </a:r>
            <a:r>
              <a:rPr lang="ko-KR" altLang="en-US" sz="1600" dirty="0"/>
              <a:t>고아 프로세스의 부모 프로세스가 </a:t>
            </a:r>
            <a:r>
              <a:rPr lang="en-US" altLang="ko-KR" sz="1600" dirty="0" err="1"/>
              <a:t>init</a:t>
            </a:r>
            <a:r>
              <a:rPr lang="en-US" altLang="ko-KR" sz="1600" dirty="0"/>
              <a:t> </a:t>
            </a:r>
            <a:r>
              <a:rPr lang="ko-KR" altLang="en-US" sz="1600" dirty="0"/>
              <a:t>프로세스로 바뀌는지 확인하시오</a:t>
            </a:r>
            <a:r>
              <a:rPr lang="en-US" altLang="ko-KR" sz="1600" dirty="0"/>
              <a:t>.</a:t>
            </a:r>
          </a:p>
          <a:p>
            <a:pPr lvl="3">
              <a:lnSpc>
                <a:spcPct val="110000"/>
              </a:lnSpc>
              <a:buFont typeface="Century Schoolbook" panose="02040604050505020304" pitchFamily="18" charset="0"/>
              <a:buChar char="–"/>
            </a:pPr>
            <a:r>
              <a:rPr lang="en-US" altLang="ko-KR" sz="1600" dirty="0"/>
              <a:t>fork</a:t>
            </a:r>
            <a:r>
              <a:rPr lang="ko-KR" altLang="en-US" sz="1600" dirty="0"/>
              <a:t>를 실패하면 </a:t>
            </a:r>
            <a:r>
              <a:rPr lang="en-US" altLang="ko-KR" sz="1600" dirty="0"/>
              <a:t>“Fail to fork”</a:t>
            </a:r>
            <a:r>
              <a:rPr lang="ko-KR" altLang="en-US" sz="1600" dirty="0"/>
              <a:t>를 출력하시오</a:t>
            </a:r>
            <a:r>
              <a:rPr lang="en-US" altLang="ko-KR" sz="1600" dirty="0"/>
              <a:t>.</a:t>
            </a:r>
          </a:p>
          <a:p>
            <a:pPr lvl="3">
              <a:lnSpc>
                <a:spcPct val="110000"/>
              </a:lnSpc>
              <a:buFont typeface="Century Schoolbook" panose="02040604050505020304" pitchFamily="18" charset="0"/>
              <a:buChar char="–"/>
            </a:pPr>
            <a:r>
              <a:rPr lang="ko-KR" altLang="en-US" sz="1600" dirty="0"/>
              <a:t>다음과</a:t>
            </a:r>
            <a:r>
              <a:rPr lang="en-US" altLang="ko-KR" sz="1600" dirty="0"/>
              <a:t> </a:t>
            </a:r>
            <a:r>
              <a:rPr lang="ko-KR" altLang="en-US" sz="1600" dirty="0"/>
              <a:t>같이 출력하며 확인하시오</a:t>
            </a:r>
            <a:r>
              <a:rPr lang="en-US" altLang="ko-KR" sz="1600" dirty="0"/>
              <a:t>.</a:t>
            </a:r>
          </a:p>
          <a:p>
            <a:pPr marL="548640" lvl="2" indent="0">
              <a:lnSpc>
                <a:spcPct val="110000"/>
              </a:lnSpc>
              <a:buNone/>
            </a:pPr>
            <a:endParaRPr lang="en-US" altLang="ko-KR" sz="1800" dirty="0"/>
          </a:p>
          <a:p>
            <a:pPr lvl="3">
              <a:lnSpc>
                <a:spcPct val="110000"/>
              </a:lnSpc>
              <a:buFont typeface="Century Schoolbook" panose="02040604050505020304" pitchFamily="18" charset="0"/>
              <a:buChar char="–"/>
            </a:pPr>
            <a:endParaRPr lang="en-US" altLang="ko-KR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fld id="{6113E31D-E2AB-40D1-8B51-AFA5AFEF393A}" type="slidenum">
              <a:rPr lang="en-US" smtClean="0">
                <a:solidFill>
                  <a:srgbClr val="696464">
                    <a:lumMod val="60000"/>
                    <a:lumOff val="40000"/>
                  </a:srgbClr>
                </a:solidFill>
              </a:rPr>
              <a:pPr>
                <a:defRPr/>
              </a:pPr>
              <a:t>6</a:t>
            </a:fld>
            <a:endParaRPr lang="en-US" dirty="0">
              <a:solidFill>
                <a:srgbClr val="696464">
                  <a:lumMod val="60000"/>
                  <a:lumOff val="40000"/>
                </a:srgb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828007" y="6007216"/>
            <a:ext cx="376880" cy="3299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7506734" y="5165166"/>
            <a:ext cx="687859" cy="5869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1898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1972" y="-50505"/>
            <a:ext cx="9692640" cy="1325562"/>
          </a:xfrm>
        </p:spPr>
        <p:txBody>
          <a:bodyPr/>
          <a:lstStyle/>
          <a:p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실습 문제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14664" y="1442882"/>
            <a:ext cx="10497622" cy="4077808"/>
          </a:xfrm>
        </p:spPr>
        <p:txBody>
          <a:bodyPr>
            <a:normAutofit fontScale="92500" lnSpcReduction="20000"/>
          </a:bodyPr>
          <a:lstStyle/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dirty="0" err="1"/>
              <a:t>좀비</a:t>
            </a:r>
            <a:r>
              <a:rPr lang="ko-KR" altLang="en-US" dirty="0"/>
              <a:t> 프로세스 </a:t>
            </a:r>
            <a:r>
              <a:rPr lang="en-US" altLang="ko-KR" dirty="0"/>
              <a:t>:</a:t>
            </a:r>
            <a:r>
              <a:rPr lang="ko-KR" altLang="en-US" dirty="0"/>
              <a:t> 자식 프로세스가 종료됐지만 부모 프로세스가 종료 상태를 회수하지 않아</a:t>
            </a:r>
            <a:endParaRPr lang="en-US" altLang="ko-KR" dirty="0"/>
          </a:p>
          <a:p>
            <a:pPr marL="274320" lvl="1" indent="0">
              <a:lnSpc>
                <a:spcPct val="100000"/>
              </a:lnSpc>
              <a:buNone/>
            </a:pPr>
            <a:r>
              <a:rPr lang="en-US" altLang="ko-KR" dirty="0"/>
              <a:t>                             </a:t>
            </a:r>
            <a:r>
              <a:rPr lang="ko-KR" altLang="en-US" dirty="0"/>
              <a:t>메모리 상에 남아있는 자식 프로세스</a:t>
            </a:r>
            <a:r>
              <a:rPr lang="en-US" altLang="ko-KR" dirty="0"/>
              <a:t>.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altLang="ko-KR" sz="1000" dirty="0"/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문제 </a:t>
            </a:r>
            <a:r>
              <a:rPr lang="en-US" altLang="ko-KR" sz="2000" dirty="0"/>
              <a:t>2</a:t>
            </a:r>
          </a:p>
          <a:p>
            <a:pPr lvl="2">
              <a:lnSpc>
                <a:spcPct val="110000"/>
              </a:lnSpc>
              <a:buFont typeface="Century Schoolbook" panose="02040604050505020304" pitchFamily="18" charset="0"/>
              <a:buChar char="―"/>
            </a:pPr>
            <a:r>
              <a:rPr lang="en-US" altLang="ko-KR" sz="2000" dirty="0"/>
              <a:t>ex2_1.c</a:t>
            </a:r>
            <a:r>
              <a:rPr lang="ko-KR" altLang="en-US" sz="2000" dirty="0"/>
              <a:t>를 생성하고</a:t>
            </a:r>
            <a:r>
              <a:rPr lang="en-US" altLang="ko-KR" sz="2000" dirty="0"/>
              <a:t> </a:t>
            </a:r>
            <a:r>
              <a:rPr lang="ko-KR" altLang="en-US" sz="2000" dirty="0"/>
              <a:t>파일 내에 다음을 수행할 코드를 작성하시오</a:t>
            </a:r>
            <a:r>
              <a:rPr lang="en-US" altLang="ko-KR" sz="2000" dirty="0"/>
              <a:t>.</a:t>
            </a:r>
          </a:p>
          <a:p>
            <a:pPr lvl="3">
              <a:lnSpc>
                <a:spcPct val="110000"/>
              </a:lnSpc>
              <a:buFont typeface="Century Schoolbook" panose="02040604050505020304" pitchFamily="18" charset="0"/>
              <a:buChar char="–"/>
            </a:pPr>
            <a:r>
              <a:rPr lang="ko-KR" altLang="en-US" sz="1800" dirty="0"/>
              <a:t>자식 프로세스를 생성한 다음 부모 프로세스를 </a:t>
            </a:r>
            <a:r>
              <a:rPr lang="en-US" altLang="ko-KR" sz="1800" dirty="0"/>
              <a:t>20</a:t>
            </a:r>
            <a:r>
              <a:rPr lang="ko-KR" altLang="en-US" sz="1800" dirty="0"/>
              <a:t>초 실행 중지시키고</a:t>
            </a:r>
            <a:r>
              <a:rPr lang="en-US" altLang="ko-KR" sz="1800" dirty="0"/>
              <a:t> </a:t>
            </a:r>
          </a:p>
          <a:p>
            <a:pPr marL="822960" lvl="3" indent="0">
              <a:lnSpc>
                <a:spcPct val="110000"/>
              </a:lnSpc>
              <a:buNone/>
            </a:pPr>
            <a:r>
              <a:rPr lang="en-US" altLang="ko-KR" sz="1800" dirty="0"/>
              <a:t>  </a:t>
            </a:r>
            <a:r>
              <a:rPr lang="ko-KR" altLang="en-US" sz="1800" dirty="0"/>
              <a:t>자식 프로세스를 종료하시오</a:t>
            </a:r>
            <a:r>
              <a:rPr lang="en-US" altLang="ko-KR" sz="1800" dirty="0"/>
              <a:t>.</a:t>
            </a:r>
          </a:p>
          <a:p>
            <a:pPr lvl="3">
              <a:lnSpc>
                <a:spcPct val="110000"/>
              </a:lnSpc>
              <a:buFont typeface="Century Schoolbook" panose="02040604050505020304" pitchFamily="18" charset="0"/>
              <a:buChar char="–"/>
            </a:pPr>
            <a:r>
              <a:rPr lang="en-US" altLang="ko-KR" sz="1800" dirty="0"/>
              <a:t>fork</a:t>
            </a:r>
            <a:r>
              <a:rPr lang="ko-KR" altLang="en-US" sz="1800" dirty="0"/>
              <a:t>를</a:t>
            </a:r>
            <a:r>
              <a:rPr lang="en-US" altLang="ko-KR" sz="1800" dirty="0"/>
              <a:t> </a:t>
            </a:r>
            <a:r>
              <a:rPr lang="ko-KR" altLang="en-US" sz="1800" dirty="0"/>
              <a:t>실패하면 </a:t>
            </a:r>
            <a:r>
              <a:rPr lang="en-US" altLang="ko-KR" sz="1800" dirty="0"/>
              <a:t>“Fail to fork”</a:t>
            </a:r>
            <a:r>
              <a:rPr lang="ko-KR" altLang="en-US" sz="1800" dirty="0"/>
              <a:t>를 출력하시오</a:t>
            </a:r>
            <a:r>
              <a:rPr lang="en-US" altLang="ko-KR" sz="1800" dirty="0"/>
              <a:t>.</a:t>
            </a:r>
          </a:p>
          <a:p>
            <a:pPr lvl="3">
              <a:lnSpc>
                <a:spcPct val="110000"/>
              </a:lnSpc>
              <a:buFont typeface="Century Schoolbook" panose="02040604050505020304" pitchFamily="18" charset="0"/>
              <a:buChar char="–"/>
            </a:pPr>
            <a:r>
              <a:rPr lang="en-US" altLang="ko-KR" sz="1800" dirty="0" err="1"/>
              <a:t>ps</a:t>
            </a:r>
            <a:r>
              <a:rPr lang="en-US" altLang="ko-KR" sz="1800" dirty="0"/>
              <a:t> aux | grep ex2_1 </a:t>
            </a:r>
            <a:r>
              <a:rPr lang="ko-KR" altLang="en-US" sz="1800" dirty="0"/>
              <a:t>명령어로 </a:t>
            </a:r>
            <a:r>
              <a:rPr lang="ko-KR" altLang="en-US" sz="1800" dirty="0" err="1"/>
              <a:t>좀비</a:t>
            </a:r>
            <a:r>
              <a:rPr lang="ko-KR" altLang="en-US" sz="1800" dirty="0"/>
              <a:t> 프로세스가 존재하는지 확인하시오</a:t>
            </a:r>
            <a:r>
              <a:rPr lang="en-US" altLang="ko-KR" sz="1800" dirty="0"/>
              <a:t>.</a:t>
            </a:r>
          </a:p>
          <a:p>
            <a:pPr lvl="3">
              <a:lnSpc>
                <a:spcPct val="110000"/>
              </a:lnSpc>
              <a:buFont typeface="Century Schoolbook" panose="02040604050505020304" pitchFamily="18" charset="0"/>
              <a:buChar char="–"/>
            </a:pPr>
            <a:r>
              <a:rPr lang="ko-KR" altLang="en-US" sz="1800" dirty="0" err="1"/>
              <a:t>좀비</a:t>
            </a:r>
            <a:r>
              <a:rPr lang="ko-KR" altLang="en-US" sz="1800" dirty="0"/>
              <a:t> 프로세스가 존재하면 </a:t>
            </a:r>
            <a:r>
              <a:rPr lang="en-US" altLang="ko-KR" sz="1800" dirty="0"/>
              <a:t>ex2_2.c </a:t>
            </a:r>
            <a:r>
              <a:rPr lang="ko-KR" altLang="en-US" sz="1800" dirty="0"/>
              <a:t>파일을 생성하여 다음을 수행하시오</a:t>
            </a:r>
            <a:r>
              <a:rPr lang="en-US" altLang="ko-KR" sz="1800" dirty="0"/>
              <a:t>.</a:t>
            </a:r>
            <a:r>
              <a:rPr lang="ko-KR" altLang="en-US" sz="1800" dirty="0"/>
              <a:t> </a:t>
            </a:r>
            <a:endParaRPr lang="en-US" altLang="ko-KR" sz="1800" dirty="0"/>
          </a:p>
          <a:p>
            <a:pPr lvl="4">
              <a:lnSpc>
                <a:spcPct val="110000"/>
              </a:lnSpc>
              <a:buFont typeface="Century Schoolbook" panose="02040604050505020304" pitchFamily="18" charset="0"/>
              <a:buChar char="–"/>
            </a:pPr>
            <a:r>
              <a:rPr lang="ko-KR" altLang="en-US" sz="1600" dirty="0"/>
              <a:t>부모 프로세스는</a:t>
            </a:r>
            <a:r>
              <a:rPr lang="en-US" altLang="ko-KR" sz="1600" dirty="0"/>
              <a:t> </a:t>
            </a:r>
            <a:r>
              <a:rPr lang="ko-KR" altLang="en-US" sz="1600" dirty="0"/>
              <a:t>자식 프로세스의 종료 상태를 받아들인 후 </a:t>
            </a:r>
            <a:r>
              <a:rPr lang="ko-KR" altLang="en-US" sz="1600" dirty="0" err="1"/>
              <a:t>좀비</a:t>
            </a:r>
            <a:r>
              <a:rPr lang="ko-KR" altLang="en-US" sz="1600" dirty="0"/>
              <a:t> 프로세스를 종료하시오</a:t>
            </a:r>
            <a:r>
              <a:rPr lang="en-US" altLang="ko-KR" sz="1600" dirty="0"/>
              <a:t>.</a:t>
            </a:r>
          </a:p>
          <a:p>
            <a:pPr lvl="4">
              <a:lnSpc>
                <a:spcPct val="110000"/>
              </a:lnSpc>
              <a:buFont typeface="Century Schoolbook" panose="02040604050505020304" pitchFamily="18" charset="0"/>
              <a:buChar char="–"/>
            </a:pPr>
            <a:r>
              <a:rPr lang="en-US" altLang="ko-KR" sz="1600" dirty="0"/>
              <a:t> </a:t>
            </a:r>
            <a:r>
              <a:rPr lang="en-US" altLang="ko-KR" sz="1600" dirty="0">
                <a:solidFill>
                  <a:srgbClr val="FF0000"/>
                </a:solidFill>
              </a:rPr>
              <a:t>(Hint: wait() </a:t>
            </a:r>
            <a:r>
              <a:rPr lang="ko-KR" altLang="en-US" sz="1600" dirty="0">
                <a:solidFill>
                  <a:srgbClr val="FF0000"/>
                </a:solidFill>
              </a:rPr>
              <a:t>시스템 콜 함수를 사용하시오</a:t>
            </a:r>
            <a:r>
              <a:rPr lang="en-US" altLang="ko-KR" sz="1600" dirty="0">
                <a:solidFill>
                  <a:srgbClr val="FF0000"/>
                </a:solidFill>
              </a:rPr>
              <a:t>.)</a:t>
            </a:r>
            <a:endParaRPr lang="en-US" altLang="ko-KR" sz="1600" dirty="0"/>
          </a:p>
          <a:p>
            <a:pPr lvl="4">
              <a:lnSpc>
                <a:spcPct val="110000"/>
              </a:lnSpc>
              <a:buFont typeface="Century Schoolbook" panose="02040604050505020304" pitchFamily="18" charset="0"/>
              <a:buChar char="–"/>
            </a:pPr>
            <a:r>
              <a:rPr lang="ko-KR" altLang="en-US" sz="1600" dirty="0"/>
              <a:t>이때</a:t>
            </a:r>
            <a:r>
              <a:rPr lang="en-US" altLang="ko-KR" sz="1600" dirty="0"/>
              <a:t>, </a:t>
            </a:r>
            <a:r>
              <a:rPr lang="ko-KR" altLang="en-US" sz="1600" dirty="0"/>
              <a:t>자식 프로세스의 </a:t>
            </a:r>
            <a:r>
              <a:rPr lang="en-US" altLang="ko-KR" sz="1600" dirty="0"/>
              <a:t>PID, </a:t>
            </a:r>
            <a:r>
              <a:rPr lang="ko-KR" altLang="en-US" sz="1600" dirty="0" err="1"/>
              <a:t>리턴값</a:t>
            </a:r>
            <a:r>
              <a:rPr lang="en-US" altLang="ko-KR" sz="1600" dirty="0"/>
              <a:t>, </a:t>
            </a:r>
            <a:r>
              <a:rPr lang="ko-KR" altLang="en-US" sz="1600" dirty="0"/>
              <a:t>종료상태를 출력하시오</a:t>
            </a:r>
            <a:r>
              <a:rPr lang="en-US" altLang="ko-KR" sz="1600" dirty="0"/>
              <a:t>.</a:t>
            </a:r>
          </a:p>
          <a:p>
            <a:pPr lvl="3">
              <a:lnSpc>
                <a:spcPct val="110000"/>
              </a:lnSpc>
              <a:buFont typeface="Century Schoolbook" panose="02040604050505020304" pitchFamily="18" charset="0"/>
              <a:buChar char="–"/>
            </a:pPr>
            <a:endParaRPr lang="en-US" altLang="ko-KR" sz="1600" dirty="0"/>
          </a:p>
          <a:p>
            <a:pPr lvl="3">
              <a:lnSpc>
                <a:spcPct val="110000"/>
              </a:lnSpc>
              <a:buFont typeface="Century Schoolbook" panose="02040604050505020304" pitchFamily="18" charset="0"/>
              <a:buChar char="–"/>
            </a:pPr>
            <a:endParaRPr lang="en-US" altLang="ko-KR" sz="1800" dirty="0"/>
          </a:p>
          <a:p>
            <a:pPr lvl="3">
              <a:lnSpc>
                <a:spcPct val="110000"/>
              </a:lnSpc>
              <a:buFont typeface="Century Schoolbook" panose="02040604050505020304" pitchFamily="18" charset="0"/>
              <a:buChar char="–"/>
            </a:pPr>
            <a:endParaRPr lang="en-US" altLang="ko-KR" sz="1800" dirty="0"/>
          </a:p>
          <a:p>
            <a:pPr lvl="3">
              <a:lnSpc>
                <a:spcPct val="110000"/>
              </a:lnSpc>
              <a:buFont typeface="Century Schoolbook" panose="02040604050505020304" pitchFamily="18" charset="0"/>
              <a:buChar char="–"/>
            </a:pPr>
            <a:endParaRPr lang="en-US" altLang="ko-KR" sz="1800" dirty="0"/>
          </a:p>
          <a:p>
            <a:pPr lvl="3">
              <a:lnSpc>
                <a:spcPct val="110000"/>
              </a:lnSpc>
              <a:buFont typeface="Century Schoolbook" panose="02040604050505020304" pitchFamily="18" charset="0"/>
              <a:buChar char="–"/>
            </a:pPr>
            <a:endParaRPr lang="en-US" altLang="ko-KR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fld id="{6113E31D-E2AB-40D1-8B51-AFA5AFEF393A}" type="slidenum">
              <a:rPr lang="en-US" smtClean="0">
                <a:solidFill>
                  <a:srgbClr val="696464">
                    <a:lumMod val="60000"/>
                    <a:lumOff val="40000"/>
                  </a:srgbClr>
                </a:solidFill>
              </a:rPr>
              <a:pPr>
                <a:defRPr/>
              </a:pPr>
              <a:t>7</a:t>
            </a:fld>
            <a:endParaRPr lang="en-US" dirty="0">
              <a:solidFill>
                <a:srgbClr val="696464">
                  <a:lumMod val="60000"/>
                  <a:lumOff val="40000"/>
                </a:srgbClr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065" y="5688515"/>
            <a:ext cx="5420376" cy="748997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3209055" y="6144013"/>
            <a:ext cx="231376" cy="1539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7875" y="5294511"/>
            <a:ext cx="5248811" cy="1304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571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1972" y="187960"/>
            <a:ext cx="9692640" cy="1325562"/>
          </a:xfrm>
        </p:spPr>
        <p:txBody>
          <a:bodyPr/>
          <a:lstStyle/>
          <a:p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실습 문제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14664" y="1691322"/>
            <a:ext cx="10497622" cy="4168758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문제 </a:t>
            </a:r>
            <a:r>
              <a:rPr lang="en-US" altLang="ko-KR" sz="2000" dirty="0"/>
              <a:t>3</a:t>
            </a:r>
          </a:p>
          <a:p>
            <a:pPr lvl="2">
              <a:lnSpc>
                <a:spcPct val="110000"/>
              </a:lnSpc>
              <a:buFont typeface="Century Schoolbook" panose="02040604050505020304" pitchFamily="18" charset="0"/>
              <a:buChar char="―"/>
            </a:pPr>
            <a:r>
              <a:rPr lang="en-US" altLang="ko-KR" sz="1800" dirty="0"/>
              <a:t> ex3.c</a:t>
            </a:r>
            <a:r>
              <a:rPr lang="ko-KR" altLang="en-US" sz="1800" dirty="0"/>
              <a:t>를 생성하고</a:t>
            </a:r>
            <a:r>
              <a:rPr lang="en-US" altLang="ko-KR" sz="1800" dirty="0"/>
              <a:t> </a:t>
            </a:r>
            <a:r>
              <a:rPr lang="ko-KR" altLang="en-US" sz="1800" dirty="0"/>
              <a:t>파일 내에 다음을 수행할 코드를 작성하시오</a:t>
            </a:r>
            <a:r>
              <a:rPr lang="en-US" altLang="ko-KR" sz="1800" dirty="0"/>
              <a:t>. </a:t>
            </a:r>
          </a:p>
          <a:p>
            <a:pPr lvl="3">
              <a:lnSpc>
                <a:spcPct val="110000"/>
              </a:lnSpc>
              <a:buFont typeface="Century Schoolbook" panose="02040604050505020304" pitchFamily="18" charset="0"/>
              <a:buChar char="–"/>
            </a:pPr>
            <a:r>
              <a:rPr lang="ko-KR" altLang="en-US" sz="1600" dirty="0"/>
              <a:t>사용자로부터 입력을 받을 때까지 기다리시오</a:t>
            </a:r>
            <a:r>
              <a:rPr lang="en-US" altLang="ko-KR" sz="1600" dirty="0"/>
              <a:t>.</a:t>
            </a:r>
          </a:p>
          <a:p>
            <a:pPr lvl="3">
              <a:lnSpc>
                <a:spcPct val="110000"/>
              </a:lnSpc>
              <a:buFont typeface="Century Schoolbook" panose="02040604050505020304" pitchFamily="18" charset="0"/>
              <a:buChar char="–"/>
            </a:pPr>
            <a:r>
              <a:rPr lang="ko-KR" altLang="en-US" sz="1600" dirty="0"/>
              <a:t>입력이 </a:t>
            </a:r>
            <a:r>
              <a:rPr lang="en-US" altLang="ko-KR" sz="1600" dirty="0"/>
              <a:t>quit</a:t>
            </a:r>
            <a:r>
              <a:rPr lang="ko-KR" altLang="en-US" sz="1600" dirty="0"/>
              <a:t>이면 프로그램을 종료하시오</a:t>
            </a:r>
            <a:r>
              <a:rPr lang="en-US" altLang="ko-KR" sz="1600" dirty="0"/>
              <a:t>.</a:t>
            </a:r>
          </a:p>
          <a:p>
            <a:pPr lvl="3">
              <a:lnSpc>
                <a:spcPct val="110000"/>
              </a:lnSpc>
              <a:buFont typeface="Century Schoolbook" panose="02040604050505020304" pitchFamily="18" charset="0"/>
              <a:buChar char="–"/>
            </a:pPr>
            <a:r>
              <a:rPr lang="ko-KR" altLang="en-US" sz="1600" dirty="0"/>
              <a:t>입력한 명령이 실행 가능하면 </a:t>
            </a:r>
            <a:r>
              <a:rPr lang="en-US" altLang="ko-KR" sz="1600" dirty="0"/>
              <a:t>fork</a:t>
            </a:r>
            <a:r>
              <a:rPr lang="ko-KR" altLang="en-US" sz="1600" dirty="0"/>
              <a:t>한 후 </a:t>
            </a:r>
            <a:r>
              <a:rPr lang="en-US" altLang="ko-KR" sz="1600" dirty="0" err="1"/>
              <a:t>execl</a:t>
            </a:r>
            <a:r>
              <a:rPr lang="ko-KR" altLang="en-US" sz="1600" dirty="0"/>
              <a:t>을 이용해서 실행하시오</a:t>
            </a:r>
            <a:r>
              <a:rPr lang="en-US" altLang="ko-KR" sz="1600" dirty="0"/>
              <a:t>.</a:t>
            </a:r>
          </a:p>
          <a:p>
            <a:pPr lvl="3">
              <a:lnSpc>
                <a:spcPct val="110000"/>
              </a:lnSpc>
              <a:buFont typeface="Century Schoolbook" panose="02040604050505020304" pitchFamily="18" charset="0"/>
              <a:buChar char="–"/>
            </a:pPr>
            <a:r>
              <a:rPr lang="ko-KR" altLang="en-US" sz="1600" dirty="0"/>
              <a:t>입력한 명령이 실행 가능하지 않다면 에러 메시지를 출력하시오</a:t>
            </a:r>
            <a:r>
              <a:rPr lang="en-US" altLang="ko-KR" sz="1600" dirty="0"/>
              <a:t>.</a:t>
            </a:r>
          </a:p>
          <a:p>
            <a:pPr lvl="3">
              <a:lnSpc>
                <a:spcPct val="110000"/>
              </a:lnSpc>
              <a:buFont typeface="Century Schoolbook" panose="02040604050505020304" pitchFamily="18" charset="0"/>
              <a:buChar char="–"/>
            </a:pPr>
            <a:r>
              <a:rPr lang="en-US" altLang="ko-KR" sz="1600" dirty="0"/>
              <a:t> </a:t>
            </a:r>
            <a:r>
              <a:rPr lang="en-US" altLang="ko-KR" sz="1600" dirty="0">
                <a:solidFill>
                  <a:srgbClr val="FF0000"/>
                </a:solidFill>
              </a:rPr>
              <a:t>(Hint: access() </a:t>
            </a:r>
            <a:r>
              <a:rPr lang="ko-KR" altLang="en-US" sz="1600" dirty="0">
                <a:solidFill>
                  <a:srgbClr val="FF0000"/>
                </a:solidFill>
              </a:rPr>
              <a:t>함수를 사용하시오</a:t>
            </a:r>
            <a:r>
              <a:rPr lang="en-US" altLang="ko-KR" sz="1600" dirty="0">
                <a:solidFill>
                  <a:srgbClr val="FF0000"/>
                </a:solidFill>
              </a:rPr>
              <a:t>.)</a:t>
            </a:r>
            <a:endParaRPr lang="en-US" altLang="ko-KR" sz="1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fld id="{6113E31D-E2AB-40D1-8B51-AFA5AFEF393A}" type="slidenum">
              <a:rPr lang="en-US" smtClean="0">
                <a:solidFill>
                  <a:srgbClr val="696464">
                    <a:lumMod val="60000"/>
                    <a:lumOff val="40000"/>
                  </a:srgbClr>
                </a:solidFill>
              </a:rPr>
              <a:pPr>
                <a:defRPr/>
              </a:pPr>
              <a:t>8</a:t>
            </a:fld>
            <a:endParaRPr lang="en-US" dirty="0">
              <a:solidFill>
                <a:srgbClr val="696464">
                  <a:lumMod val="60000"/>
                  <a:lumOff val="40000"/>
                </a:srgbClr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6771" y="3851901"/>
            <a:ext cx="4317841" cy="2494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519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1972" y="187960"/>
            <a:ext cx="9692640" cy="1325562"/>
          </a:xfrm>
        </p:spPr>
        <p:txBody>
          <a:bodyPr/>
          <a:lstStyle/>
          <a:p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실습 문제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14664" y="1691322"/>
            <a:ext cx="10497622" cy="4168758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문제 </a:t>
            </a:r>
            <a:r>
              <a:rPr lang="en-US" altLang="ko-KR" sz="2000" dirty="0"/>
              <a:t>4</a:t>
            </a:r>
          </a:p>
          <a:p>
            <a:pPr lvl="2">
              <a:lnSpc>
                <a:spcPct val="110000"/>
              </a:lnSpc>
              <a:buFont typeface="Century Schoolbook" panose="02040604050505020304" pitchFamily="18" charset="0"/>
              <a:buChar char="―"/>
            </a:pPr>
            <a:r>
              <a:rPr lang="ko-KR" altLang="en-US" sz="2000" dirty="0"/>
              <a:t> </a:t>
            </a:r>
            <a:r>
              <a:rPr lang="en-US" altLang="ko-KR" sz="2000" dirty="0"/>
              <a:t>ex4.c</a:t>
            </a:r>
            <a:r>
              <a:rPr lang="ko-KR" altLang="en-US" sz="2000" dirty="0"/>
              <a:t>를 생성하고</a:t>
            </a:r>
            <a:r>
              <a:rPr lang="en-US" altLang="ko-KR" sz="2000" dirty="0"/>
              <a:t> </a:t>
            </a:r>
            <a:r>
              <a:rPr lang="ko-KR" altLang="en-US" sz="2000" dirty="0"/>
              <a:t>파일 내에 다음을 수행할 코드를 작성하시오</a:t>
            </a:r>
            <a:r>
              <a:rPr lang="en-US" altLang="ko-KR" sz="2000" dirty="0"/>
              <a:t>.</a:t>
            </a:r>
          </a:p>
          <a:p>
            <a:pPr lvl="3">
              <a:lnSpc>
                <a:spcPct val="110000"/>
              </a:lnSpc>
              <a:buFont typeface="Century Schoolbook" panose="02040604050505020304" pitchFamily="18" charset="0"/>
              <a:buChar char="–"/>
            </a:pPr>
            <a:r>
              <a:rPr lang="en-US" altLang="ko-KR" sz="1800" dirty="0"/>
              <a:t>fork </a:t>
            </a:r>
            <a:r>
              <a:rPr lang="ko-KR" altLang="en-US" sz="1800" dirty="0"/>
              <a:t>함수를 사용하여 입력된 수만큼</a:t>
            </a:r>
            <a:endParaRPr lang="en-US" altLang="ko-KR" sz="1800" dirty="0"/>
          </a:p>
          <a:p>
            <a:pPr marL="822960" lvl="3" indent="0">
              <a:lnSpc>
                <a:spcPct val="110000"/>
              </a:lnSpc>
              <a:buNone/>
            </a:pPr>
            <a:r>
              <a:rPr lang="en-US" altLang="ko-KR" sz="1800" dirty="0"/>
              <a:t>   </a:t>
            </a:r>
            <a:r>
              <a:rPr lang="ko-KR" altLang="en-US" sz="1800" dirty="0"/>
              <a:t>자식 프로세스가 </a:t>
            </a:r>
            <a:r>
              <a:rPr lang="en-US" altLang="ko-KR" sz="1800" dirty="0"/>
              <a:t>Fibonacci Series</a:t>
            </a:r>
            <a:r>
              <a:rPr lang="ko-KR" altLang="en-US" sz="1800" dirty="0"/>
              <a:t>를 출력하는 프로그램을 만드시오</a:t>
            </a:r>
            <a:r>
              <a:rPr lang="en-US" altLang="ko-KR" sz="1800" dirty="0"/>
              <a:t>.</a:t>
            </a:r>
          </a:p>
          <a:p>
            <a:pPr lvl="3">
              <a:lnSpc>
                <a:spcPct val="110000"/>
              </a:lnSpc>
              <a:buFont typeface="Century Schoolbook" panose="02040604050505020304" pitchFamily="18" charset="0"/>
              <a:buChar char="–"/>
            </a:pPr>
            <a:r>
              <a:rPr lang="ko-KR" altLang="en-US" sz="1800"/>
              <a:t>자식 프로세스가 종료할 </a:t>
            </a:r>
            <a:r>
              <a:rPr lang="ko-KR" altLang="en-US" sz="1800" dirty="0"/>
              <a:t>때까지 부모 프로세스는 기다리시오</a:t>
            </a:r>
            <a:r>
              <a:rPr lang="en-US" altLang="ko-KR" sz="1800" dirty="0"/>
              <a:t>.</a:t>
            </a:r>
          </a:p>
          <a:p>
            <a:pPr lvl="3">
              <a:lnSpc>
                <a:spcPct val="110000"/>
              </a:lnSpc>
              <a:buFont typeface="Century Schoolbook" panose="02040604050505020304" pitchFamily="18" charset="0"/>
              <a:buChar char="–"/>
            </a:pPr>
            <a:r>
              <a:rPr lang="en-US" altLang="ko-KR" sz="1800" dirty="0"/>
              <a:t> </a:t>
            </a:r>
            <a:r>
              <a:rPr lang="en-US" altLang="ko-KR" sz="1800" dirty="0">
                <a:solidFill>
                  <a:srgbClr val="FF0000"/>
                </a:solidFill>
              </a:rPr>
              <a:t>(Hint: </a:t>
            </a:r>
            <a:r>
              <a:rPr lang="en-US" altLang="ko-KR" sz="1800" dirty="0" err="1">
                <a:solidFill>
                  <a:srgbClr val="FF0000"/>
                </a:solidFill>
              </a:rPr>
              <a:t>waitpid</a:t>
            </a:r>
            <a:r>
              <a:rPr lang="en-US" altLang="ko-KR" sz="1800" dirty="0">
                <a:solidFill>
                  <a:srgbClr val="FF0000"/>
                </a:solidFill>
              </a:rPr>
              <a:t>() </a:t>
            </a:r>
            <a:r>
              <a:rPr lang="ko-KR" altLang="en-US" sz="1800" dirty="0">
                <a:solidFill>
                  <a:srgbClr val="FF0000"/>
                </a:solidFill>
              </a:rPr>
              <a:t>함수를 사용하시오</a:t>
            </a:r>
            <a:r>
              <a:rPr lang="en-US" altLang="ko-KR" sz="1800" dirty="0">
                <a:solidFill>
                  <a:srgbClr val="FF0000"/>
                </a:solidFill>
              </a:rPr>
              <a:t>.)</a:t>
            </a:r>
            <a:endParaRPr lang="en-US" altLang="ko-KR" sz="1800" dirty="0"/>
          </a:p>
          <a:p>
            <a:pPr lvl="3">
              <a:lnSpc>
                <a:spcPct val="110000"/>
              </a:lnSpc>
              <a:buFont typeface="Century Schoolbook" panose="02040604050505020304" pitchFamily="18" charset="0"/>
              <a:buChar char="–"/>
            </a:pPr>
            <a:r>
              <a:rPr lang="en-US" altLang="ko-KR" sz="1800" dirty="0"/>
              <a:t>fork</a:t>
            </a:r>
            <a:r>
              <a:rPr lang="ko-KR" altLang="en-US" sz="1800" dirty="0"/>
              <a:t>를</a:t>
            </a:r>
            <a:r>
              <a:rPr lang="en-US" altLang="ko-KR" sz="1800" dirty="0"/>
              <a:t> </a:t>
            </a:r>
            <a:r>
              <a:rPr lang="ko-KR" altLang="en-US" sz="1800" dirty="0"/>
              <a:t>실패하면 </a:t>
            </a:r>
            <a:r>
              <a:rPr lang="en-US" altLang="ko-KR" sz="1800" dirty="0"/>
              <a:t>“Fail to fork”</a:t>
            </a:r>
            <a:r>
              <a:rPr lang="ko-KR" altLang="en-US" sz="1800" dirty="0"/>
              <a:t>를 출력하시오</a:t>
            </a:r>
            <a:r>
              <a:rPr lang="en-US" altLang="ko-KR" sz="1800" dirty="0"/>
              <a:t>.</a:t>
            </a:r>
          </a:p>
          <a:p>
            <a:pPr lvl="3">
              <a:lnSpc>
                <a:spcPct val="110000"/>
              </a:lnSpc>
              <a:buFont typeface="Century Schoolbook" panose="02040604050505020304" pitchFamily="18" charset="0"/>
              <a:buChar char="–"/>
            </a:pPr>
            <a:endParaRPr lang="en-US" altLang="ko-KR" sz="1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fld id="{6113E31D-E2AB-40D1-8B51-AFA5AFEF393A}" type="slidenum">
              <a:rPr lang="en-US" smtClean="0">
                <a:solidFill>
                  <a:srgbClr val="696464">
                    <a:lumMod val="60000"/>
                    <a:lumOff val="40000"/>
                  </a:srgbClr>
                </a:solidFill>
              </a:rPr>
              <a:pPr>
                <a:defRPr/>
              </a:pPr>
              <a:t>9</a:t>
            </a:fld>
            <a:endParaRPr lang="en-US" dirty="0">
              <a:solidFill>
                <a:srgbClr val="696464">
                  <a:lumMod val="60000"/>
                  <a:lumOff val="40000"/>
                </a:srgbClr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5854" y="4658360"/>
            <a:ext cx="4637637" cy="151384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6385" y="4658361"/>
            <a:ext cx="4518227" cy="1513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117857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다홍색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</TotalTime>
  <Words>645</Words>
  <Application>Microsoft Office PowerPoint</Application>
  <PresentationFormat>와이드스크린</PresentationFormat>
  <Paragraphs>103</Paragraphs>
  <Slides>10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8" baseType="lpstr">
      <vt:lpstr>나눔 고딕</vt:lpstr>
      <vt:lpstr>나눔고딕</vt:lpstr>
      <vt:lpstr>맑은 고딕</vt:lpstr>
      <vt:lpstr>Arial</vt:lpstr>
      <vt:lpstr>Century Schoolbook</vt:lpstr>
      <vt:lpstr>Wingdings</vt:lpstr>
      <vt:lpstr>Wingdings 2</vt:lpstr>
      <vt:lpstr>View</vt:lpstr>
      <vt:lpstr>리눅스 프로그래밍 실습 6주차-2  부교재 8장 – 프로세스 9장 – 프로세스 제어</vt:lpstr>
      <vt:lpstr>실습 개요</vt:lpstr>
      <vt:lpstr>제출 요령</vt:lpstr>
      <vt:lpstr>준비 사항</vt:lpstr>
      <vt:lpstr>참고</vt:lpstr>
      <vt:lpstr>실습 문제</vt:lpstr>
      <vt:lpstr>실습 문제</vt:lpstr>
      <vt:lpstr>실습 문제</vt:lpstr>
      <vt:lpstr>실습 문제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리눅스 프로그래밍 실습 6주차-2  부교재 8장 – 프로세스 9장 – 프로세스 제어</dc:title>
  <dc:creator>A</dc:creator>
  <cp:lastModifiedBy>lee seungah</cp:lastModifiedBy>
  <cp:revision>30</cp:revision>
  <dcterms:created xsi:type="dcterms:W3CDTF">2020-06-08T08:21:13Z</dcterms:created>
  <dcterms:modified xsi:type="dcterms:W3CDTF">2020-06-11T01:49:23Z</dcterms:modified>
</cp:coreProperties>
</file>