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A7181-567A-4582-AFE2-808FB0878A21}" type="datetimeFigureOut">
              <a:rPr lang="en-US" smtClean="0"/>
              <a:t>5/12/2023</a:t>
            </a:fld>
            <a:endParaRPr lang="en-US"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5630-E090-436C-8810-E66E2BF24E1A}" type="slidenum">
              <a:rPr lang="en-US" smtClean="0"/>
              <a:t>‹#›</a:t>
            </a:fld>
            <a:endParaRPr lang="en-US" dirty="0"/>
          </a:p>
        </p:txBody>
      </p:sp>
    </p:spTree>
    <p:extLst>
      <p:ext uri="{BB962C8B-B14F-4D97-AF65-F5344CB8AC3E}">
        <p14:creationId xmlns:p14="http://schemas.microsoft.com/office/powerpoint/2010/main" val="294924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8" name="Google Shape;268;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72F2CD-56BA-4E68-316E-56117F9BC10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24987DB7-8865-70E1-B87A-3B7AF2033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2AD8783-40CB-C769-1CC0-A677120497A7}"/>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5" name="Chỗ dành sẵn cho Chân trang 4">
            <a:extLst>
              <a:ext uri="{FF2B5EF4-FFF2-40B4-BE49-F238E27FC236}">
                <a16:creationId xmlns:a16="http://schemas.microsoft.com/office/drawing/2014/main" id="{50D8DEFA-44A3-5DAC-7DD5-66A1729094E4}"/>
              </a:ext>
            </a:extLst>
          </p:cNvPr>
          <p:cNvSpPr>
            <a:spLocks noGrp="1"/>
          </p:cNvSpPr>
          <p:nvPr>
            <p:ph type="ftr" sz="quarter" idx="11"/>
          </p:nvPr>
        </p:nvSpPr>
        <p:spPr/>
        <p:txBody>
          <a:bodyPr/>
          <a:lstStyle/>
          <a:p>
            <a:endParaRPr lang="en-US" dirty="0"/>
          </a:p>
        </p:txBody>
      </p:sp>
      <p:sp>
        <p:nvSpPr>
          <p:cNvPr id="6" name="Chỗ dành sẵn cho Số hiệu Bản chiếu 5">
            <a:extLst>
              <a:ext uri="{FF2B5EF4-FFF2-40B4-BE49-F238E27FC236}">
                <a16:creationId xmlns:a16="http://schemas.microsoft.com/office/drawing/2014/main" id="{F9EA6AB7-5447-BA7F-E334-398CEFAC1AE6}"/>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78854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FD6082-F292-9CEA-BBAD-73507F246C4E}"/>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886248C-D370-B3AB-8C39-DF1BA764FA58}"/>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B0F6321-3B31-E3EB-4881-3AB0D77383F4}"/>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5" name="Chỗ dành sẵn cho Chân trang 4">
            <a:extLst>
              <a:ext uri="{FF2B5EF4-FFF2-40B4-BE49-F238E27FC236}">
                <a16:creationId xmlns:a16="http://schemas.microsoft.com/office/drawing/2014/main" id="{59E4DAE9-0246-0298-9C85-0711C7285B2F}"/>
              </a:ext>
            </a:extLst>
          </p:cNvPr>
          <p:cNvSpPr>
            <a:spLocks noGrp="1"/>
          </p:cNvSpPr>
          <p:nvPr>
            <p:ph type="ftr" sz="quarter" idx="11"/>
          </p:nvPr>
        </p:nvSpPr>
        <p:spPr/>
        <p:txBody>
          <a:bodyPr/>
          <a:lstStyle/>
          <a:p>
            <a:endParaRPr lang="en-US" dirty="0"/>
          </a:p>
        </p:txBody>
      </p:sp>
      <p:sp>
        <p:nvSpPr>
          <p:cNvPr id="6" name="Chỗ dành sẵn cho Số hiệu Bản chiếu 5">
            <a:extLst>
              <a:ext uri="{FF2B5EF4-FFF2-40B4-BE49-F238E27FC236}">
                <a16:creationId xmlns:a16="http://schemas.microsoft.com/office/drawing/2014/main" id="{970EAF10-73F6-8DDD-7506-F582F3E2E320}"/>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310028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2EF2D198-29A1-F3FD-C37F-31DA85CDF6CC}"/>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AE8FAB35-8C8D-10AA-4171-6F8DA520785F}"/>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A10222A-7577-9285-3490-DC375BACD1E4}"/>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5" name="Chỗ dành sẵn cho Chân trang 4">
            <a:extLst>
              <a:ext uri="{FF2B5EF4-FFF2-40B4-BE49-F238E27FC236}">
                <a16:creationId xmlns:a16="http://schemas.microsoft.com/office/drawing/2014/main" id="{C55294B4-DE78-21A8-3E3F-FF4BE0122840}"/>
              </a:ext>
            </a:extLst>
          </p:cNvPr>
          <p:cNvSpPr>
            <a:spLocks noGrp="1"/>
          </p:cNvSpPr>
          <p:nvPr>
            <p:ph type="ftr" sz="quarter" idx="11"/>
          </p:nvPr>
        </p:nvSpPr>
        <p:spPr/>
        <p:txBody>
          <a:bodyPr/>
          <a:lstStyle/>
          <a:p>
            <a:endParaRPr lang="en-US" dirty="0"/>
          </a:p>
        </p:txBody>
      </p:sp>
      <p:sp>
        <p:nvSpPr>
          <p:cNvPr id="6" name="Chỗ dành sẵn cho Số hiệu Bản chiếu 5">
            <a:extLst>
              <a:ext uri="{FF2B5EF4-FFF2-40B4-BE49-F238E27FC236}">
                <a16:creationId xmlns:a16="http://schemas.microsoft.com/office/drawing/2014/main" id="{4AB30CA9-70CA-CAE7-2661-0D98E9F7395E}"/>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2456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1"/>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5" name="Google Shape;15;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vi-VN" smtClean="0"/>
              <a:pPr/>
              <a:t>‹#›</a:t>
            </a:fld>
            <a:endParaRPr lang="vi-VN" dirty="0"/>
          </a:p>
        </p:txBody>
      </p:sp>
    </p:spTree>
    <p:extLst>
      <p:ext uri="{BB962C8B-B14F-4D97-AF65-F5344CB8AC3E}">
        <p14:creationId xmlns:p14="http://schemas.microsoft.com/office/powerpoint/2010/main" val="569186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6"/>
        <p:cNvGrpSpPr/>
        <p:nvPr/>
      </p:nvGrpSpPr>
      <p:grpSpPr>
        <a:xfrm>
          <a:off x="0" y="0"/>
          <a:ext cx="0" cy="0"/>
          <a:chOff x="0" y="0"/>
          <a:chExt cx="0" cy="0"/>
        </a:xfrm>
      </p:grpSpPr>
      <p:sp>
        <p:nvSpPr>
          <p:cNvPr id="17" name="Google Shape;17;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vi-VN" smtClean="0"/>
              <a:pPr/>
              <a:t>‹#›</a:t>
            </a:fld>
            <a:endParaRPr lang="vi-VN" dirty="0"/>
          </a:p>
        </p:txBody>
      </p:sp>
      <p:pic>
        <p:nvPicPr>
          <p:cNvPr id="18" name="Google Shape;18;p32"/>
          <p:cNvPicPr preferRelativeResize="0"/>
          <p:nvPr/>
        </p:nvPicPr>
        <p:blipFill rotWithShape="1">
          <a:blip r:embed="rId2">
            <a:alphaModFix/>
          </a:blip>
          <a:srcRect/>
          <a:stretch/>
        </p:blipFill>
        <p:spPr>
          <a:xfrm>
            <a:off x="1" y="0"/>
            <a:ext cx="3063735" cy="679000"/>
          </a:xfrm>
          <a:prstGeom prst="rect">
            <a:avLst/>
          </a:prstGeom>
          <a:noFill/>
          <a:ln>
            <a:noFill/>
          </a:ln>
        </p:spPr>
      </p:pic>
      <p:sp>
        <p:nvSpPr>
          <p:cNvPr id="19" name="Google Shape;19;p32"/>
          <p:cNvSpPr txBox="1">
            <a:spLocks noGrp="1"/>
          </p:cNvSpPr>
          <p:nvPr>
            <p:ph type="title"/>
          </p:nvPr>
        </p:nvSpPr>
        <p:spPr>
          <a:xfrm>
            <a:off x="3016700" y="0"/>
            <a:ext cx="9175200" cy="74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20" name="Google Shape;20;p32"/>
          <p:cNvCxnSpPr/>
          <p:nvPr/>
        </p:nvCxnSpPr>
        <p:spPr>
          <a:xfrm rot="10800000" flipH="1">
            <a:off x="20867" y="772567"/>
            <a:ext cx="12202400" cy="31200"/>
          </a:xfrm>
          <a:prstGeom prst="straightConnector1">
            <a:avLst/>
          </a:prstGeom>
          <a:noFill/>
          <a:ln w="28575" cap="flat" cmpd="sng">
            <a:solidFill>
              <a:srgbClr val="CC0000"/>
            </a:solidFill>
            <a:prstDash val="solid"/>
            <a:round/>
            <a:headEnd type="none" w="sm" len="sm"/>
            <a:tailEnd type="none" w="sm" len="sm"/>
          </a:ln>
        </p:spPr>
      </p:cxnSp>
    </p:spTree>
    <p:extLst>
      <p:ext uri="{BB962C8B-B14F-4D97-AF65-F5344CB8AC3E}">
        <p14:creationId xmlns:p14="http://schemas.microsoft.com/office/powerpoint/2010/main" val="355510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EDAB24-2BC7-F928-6009-FA15D5F9A7A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50BD699-47F4-9E7F-354A-26C0E6E6F1F1}"/>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418ADE2-5F3E-BAFF-59AA-D3DA30805968}"/>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5" name="Chỗ dành sẵn cho Chân trang 4">
            <a:extLst>
              <a:ext uri="{FF2B5EF4-FFF2-40B4-BE49-F238E27FC236}">
                <a16:creationId xmlns:a16="http://schemas.microsoft.com/office/drawing/2014/main" id="{5BABF27C-5E4D-6F81-EEF3-0F4A4CF47557}"/>
              </a:ext>
            </a:extLst>
          </p:cNvPr>
          <p:cNvSpPr>
            <a:spLocks noGrp="1"/>
          </p:cNvSpPr>
          <p:nvPr>
            <p:ph type="ftr" sz="quarter" idx="11"/>
          </p:nvPr>
        </p:nvSpPr>
        <p:spPr/>
        <p:txBody>
          <a:bodyPr/>
          <a:lstStyle/>
          <a:p>
            <a:endParaRPr lang="en-US" dirty="0"/>
          </a:p>
        </p:txBody>
      </p:sp>
      <p:sp>
        <p:nvSpPr>
          <p:cNvPr id="6" name="Chỗ dành sẵn cho Số hiệu Bản chiếu 5">
            <a:extLst>
              <a:ext uri="{FF2B5EF4-FFF2-40B4-BE49-F238E27FC236}">
                <a16:creationId xmlns:a16="http://schemas.microsoft.com/office/drawing/2014/main" id="{F604801D-336C-141F-09C2-26F14D2E6253}"/>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35058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FEC0C6-5C32-164F-CE65-D997E26B7A9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742DD20-E449-8A4E-EFC9-73B103067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FF1B94F-079D-9846-BF5C-693D147222BF}"/>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5" name="Chỗ dành sẵn cho Chân trang 4">
            <a:extLst>
              <a:ext uri="{FF2B5EF4-FFF2-40B4-BE49-F238E27FC236}">
                <a16:creationId xmlns:a16="http://schemas.microsoft.com/office/drawing/2014/main" id="{D601657C-FCA6-135D-A102-C0CB9816F78B}"/>
              </a:ext>
            </a:extLst>
          </p:cNvPr>
          <p:cNvSpPr>
            <a:spLocks noGrp="1"/>
          </p:cNvSpPr>
          <p:nvPr>
            <p:ph type="ftr" sz="quarter" idx="11"/>
          </p:nvPr>
        </p:nvSpPr>
        <p:spPr/>
        <p:txBody>
          <a:bodyPr/>
          <a:lstStyle/>
          <a:p>
            <a:endParaRPr lang="en-US" dirty="0"/>
          </a:p>
        </p:txBody>
      </p:sp>
      <p:sp>
        <p:nvSpPr>
          <p:cNvPr id="6" name="Chỗ dành sẵn cho Số hiệu Bản chiếu 5">
            <a:extLst>
              <a:ext uri="{FF2B5EF4-FFF2-40B4-BE49-F238E27FC236}">
                <a16:creationId xmlns:a16="http://schemas.microsoft.com/office/drawing/2014/main" id="{C76FB14A-7D98-91B1-3330-63A159F9E514}"/>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385864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1E5416-30BA-B9FE-BCBA-20E70F5D6F70}"/>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9CE0BBEB-3ADC-5D64-7117-31FA9A449EB7}"/>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C7A46E02-B2FA-82C9-CB26-E1885CFA2F3D}"/>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138FD82-3CD9-6CE1-A215-05B0B32953B9}"/>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6" name="Chỗ dành sẵn cho Chân trang 5">
            <a:extLst>
              <a:ext uri="{FF2B5EF4-FFF2-40B4-BE49-F238E27FC236}">
                <a16:creationId xmlns:a16="http://schemas.microsoft.com/office/drawing/2014/main" id="{76E0494B-4CE4-3DEA-9009-776C3D23BE44}"/>
              </a:ext>
            </a:extLst>
          </p:cNvPr>
          <p:cNvSpPr>
            <a:spLocks noGrp="1"/>
          </p:cNvSpPr>
          <p:nvPr>
            <p:ph type="ftr" sz="quarter" idx="11"/>
          </p:nvPr>
        </p:nvSpPr>
        <p:spPr/>
        <p:txBody>
          <a:bodyPr/>
          <a:lstStyle/>
          <a:p>
            <a:endParaRPr lang="en-US" dirty="0"/>
          </a:p>
        </p:txBody>
      </p:sp>
      <p:sp>
        <p:nvSpPr>
          <p:cNvPr id="7" name="Chỗ dành sẵn cho Số hiệu Bản chiếu 6">
            <a:extLst>
              <a:ext uri="{FF2B5EF4-FFF2-40B4-BE49-F238E27FC236}">
                <a16:creationId xmlns:a16="http://schemas.microsoft.com/office/drawing/2014/main" id="{B9BF7CB0-570E-DD52-CC1B-086529171C90}"/>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405197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B1C4F1-2735-EFFF-3A54-CBCE2021DFD7}"/>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C7B775C8-E312-BC55-955E-8BE0F224A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904BF64-C719-AA21-5074-8AB6E7C8792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F7F7921D-7B9D-F9F3-7597-7B7732FFF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5EA98909-30D3-7F4B-513F-1BA01B58910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D1D0C82-BC06-1339-6E65-99B9026478C0}"/>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8" name="Chỗ dành sẵn cho Chân trang 7">
            <a:extLst>
              <a:ext uri="{FF2B5EF4-FFF2-40B4-BE49-F238E27FC236}">
                <a16:creationId xmlns:a16="http://schemas.microsoft.com/office/drawing/2014/main" id="{DD5BA755-E34C-7277-BDB0-C5BA4312BC00}"/>
              </a:ext>
            </a:extLst>
          </p:cNvPr>
          <p:cNvSpPr>
            <a:spLocks noGrp="1"/>
          </p:cNvSpPr>
          <p:nvPr>
            <p:ph type="ftr" sz="quarter" idx="11"/>
          </p:nvPr>
        </p:nvSpPr>
        <p:spPr/>
        <p:txBody>
          <a:bodyPr/>
          <a:lstStyle/>
          <a:p>
            <a:endParaRPr lang="en-US" dirty="0"/>
          </a:p>
        </p:txBody>
      </p:sp>
      <p:sp>
        <p:nvSpPr>
          <p:cNvPr id="9" name="Chỗ dành sẵn cho Số hiệu Bản chiếu 8">
            <a:extLst>
              <a:ext uri="{FF2B5EF4-FFF2-40B4-BE49-F238E27FC236}">
                <a16:creationId xmlns:a16="http://schemas.microsoft.com/office/drawing/2014/main" id="{9CFAE682-AEEA-DC89-B17D-B893CDDBADCD}"/>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85515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FC4B8B-4B44-C726-B23B-9B603BA018DC}"/>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A749C32C-35DA-FC16-5888-B029E38983C7}"/>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4" name="Chỗ dành sẵn cho Chân trang 3">
            <a:extLst>
              <a:ext uri="{FF2B5EF4-FFF2-40B4-BE49-F238E27FC236}">
                <a16:creationId xmlns:a16="http://schemas.microsoft.com/office/drawing/2014/main" id="{519C867D-9999-4CCA-EBF3-EE9E8B3BEA4C}"/>
              </a:ext>
            </a:extLst>
          </p:cNvPr>
          <p:cNvSpPr>
            <a:spLocks noGrp="1"/>
          </p:cNvSpPr>
          <p:nvPr>
            <p:ph type="ftr" sz="quarter" idx="11"/>
          </p:nvPr>
        </p:nvSpPr>
        <p:spPr/>
        <p:txBody>
          <a:bodyPr/>
          <a:lstStyle/>
          <a:p>
            <a:endParaRPr lang="en-US" dirty="0"/>
          </a:p>
        </p:txBody>
      </p:sp>
      <p:sp>
        <p:nvSpPr>
          <p:cNvPr id="5" name="Chỗ dành sẵn cho Số hiệu Bản chiếu 4">
            <a:extLst>
              <a:ext uri="{FF2B5EF4-FFF2-40B4-BE49-F238E27FC236}">
                <a16:creationId xmlns:a16="http://schemas.microsoft.com/office/drawing/2014/main" id="{E3126A7C-CE65-7B72-6735-136B2976AFB7}"/>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353704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F778074-6953-C8B8-8567-4748D0BF37D0}"/>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3" name="Chỗ dành sẵn cho Chân trang 2">
            <a:extLst>
              <a:ext uri="{FF2B5EF4-FFF2-40B4-BE49-F238E27FC236}">
                <a16:creationId xmlns:a16="http://schemas.microsoft.com/office/drawing/2014/main" id="{B267F9F9-6AB3-E9EC-EF09-4C97F0507D97}"/>
              </a:ext>
            </a:extLst>
          </p:cNvPr>
          <p:cNvSpPr>
            <a:spLocks noGrp="1"/>
          </p:cNvSpPr>
          <p:nvPr>
            <p:ph type="ftr" sz="quarter" idx="11"/>
          </p:nvPr>
        </p:nvSpPr>
        <p:spPr/>
        <p:txBody>
          <a:bodyPr/>
          <a:lstStyle/>
          <a:p>
            <a:endParaRPr lang="en-US" dirty="0"/>
          </a:p>
        </p:txBody>
      </p:sp>
      <p:sp>
        <p:nvSpPr>
          <p:cNvPr id="4" name="Chỗ dành sẵn cho Số hiệu Bản chiếu 3">
            <a:extLst>
              <a:ext uri="{FF2B5EF4-FFF2-40B4-BE49-F238E27FC236}">
                <a16:creationId xmlns:a16="http://schemas.microsoft.com/office/drawing/2014/main" id="{F8960573-7FB1-1668-BAE8-5E65CAA48889}"/>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262016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3C4781-65B1-73A9-ED6F-9121DA42F2C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B4D803F-377E-0F98-AE77-297297DD5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F6A9CB8-C9BA-9F44-22CC-61DCAE4CE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5156D49-A62E-948A-D398-B076871618F4}"/>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6" name="Chỗ dành sẵn cho Chân trang 5">
            <a:extLst>
              <a:ext uri="{FF2B5EF4-FFF2-40B4-BE49-F238E27FC236}">
                <a16:creationId xmlns:a16="http://schemas.microsoft.com/office/drawing/2014/main" id="{19BA3C84-5921-79E4-D3CB-D5110900507F}"/>
              </a:ext>
            </a:extLst>
          </p:cNvPr>
          <p:cNvSpPr>
            <a:spLocks noGrp="1"/>
          </p:cNvSpPr>
          <p:nvPr>
            <p:ph type="ftr" sz="quarter" idx="11"/>
          </p:nvPr>
        </p:nvSpPr>
        <p:spPr/>
        <p:txBody>
          <a:bodyPr/>
          <a:lstStyle/>
          <a:p>
            <a:endParaRPr lang="en-US" dirty="0"/>
          </a:p>
        </p:txBody>
      </p:sp>
      <p:sp>
        <p:nvSpPr>
          <p:cNvPr id="7" name="Chỗ dành sẵn cho Số hiệu Bản chiếu 6">
            <a:extLst>
              <a:ext uri="{FF2B5EF4-FFF2-40B4-BE49-F238E27FC236}">
                <a16:creationId xmlns:a16="http://schemas.microsoft.com/office/drawing/2014/main" id="{ABF07141-7D1F-0A61-F66D-23FA208DF9AE}"/>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169925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334BB5-4E3A-7701-3094-F1BF66943FF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1B164FDF-1657-BF25-6D73-5DF7F045C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Chỗ dành sẵn cho Văn bản 3">
            <a:extLst>
              <a:ext uri="{FF2B5EF4-FFF2-40B4-BE49-F238E27FC236}">
                <a16:creationId xmlns:a16="http://schemas.microsoft.com/office/drawing/2014/main" id="{F1C70976-3B13-6D68-CB19-344292307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025C4D5-3E14-EF77-163F-EC34DCA95607}"/>
              </a:ext>
            </a:extLst>
          </p:cNvPr>
          <p:cNvSpPr>
            <a:spLocks noGrp="1"/>
          </p:cNvSpPr>
          <p:nvPr>
            <p:ph type="dt" sz="half" idx="10"/>
          </p:nvPr>
        </p:nvSpPr>
        <p:spPr/>
        <p:txBody>
          <a:bodyPr/>
          <a:lstStyle/>
          <a:p>
            <a:fld id="{DE2CB52D-79BC-4CB1-92F7-2F8C7619259B}" type="datetimeFigureOut">
              <a:rPr lang="en-US" smtClean="0"/>
              <a:t>5/12/2023</a:t>
            </a:fld>
            <a:endParaRPr lang="en-US" dirty="0"/>
          </a:p>
        </p:txBody>
      </p:sp>
      <p:sp>
        <p:nvSpPr>
          <p:cNvPr id="6" name="Chỗ dành sẵn cho Chân trang 5">
            <a:extLst>
              <a:ext uri="{FF2B5EF4-FFF2-40B4-BE49-F238E27FC236}">
                <a16:creationId xmlns:a16="http://schemas.microsoft.com/office/drawing/2014/main" id="{A25A9D9A-0F47-A1D8-78ED-2B122E29102D}"/>
              </a:ext>
            </a:extLst>
          </p:cNvPr>
          <p:cNvSpPr>
            <a:spLocks noGrp="1"/>
          </p:cNvSpPr>
          <p:nvPr>
            <p:ph type="ftr" sz="quarter" idx="11"/>
          </p:nvPr>
        </p:nvSpPr>
        <p:spPr/>
        <p:txBody>
          <a:bodyPr/>
          <a:lstStyle/>
          <a:p>
            <a:endParaRPr lang="en-US" dirty="0"/>
          </a:p>
        </p:txBody>
      </p:sp>
      <p:sp>
        <p:nvSpPr>
          <p:cNvPr id="7" name="Chỗ dành sẵn cho Số hiệu Bản chiếu 6">
            <a:extLst>
              <a:ext uri="{FF2B5EF4-FFF2-40B4-BE49-F238E27FC236}">
                <a16:creationId xmlns:a16="http://schemas.microsoft.com/office/drawing/2014/main" id="{7D736CA3-359E-81A3-24DD-7FA28A4DE829}"/>
              </a:ext>
            </a:extLst>
          </p:cNvPr>
          <p:cNvSpPr>
            <a:spLocks noGrp="1"/>
          </p:cNvSpPr>
          <p:nvPr>
            <p:ph type="sldNum" sz="quarter" idx="12"/>
          </p:nvPr>
        </p:nvSpPr>
        <p:spPr/>
        <p:txBody>
          <a:bodyPr/>
          <a:lstStyle/>
          <a:p>
            <a:fld id="{2FFBFE75-CD44-4423-8AD0-19A7397939C8}" type="slidenum">
              <a:rPr lang="en-US" smtClean="0"/>
              <a:t>‹#›</a:t>
            </a:fld>
            <a:endParaRPr lang="en-US" dirty="0"/>
          </a:p>
        </p:txBody>
      </p:sp>
    </p:spTree>
    <p:extLst>
      <p:ext uri="{BB962C8B-B14F-4D97-AF65-F5344CB8AC3E}">
        <p14:creationId xmlns:p14="http://schemas.microsoft.com/office/powerpoint/2010/main" val="273215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AD8F7BD-38D0-89CC-C0CF-E8B7ACECFE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9730D38-D5C2-3F7D-D489-BD29F7607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F775744-916A-E16C-58A4-E907B4FB5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CB52D-79BC-4CB1-92F7-2F8C7619259B}" type="datetimeFigureOut">
              <a:rPr lang="en-US" smtClean="0"/>
              <a:t>5/12/2023</a:t>
            </a:fld>
            <a:endParaRPr lang="en-US" dirty="0"/>
          </a:p>
        </p:txBody>
      </p:sp>
      <p:sp>
        <p:nvSpPr>
          <p:cNvPr id="5" name="Chỗ dành sẵn cho Chân trang 4">
            <a:extLst>
              <a:ext uri="{FF2B5EF4-FFF2-40B4-BE49-F238E27FC236}">
                <a16:creationId xmlns:a16="http://schemas.microsoft.com/office/drawing/2014/main" id="{87694267-77E4-8296-0D93-746AD9AFD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Chỗ dành sẵn cho Số hiệu Bản chiếu 5">
            <a:extLst>
              <a:ext uri="{FF2B5EF4-FFF2-40B4-BE49-F238E27FC236}">
                <a16:creationId xmlns:a16="http://schemas.microsoft.com/office/drawing/2014/main" id="{76F3A752-1803-9CEA-E37A-D5B6DE2A8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BFE75-CD44-4423-8AD0-19A7397939C8}" type="slidenum">
              <a:rPr lang="en-US" smtClean="0"/>
              <a:t>‹#›</a:t>
            </a:fld>
            <a:endParaRPr lang="en-US" dirty="0"/>
          </a:p>
        </p:txBody>
      </p:sp>
    </p:spTree>
    <p:extLst>
      <p:ext uri="{BB962C8B-B14F-4D97-AF65-F5344CB8AC3E}">
        <p14:creationId xmlns:p14="http://schemas.microsoft.com/office/powerpoint/2010/main" val="221527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415599" y="168815"/>
            <a:ext cx="11360800" cy="2736800"/>
          </a:xfrm>
          <a:prstGeom prst="rect">
            <a:avLst/>
          </a:prstGeom>
          <a:noFill/>
          <a:ln>
            <a:noFill/>
          </a:ln>
        </p:spPr>
        <p:txBody>
          <a:bodyPr spcFirstLastPara="1" vert="horz" wrap="square" lIns="121900" tIns="121900" rIns="121900" bIns="121900" rtlCol="0" anchor="b" anchorCtr="0">
            <a:normAutofit/>
          </a:bodyPr>
          <a:lstStyle/>
          <a:p>
            <a:pPr>
              <a:lnSpc>
                <a:spcPct val="100000"/>
              </a:lnSpc>
              <a:spcBef>
                <a:spcPts val="0"/>
              </a:spcBef>
              <a:buSzPts val="5200"/>
            </a:pPr>
            <a:r>
              <a:rPr lang="vi-VN" sz="5333" dirty="0">
                <a:solidFill>
                  <a:srgbClr val="C00000"/>
                </a:solidFill>
              </a:rPr>
              <a:t>ĐỒ ÁN MÔN HỌC</a:t>
            </a:r>
            <a:endParaRPr sz="5333" dirty="0">
              <a:solidFill>
                <a:srgbClr val="C00000"/>
              </a:solidFill>
            </a:endParaRPr>
          </a:p>
        </p:txBody>
      </p:sp>
      <p:pic>
        <p:nvPicPr>
          <p:cNvPr id="60" name="Google Shape;60;p1"/>
          <p:cNvPicPr preferRelativeResize="0"/>
          <p:nvPr/>
        </p:nvPicPr>
        <p:blipFill rotWithShape="1">
          <a:blip r:embed="rId3">
            <a:alphaModFix/>
          </a:blip>
          <a:srcRect/>
          <a:stretch/>
        </p:blipFill>
        <p:spPr>
          <a:xfrm>
            <a:off x="2936461" y="485616"/>
            <a:ext cx="6319079" cy="1288067"/>
          </a:xfrm>
          <a:prstGeom prst="rect">
            <a:avLst/>
          </a:prstGeom>
          <a:noFill/>
          <a:ln>
            <a:noFill/>
          </a:ln>
        </p:spPr>
      </p:pic>
      <p:sp>
        <p:nvSpPr>
          <p:cNvPr id="61" name="Google Shape;61;p1"/>
          <p:cNvSpPr txBox="1"/>
          <p:nvPr/>
        </p:nvSpPr>
        <p:spPr>
          <a:xfrm>
            <a:off x="2060915" y="5011341"/>
            <a:ext cx="8070164" cy="1846990"/>
          </a:xfrm>
          <a:prstGeom prst="rect">
            <a:avLst/>
          </a:prstGeom>
          <a:noFill/>
          <a:ln>
            <a:noFill/>
          </a:ln>
        </p:spPr>
        <p:txBody>
          <a:bodyPr spcFirstLastPara="1" wrap="square" lIns="121900" tIns="60933" rIns="121900" bIns="60933" anchor="t" anchorCtr="0">
            <a:spAutoFit/>
          </a:bodyPr>
          <a:lstStyle/>
          <a:p>
            <a:pPr algn="ctr">
              <a:lnSpc>
                <a:spcPct val="200000"/>
              </a:lnSpc>
            </a:pPr>
            <a:r>
              <a:rPr lang="vi-VN" sz="1867" dirty="0">
                <a:solidFill>
                  <a:srgbClr val="424242"/>
                </a:solidFill>
                <a:latin typeface="Arial"/>
                <a:ea typeface="Arial"/>
                <a:cs typeface="Arial"/>
                <a:sym typeface="Arial"/>
              </a:rPr>
              <a:t>Học phần: 2211COMP1701</a:t>
            </a:r>
            <a:r>
              <a:rPr lang="en-US" sz="1867" dirty="0">
                <a:solidFill>
                  <a:srgbClr val="424242"/>
                </a:solidFill>
                <a:latin typeface="Arial"/>
                <a:ea typeface="Arial"/>
                <a:cs typeface="Arial"/>
                <a:sym typeface="Arial"/>
              </a:rPr>
              <a:t>01</a:t>
            </a:r>
            <a:r>
              <a:rPr lang="vi-VN" sz="1867" dirty="0">
                <a:solidFill>
                  <a:srgbClr val="424242"/>
                </a:solidFill>
                <a:latin typeface="Arial"/>
                <a:ea typeface="Arial"/>
                <a:cs typeface="Arial"/>
                <a:sym typeface="Arial"/>
              </a:rPr>
              <a:t> – Lý thuyết đồ thị và ứng dụng</a:t>
            </a:r>
            <a:endParaRPr sz="1867" dirty="0">
              <a:solidFill>
                <a:srgbClr val="424242"/>
              </a:solidFill>
              <a:latin typeface="Arial"/>
              <a:ea typeface="Arial"/>
              <a:cs typeface="Arial"/>
              <a:sym typeface="Arial"/>
            </a:endParaRPr>
          </a:p>
          <a:p>
            <a:pPr algn="ctr"/>
            <a:r>
              <a:rPr lang="vi-VN" sz="1867" b="1" dirty="0">
                <a:solidFill>
                  <a:srgbClr val="424242"/>
                </a:solidFill>
                <a:latin typeface="Arial"/>
                <a:ea typeface="Arial"/>
                <a:cs typeface="Arial"/>
                <a:sym typeface="Arial"/>
              </a:rPr>
              <a:t>Giáo viên hướng dẫn:</a:t>
            </a:r>
            <a:r>
              <a:rPr lang="vi-VN" sz="1867" dirty="0">
                <a:solidFill>
                  <a:srgbClr val="424242"/>
                </a:solidFill>
                <a:latin typeface="Arial"/>
                <a:ea typeface="Arial"/>
                <a:cs typeface="Arial"/>
                <a:sym typeface="Arial"/>
              </a:rPr>
              <a:t> </a:t>
            </a:r>
            <a:r>
              <a:rPr lang="vi-VN" sz="1867" dirty="0" err="1">
                <a:solidFill>
                  <a:srgbClr val="424242"/>
                </a:solidFill>
                <a:latin typeface="Arial"/>
                <a:ea typeface="Arial"/>
                <a:cs typeface="Arial"/>
                <a:sym typeface="Arial"/>
              </a:rPr>
              <a:t>TS.Nguyễn</a:t>
            </a:r>
            <a:r>
              <a:rPr lang="vi-VN" sz="1867" dirty="0">
                <a:solidFill>
                  <a:srgbClr val="424242"/>
                </a:solidFill>
                <a:latin typeface="Arial"/>
                <a:ea typeface="Arial"/>
                <a:cs typeface="Arial"/>
                <a:sym typeface="Arial"/>
              </a:rPr>
              <a:t> Viết Hưng, GV. Nguyễn Phương Nam</a:t>
            </a:r>
            <a:endParaRPr sz="1867" dirty="0">
              <a:solidFill>
                <a:srgbClr val="424242"/>
              </a:solidFill>
              <a:latin typeface="Arial"/>
              <a:ea typeface="Arial"/>
              <a:cs typeface="Arial"/>
              <a:sym typeface="Arial"/>
            </a:endParaRPr>
          </a:p>
          <a:p>
            <a:pPr algn="ctr"/>
            <a:endParaRPr sz="1867" dirty="0">
              <a:solidFill>
                <a:srgbClr val="000000"/>
              </a:solidFill>
              <a:latin typeface="Arial"/>
              <a:ea typeface="Arial"/>
              <a:cs typeface="Arial"/>
              <a:sym typeface="Arial"/>
            </a:endParaRPr>
          </a:p>
          <a:p>
            <a:pPr algn="ctr"/>
            <a:endParaRPr sz="1867" dirty="0">
              <a:solidFill>
                <a:srgbClr val="000000"/>
              </a:solidFill>
              <a:latin typeface="Arial"/>
              <a:ea typeface="Arial"/>
              <a:cs typeface="Arial"/>
              <a:sym typeface="Arial"/>
            </a:endParaRPr>
          </a:p>
          <a:p>
            <a:endParaRPr sz="1867" dirty="0">
              <a:solidFill>
                <a:srgbClr val="000000"/>
              </a:solidFill>
              <a:latin typeface="Arial"/>
              <a:ea typeface="Arial"/>
              <a:cs typeface="Arial"/>
              <a:sym typeface="Arial"/>
            </a:endParaRPr>
          </a:p>
        </p:txBody>
      </p:sp>
      <p:sp>
        <p:nvSpPr>
          <p:cNvPr id="62" name="Google Shape;62;p1"/>
          <p:cNvSpPr txBox="1"/>
          <p:nvPr/>
        </p:nvSpPr>
        <p:spPr>
          <a:xfrm>
            <a:off x="1388135" y="3205208"/>
            <a:ext cx="9415725" cy="1559283"/>
          </a:xfrm>
          <a:prstGeom prst="rect">
            <a:avLst/>
          </a:prstGeom>
          <a:noFill/>
          <a:ln>
            <a:noFill/>
          </a:ln>
        </p:spPr>
        <p:txBody>
          <a:bodyPr spcFirstLastPara="1" wrap="square" lIns="121900" tIns="60933" rIns="121900" bIns="60933" anchor="t" anchorCtr="0">
            <a:spAutoFit/>
          </a:bodyPr>
          <a:lstStyle/>
          <a:p>
            <a:pPr algn="ctr"/>
            <a:r>
              <a:rPr lang="vi-VN" sz="3733">
                <a:solidFill>
                  <a:srgbClr val="9F5900"/>
                </a:solidFill>
                <a:latin typeface="Arial"/>
                <a:ea typeface="Arial"/>
                <a:cs typeface="Arial"/>
                <a:sym typeface="Arial"/>
              </a:rPr>
              <a:t>MÔ TẢ TRỰC QUAN VÀ DEMO </a:t>
            </a:r>
            <a:endParaRPr sz="3733">
              <a:solidFill>
                <a:srgbClr val="9F5900"/>
              </a:solidFill>
              <a:latin typeface="Arial"/>
              <a:ea typeface="Arial"/>
              <a:cs typeface="Arial"/>
              <a:sym typeface="Arial"/>
            </a:endParaRPr>
          </a:p>
          <a:p>
            <a:pPr algn="ctr"/>
            <a:r>
              <a:rPr lang="vi-VN" sz="3733">
                <a:solidFill>
                  <a:srgbClr val="9F5900"/>
                </a:solidFill>
                <a:latin typeface="Arial"/>
                <a:ea typeface="Arial"/>
                <a:cs typeface="Arial"/>
                <a:sym typeface="Arial"/>
              </a:rPr>
              <a:t>CÁC THUẬT TOÁN DIJKSTRA VÀ PRIM</a:t>
            </a:r>
            <a:endParaRPr sz="3733">
              <a:solidFill>
                <a:srgbClr val="9F5900"/>
              </a:solidFill>
              <a:latin typeface="Arial"/>
              <a:ea typeface="Arial"/>
              <a:cs typeface="Arial"/>
              <a:sym typeface="Arial"/>
            </a:endParaRPr>
          </a:p>
          <a:p>
            <a:endParaRPr sz="1867">
              <a:solidFill>
                <a:srgbClr val="000000"/>
              </a:solidFill>
              <a:latin typeface="Arial"/>
              <a:ea typeface="Arial"/>
              <a:cs typeface="Arial"/>
              <a:sym typeface="Arial"/>
            </a:endParaRPr>
          </a:p>
        </p:txBody>
      </p:sp>
      <p:cxnSp>
        <p:nvCxnSpPr>
          <p:cNvPr id="63" name="Google Shape;63;p1"/>
          <p:cNvCxnSpPr/>
          <p:nvPr/>
        </p:nvCxnSpPr>
        <p:spPr>
          <a:xfrm>
            <a:off x="1857185" y="2935461"/>
            <a:ext cx="8477879"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3016800" y="449236"/>
            <a:ext cx="9175200" cy="740800"/>
          </a:xfrm>
          <a:prstGeom prst="rect">
            <a:avLst/>
          </a:prstGeom>
          <a:noFill/>
          <a:ln>
            <a:noFill/>
          </a:ln>
        </p:spPr>
        <p:txBody>
          <a:bodyPr spcFirstLastPara="1" vert="horz" wrap="square" lIns="121900" tIns="121900" rIns="121900" bIns="121900" rtlCol="0" anchor="ctr" anchorCtr="0">
            <a:normAutofit fontScale="90000"/>
          </a:bodyPr>
          <a:lstStyle/>
          <a:p>
            <a:pPr>
              <a:buSzPct val="86021"/>
            </a:pPr>
            <a:r>
              <a:rPr lang="vi-VN" sz="4133" b="1">
                <a:solidFill>
                  <a:srgbClr val="C00000"/>
                </a:solidFill>
                <a:latin typeface="Arial"/>
                <a:ea typeface="Arial"/>
                <a:cs typeface="Arial"/>
                <a:sym typeface="Arial"/>
              </a:rPr>
              <a:t>     CÁC BƯỚC GIẢI THUẬT PRIM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sp>
        <p:nvSpPr>
          <p:cNvPr id="159" name="Google Shape;159;p10"/>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0" name="Google Shape;160;p10"/>
          <p:cNvSpPr/>
          <p:nvPr/>
        </p:nvSpPr>
        <p:spPr>
          <a:xfrm rot="10800000">
            <a:off x="4173414" y="1238754"/>
            <a:ext cx="4314092" cy="2165617"/>
          </a:xfrm>
          <a:prstGeom prst="wedgeEllipseCallout">
            <a:avLst>
              <a:gd name="adj1" fmla="val -20833"/>
              <a:gd name="adj2" fmla="val 62500"/>
            </a:avLst>
          </a:prstGeom>
          <a:solidFill>
            <a:schemeClr val="accent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1" name="Google Shape;161;p10"/>
          <p:cNvSpPr txBox="1"/>
          <p:nvPr/>
        </p:nvSpPr>
        <p:spPr>
          <a:xfrm>
            <a:off x="4173416" y="1937319"/>
            <a:ext cx="4154657" cy="779711"/>
          </a:xfrm>
          <a:prstGeom prst="rect">
            <a:avLst/>
          </a:prstGeom>
          <a:noFill/>
          <a:ln>
            <a:noFill/>
          </a:ln>
        </p:spPr>
        <p:txBody>
          <a:bodyPr spcFirstLastPara="1" wrap="square" lIns="121900" tIns="60933" rIns="121900" bIns="60933" anchor="t" anchorCtr="0">
            <a:spAutoFit/>
          </a:bodyPr>
          <a:lstStyle/>
          <a:p>
            <a:pPr algn="ctr"/>
            <a:r>
              <a:rPr lang="vi-VN" sz="4267">
                <a:solidFill>
                  <a:schemeClr val="lt1"/>
                </a:solidFill>
                <a:latin typeface="Arial"/>
                <a:ea typeface="Arial"/>
                <a:cs typeface="Arial"/>
                <a:sym typeface="Arial"/>
              </a:rPr>
              <a:t>Gồm 2 bước</a:t>
            </a:r>
            <a:endParaRPr sz="4267">
              <a:solidFill>
                <a:schemeClr val="lt1"/>
              </a:solidFill>
              <a:latin typeface="Arial"/>
              <a:ea typeface="Arial"/>
              <a:cs typeface="Arial"/>
              <a:sym typeface="Arial"/>
            </a:endParaRPr>
          </a:p>
        </p:txBody>
      </p:sp>
      <p:pic>
        <p:nvPicPr>
          <p:cNvPr id="162" name="Google Shape;162;p10"/>
          <p:cNvPicPr preferRelativeResize="0"/>
          <p:nvPr/>
        </p:nvPicPr>
        <p:blipFill rotWithShape="1">
          <a:blip r:embed="rId3">
            <a:alphaModFix/>
          </a:blip>
          <a:srcRect/>
          <a:stretch/>
        </p:blipFill>
        <p:spPr>
          <a:xfrm>
            <a:off x="3198047" y="3454023"/>
            <a:ext cx="5795907" cy="27015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par>
                                <p:cTn id="8" presetID="10" presetClass="entr" presetSubtype="0" fill="hold"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fade">
                                      <p:cBhvr>
                                        <p:cTn id="10"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p:nvPr/>
        </p:nvSpPr>
        <p:spPr>
          <a:xfrm>
            <a:off x="769034" y="553333"/>
            <a:ext cx="6480517" cy="590844"/>
          </a:xfrm>
          <a:prstGeom prst="roundRect">
            <a:avLst>
              <a:gd name="adj" fmla="val 16667"/>
            </a:avLst>
          </a:prstGeom>
          <a:solidFill>
            <a:srgbClr val="FFDDB2"/>
          </a:solidFill>
          <a:ln w="25400" cap="flat" cmpd="sng">
            <a:solidFill>
              <a:srgbClr val="FFCC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8" name="Google Shape;168;p11"/>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9" name="Google Shape;169;p11"/>
          <p:cNvSpPr txBox="1"/>
          <p:nvPr/>
        </p:nvSpPr>
        <p:spPr>
          <a:xfrm>
            <a:off x="834684" y="572090"/>
            <a:ext cx="6574301" cy="820811"/>
          </a:xfrm>
          <a:prstGeom prst="rect">
            <a:avLst/>
          </a:prstGeom>
          <a:noFill/>
          <a:ln>
            <a:noFill/>
          </a:ln>
        </p:spPr>
        <p:txBody>
          <a:bodyPr spcFirstLastPara="1" wrap="square" lIns="121900" tIns="60933" rIns="121900" bIns="60933" anchor="t" anchorCtr="0">
            <a:spAutoFit/>
          </a:bodyPr>
          <a:lstStyle/>
          <a:p>
            <a:r>
              <a:rPr lang="vi-VN" sz="2667" b="1">
                <a:solidFill>
                  <a:srgbClr val="C00000"/>
                </a:solidFill>
                <a:latin typeface="Times New Roman"/>
                <a:ea typeface="Times New Roman"/>
                <a:cs typeface="Times New Roman"/>
                <a:sym typeface="Times New Roman"/>
              </a:rPr>
              <a:t>Bước 1</a:t>
            </a:r>
            <a:r>
              <a:rPr lang="vi-VN" sz="2667">
                <a:solidFill>
                  <a:srgbClr val="000000"/>
                </a:solidFill>
                <a:latin typeface="Times New Roman"/>
                <a:ea typeface="Times New Roman"/>
                <a:cs typeface="Times New Roman"/>
                <a:sym typeface="Times New Roman"/>
              </a:rPr>
              <a:t>: Chọn một nút bất kỳ để làm nút gốc</a:t>
            </a:r>
            <a:endParaRPr sz="2667">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sp>
        <p:nvSpPr>
          <p:cNvPr id="170" name="Google Shape;170;p11"/>
          <p:cNvSpPr txBox="1"/>
          <p:nvPr/>
        </p:nvSpPr>
        <p:spPr>
          <a:xfrm>
            <a:off x="834684" y="1192353"/>
            <a:ext cx="7990448" cy="1149043"/>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Giả sử chúng ta chọn nút S làm nút gốc với giải thuật Prim. Chúng ta có thể chọn tùy ý bất kỳ nút nào khác để làm nút gốc.</a:t>
            </a:r>
            <a:endParaRPr sz="2400">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pic>
        <p:nvPicPr>
          <p:cNvPr id="171" name="Google Shape;171;p11"/>
          <p:cNvPicPr preferRelativeResize="0"/>
          <p:nvPr/>
        </p:nvPicPr>
        <p:blipFill rotWithShape="1">
          <a:blip r:embed="rId3">
            <a:alphaModFix/>
          </a:blip>
          <a:srcRect/>
          <a:stretch/>
        </p:blipFill>
        <p:spPr>
          <a:xfrm>
            <a:off x="2691386" y="2594934"/>
            <a:ext cx="6809229" cy="31738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500"/>
                                        <p:tgtEl>
                                          <p:spTgt spid="169"/>
                                        </p:tgtEl>
                                      </p:cBhvr>
                                    </p:animEffect>
                                  </p:childTnLst>
                                </p:cTn>
                              </p:par>
                              <p:par>
                                <p:cTn id="11" presetID="10" presetClass="entr" presetSubtype="0"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fade">
                                      <p:cBhvr>
                                        <p:cTn id="1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p:nvPr/>
        </p:nvSpPr>
        <p:spPr>
          <a:xfrm>
            <a:off x="769034" y="553333"/>
            <a:ext cx="10381957" cy="590844"/>
          </a:xfrm>
          <a:prstGeom prst="roundRect">
            <a:avLst>
              <a:gd name="adj" fmla="val 16667"/>
            </a:avLst>
          </a:prstGeom>
          <a:solidFill>
            <a:srgbClr val="FFDDB2"/>
          </a:solidFill>
          <a:ln w="25400" cap="flat" cmpd="sng">
            <a:solidFill>
              <a:srgbClr val="FFCC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77" name="Google Shape;177;p12"/>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78" name="Google Shape;178;p12"/>
          <p:cNvSpPr txBox="1"/>
          <p:nvPr/>
        </p:nvSpPr>
        <p:spPr>
          <a:xfrm>
            <a:off x="834684" y="572090"/>
            <a:ext cx="10522633" cy="820811"/>
          </a:xfrm>
          <a:prstGeom prst="rect">
            <a:avLst/>
          </a:prstGeom>
          <a:noFill/>
          <a:ln>
            <a:noFill/>
          </a:ln>
        </p:spPr>
        <p:txBody>
          <a:bodyPr spcFirstLastPara="1" wrap="square" lIns="121900" tIns="60933" rIns="121900" bIns="60933" anchor="t" anchorCtr="0">
            <a:spAutoFit/>
          </a:bodyPr>
          <a:lstStyle/>
          <a:p>
            <a:r>
              <a:rPr lang="vi-VN" sz="2667" b="1">
                <a:solidFill>
                  <a:srgbClr val="C00000"/>
                </a:solidFill>
                <a:latin typeface="Times New Roman"/>
                <a:ea typeface="Times New Roman"/>
                <a:cs typeface="Times New Roman"/>
                <a:sym typeface="Times New Roman"/>
              </a:rPr>
              <a:t>Bước 2</a:t>
            </a:r>
            <a:r>
              <a:rPr lang="vi-VN" sz="2667">
                <a:solidFill>
                  <a:srgbClr val="000000"/>
                </a:solidFill>
                <a:latin typeface="Times New Roman"/>
                <a:ea typeface="Times New Roman"/>
                <a:cs typeface="Times New Roman"/>
                <a:sym typeface="Times New Roman"/>
              </a:rPr>
              <a:t>: Kiểm tra các cạnh còn lại và chọn một cạnh có trọng số nhỏ nhất</a:t>
            </a:r>
            <a:endParaRPr sz="2667">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sp>
        <p:nvSpPr>
          <p:cNvPr id="179" name="Google Shape;179;p12"/>
          <p:cNvSpPr txBox="1"/>
          <p:nvPr/>
        </p:nvSpPr>
        <p:spPr>
          <a:xfrm>
            <a:off x="1093873" y="1263451"/>
            <a:ext cx="9725464" cy="1290107"/>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Sau khi chọn nút gốc S, chúng ta thấy rằng SA và SC là hai cạnh có trọng số tương ứng là 7 và 8.  Chúng ta chọn cạnh có trọng số nhỏ hơn là SA.</a:t>
            </a:r>
            <a:endParaRPr sz="2400">
              <a:solidFill>
                <a:srgbClr val="000000"/>
              </a:solidFill>
              <a:latin typeface="Calibri"/>
              <a:ea typeface="Calibri"/>
              <a:cs typeface="Calibri"/>
              <a:sym typeface="Calibri"/>
            </a:endParaRPr>
          </a:p>
          <a:p>
            <a:pPr>
              <a:spcBef>
                <a:spcPts val="1067"/>
              </a:spcBef>
            </a:pPr>
            <a:endParaRPr sz="1867">
              <a:solidFill>
                <a:srgbClr val="000000"/>
              </a:solidFill>
              <a:latin typeface="Arial"/>
              <a:ea typeface="Arial"/>
              <a:cs typeface="Arial"/>
              <a:sym typeface="Arial"/>
            </a:endParaRPr>
          </a:p>
        </p:txBody>
      </p:sp>
      <p:pic>
        <p:nvPicPr>
          <p:cNvPr id="180" name="Google Shape;180;p12"/>
          <p:cNvPicPr preferRelativeResize="0"/>
          <p:nvPr/>
        </p:nvPicPr>
        <p:blipFill rotWithShape="1">
          <a:blip r:embed="rId3">
            <a:alphaModFix/>
          </a:blip>
          <a:srcRect/>
          <a:stretch/>
        </p:blipFill>
        <p:spPr>
          <a:xfrm>
            <a:off x="3481298" y="2336641"/>
            <a:ext cx="4950617" cy="2307523"/>
          </a:xfrm>
          <a:prstGeom prst="rect">
            <a:avLst/>
          </a:prstGeom>
          <a:noFill/>
          <a:ln>
            <a:noFill/>
          </a:ln>
        </p:spPr>
      </p:pic>
      <p:sp>
        <p:nvSpPr>
          <p:cNvPr id="181" name="Google Shape;181;p12"/>
          <p:cNvSpPr txBox="1"/>
          <p:nvPr/>
        </p:nvSpPr>
        <p:spPr>
          <a:xfrm>
            <a:off x="1083211" y="4924641"/>
            <a:ext cx="10025575" cy="1231052"/>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Bây giờ, cây S-7-A được xem như là một nút và chúng ta kiểm tra tất cả các cạnh còn lại bắt đầu từ nút này. Chúng ta tiếp tục chọn cạnh có trọng số nhỏ nhất và thêm nó vào trong cây.</a:t>
            </a:r>
            <a:endParaRPr sz="24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87" name="Google Shape;187;p13"/>
          <p:cNvSpPr txBox="1"/>
          <p:nvPr/>
        </p:nvSpPr>
        <p:spPr>
          <a:xfrm>
            <a:off x="1308295" y="4357377"/>
            <a:ext cx="9725464" cy="1659439"/>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Sau bước này tạo nên cây S-7-A-3-C. Bây giờ chúng ta lại coi đó là một nút và kiểm tra tất cả các cạnh còn lại và sẽ chỉ chọn cạnh có trọng số nhỏ nhất. Trong ví dụ này là cạnh C-3-D có trọng số thấp nhất.</a:t>
            </a:r>
            <a:endParaRPr sz="2400">
              <a:solidFill>
                <a:srgbClr val="000000"/>
              </a:solidFill>
              <a:latin typeface="Calibri"/>
              <a:ea typeface="Calibri"/>
              <a:cs typeface="Calibri"/>
              <a:sym typeface="Calibri"/>
            </a:endParaRPr>
          </a:p>
          <a:p>
            <a:pPr>
              <a:spcBef>
                <a:spcPts val="1067"/>
              </a:spcBef>
            </a:pPr>
            <a:endParaRPr sz="1867">
              <a:solidFill>
                <a:srgbClr val="000000"/>
              </a:solidFill>
              <a:latin typeface="Arial"/>
              <a:ea typeface="Arial"/>
              <a:cs typeface="Arial"/>
              <a:sym typeface="Arial"/>
            </a:endParaRPr>
          </a:p>
        </p:txBody>
      </p:sp>
      <p:pic>
        <p:nvPicPr>
          <p:cNvPr id="188" name="Google Shape;188;p13"/>
          <p:cNvPicPr preferRelativeResize="0"/>
          <p:nvPr/>
        </p:nvPicPr>
        <p:blipFill rotWithShape="1">
          <a:blip r:embed="rId3">
            <a:alphaModFix/>
          </a:blip>
          <a:srcRect/>
          <a:stretch/>
        </p:blipFill>
        <p:spPr>
          <a:xfrm>
            <a:off x="2656890" y="673169"/>
            <a:ext cx="6878221" cy="32059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94" name="Google Shape;194;p14"/>
          <p:cNvSpPr txBox="1"/>
          <p:nvPr/>
        </p:nvSpPr>
        <p:spPr>
          <a:xfrm>
            <a:off x="1456006" y="4085401"/>
            <a:ext cx="9279988" cy="1231052"/>
          </a:xfrm>
          <a:prstGeom prst="rect">
            <a:avLst/>
          </a:prstGeom>
          <a:noFill/>
          <a:ln>
            <a:noFill/>
          </a:ln>
        </p:spPr>
        <p:txBody>
          <a:bodyPr spcFirstLastPara="1" wrap="square" lIns="121900" tIns="60933" rIns="121900" bIns="60933" anchor="t" anchorCtr="0">
            <a:spAutoFit/>
          </a:bodyPr>
          <a:lstStyle/>
          <a:p>
            <a:pPr algn="just"/>
            <a:r>
              <a:rPr lang="vi-VN" sz="2400">
                <a:solidFill>
                  <a:srgbClr val="000000"/>
                </a:solidFill>
                <a:latin typeface="Times New Roman"/>
                <a:ea typeface="Times New Roman"/>
                <a:cs typeface="Times New Roman"/>
                <a:sym typeface="Times New Roman"/>
              </a:rPr>
              <a:t>Sau khi thêm nút D vào cây khung, bây giờ chúng ta còn hai cạnh mà có cùng trọng số: D-2-T và D-2-B. Do đó chúng ta có thể thêm một trong hai cạnh. </a:t>
            </a:r>
            <a:endParaRPr sz="1867">
              <a:solidFill>
                <a:srgbClr val="000000"/>
              </a:solidFill>
              <a:latin typeface="Arial"/>
              <a:ea typeface="Arial"/>
              <a:cs typeface="Arial"/>
              <a:sym typeface="Arial"/>
            </a:endParaRPr>
          </a:p>
        </p:txBody>
      </p:sp>
      <p:pic>
        <p:nvPicPr>
          <p:cNvPr id="195" name="Google Shape;195;p14"/>
          <p:cNvPicPr preferRelativeResize="0"/>
          <p:nvPr/>
        </p:nvPicPr>
        <p:blipFill rotWithShape="1">
          <a:blip r:embed="rId3">
            <a:alphaModFix/>
          </a:blip>
          <a:srcRect/>
          <a:stretch/>
        </p:blipFill>
        <p:spPr>
          <a:xfrm>
            <a:off x="2675186" y="556983"/>
            <a:ext cx="6841629" cy="31889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01" name="Google Shape;201;p15"/>
          <p:cNvSpPr txBox="1"/>
          <p:nvPr/>
        </p:nvSpPr>
        <p:spPr>
          <a:xfrm>
            <a:off x="1087902" y="572083"/>
            <a:ext cx="10016196" cy="861720"/>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Tuy nhiên, bước tiếp theo sẽ lại thêm cạnh có trọng số 2 còn lại. Dưới đây là hình minh họa sau khi đã thêm hai cạnh.</a:t>
            </a:r>
            <a:endParaRPr sz="1867">
              <a:solidFill>
                <a:srgbClr val="000000"/>
              </a:solidFill>
              <a:latin typeface="Arial"/>
              <a:ea typeface="Arial"/>
              <a:cs typeface="Arial"/>
              <a:sym typeface="Arial"/>
            </a:endParaRPr>
          </a:p>
        </p:txBody>
      </p:sp>
      <p:pic>
        <p:nvPicPr>
          <p:cNvPr id="202" name="Google Shape;202;p15" descr="Mở ảnh"/>
          <p:cNvPicPr preferRelativeResize="0"/>
          <p:nvPr/>
        </p:nvPicPr>
        <p:blipFill rotWithShape="1">
          <a:blip r:embed="rId3">
            <a:alphaModFix/>
          </a:blip>
          <a:srcRect/>
          <a:stretch/>
        </p:blipFill>
        <p:spPr>
          <a:xfrm>
            <a:off x="2655059" y="1826505"/>
            <a:ext cx="6881883" cy="3204991"/>
          </a:xfrm>
          <a:prstGeom prst="rect">
            <a:avLst/>
          </a:prstGeom>
          <a:noFill/>
          <a:ln>
            <a:noFill/>
          </a:ln>
        </p:spPr>
      </p:pic>
      <p:cxnSp>
        <p:nvCxnSpPr>
          <p:cNvPr id="203" name="Google Shape;203;p15"/>
          <p:cNvCxnSpPr/>
          <p:nvPr/>
        </p:nvCxnSpPr>
        <p:spPr>
          <a:xfrm>
            <a:off x="2032000" y="6015956"/>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16"/>
          <p:cNvPicPr preferRelativeResize="0"/>
          <p:nvPr/>
        </p:nvPicPr>
        <p:blipFill rotWithShape="1">
          <a:blip r:embed="rId3">
            <a:alphaModFix/>
          </a:blip>
          <a:srcRect/>
          <a:stretch/>
        </p:blipFill>
        <p:spPr>
          <a:xfrm>
            <a:off x="205484" y="335463"/>
            <a:ext cx="11109789" cy="6281093"/>
          </a:xfrm>
          <a:prstGeom prst="rect">
            <a:avLst/>
          </a:prstGeom>
          <a:noFill/>
          <a:ln>
            <a:noFill/>
          </a:ln>
        </p:spPr>
      </p:pic>
      <p:sp>
        <p:nvSpPr>
          <p:cNvPr id="209" name="Google Shape;209;p16"/>
          <p:cNvSpPr/>
          <p:nvPr/>
        </p:nvSpPr>
        <p:spPr>
          <a:xfrm>
            <a:off x="307856" y="2895679"/>
            <a:ext cx="4597840" cy="1008748"/>
          </a:xfrm>
          <a:prstGeom prst="rect">
            <a:avLst/>
          </a:prstGeom>
          <a:noFill/>
          <a:ln>
            <a:noFill/>
          </a:ln>
        </p:spPr>
        <p:txBody>
          <a:bodyPr spcFirstLastPara="1" wrap="square" lIns="121900" tIns="60933" rIns="121900" bIns="60933" anchor="t" anchorCtr="0">
            <a:spAutoFit/>
          </a:bodyPr>
          <a:lstStyle/>
          <a:p>
            <a:pPr marL="16933" marR="6773">
              <a:lnSpc>
                <a:spcPct val="166153"/>
              </a:lnSpc>
            </a:pPr>
            <a:r>
              <a:rPr lang="vi-VN" sz="3467" b="1">
                <a:solidFill>
                  <a:srgbClr val="FFFFFF"/>
                </a:solidFill>
                <a:latin typeface="Calibri"/>
                <a:ea typeface="Calibri"/>
                <a:cs typeface="Calibri"/>
                <a:sym typeface="Calibri"/>
              </a:rPr>
              <a:t>THUẬT TOÁN DIJKSTRA</a:t>
            </a:r>
            <a:endParaRPr sz="3467" b="1">
              <a:solidFill>
                <a:srgbClr val="000000"/>
              </a:solidFill>
              <a:latin typeface="Calibri"/>
              <a:ea typeface="Calibri"/>
              <a:cs typeface="Calibri"/>
              <a:sym typeface="Calibri"/>
            </a:endParaRPr>
          </a:p>
        </p:txBody>
      </p:sp>
      <p:grpSp>
        <p:nvGrpSpPr>
          <p:cNvPr id="210" name="Google Shape;210;p16"/>
          <p:cNvGrpSpPr/>
          <p:nvPr/>
        </p:nvGrpSpPr>
        <p:grpSpPr>
          <a:xfrm>
            <a:off x="5382061" y="3045414"/>
            <a:ext cx="6041947" cy="1684057"/>
            <a:chOff x="5964935" y="2404872"/>
            <a:chExt cx="5322570" cy="1744217"/>
          </a:xfrm>
        </p:grpSpPr>
        <p:pic>
          <p:nvPicPr>
            <p:cNvPr id="211" name="Google Shape;211;p16"/>
            <p:cNvPicPr preferRelativeResize="0"/>
            <p:nvPr/>
          </p:nvPicPr>
          <p:blipFill rotWithShape="1">
            <a:blip r:embed="rId4">
              <a:alphaModFix/>
            </a:blip>
            <a:srcRect/>
            <a:stretch/>
          </p:blipFill>
          <p:spPr>
            <a:xfrm>
              <a:off x="6028943" y="2414016"/>
              <a:ext cx="5237226" cy="695705"/>
            </a:xfrm>
            <a:prstGeom prst="rect">
              <a:avLst/>
            </a:prstGeom>
            <a:noFill/>
            <a:ln>
              <a:noFill/>
            </a:ln>
          </p:spPr>
        </p:pic>
        <p:pic>
          <p:nvPicPr>
            <p:cNvPr id="212" name="Google Shape;212;p16"/>
            <p:cNvPicPr preferRelativeResize="0"/>
            <p:nvPr/>
          </p:nvPicPr>
          <p:blipFill rotWithShape="1">
            <a:blip r:embed="rId5">
              <a:alphaModFix/>
            </a:blip>
            <a:srcRect/>
            <a:stretch/>
          </p:blipFill>
          <p:spPr>
            <a:xfrm>
              <a:off x="5964935" y="2404872"/>
              <a:ext cx="4889754" cy="771905"/>
            </a:xfrm>
            <a:prstGeom prst="rect">
              <a:avLst/>
            </a:prstGeom>
            <a:noFill/>
            <a:ln>
              <a:noFill/>
            </a:ln>
          </p:spPr>
        </p:pic>
        <p:pic>
          <p:nvPicPr>
            <p:cNvPr id="213" name="Google Shape;213;p16"/>
            <p:cNvPicPr preferRelativeResize="0"/>
            <p:nvPr/>
          </p:nvPicPr>
          <p:blipFill rotWithShape="1">
            <a:blip r:embed="rId6">
              <a:alphaModFix/>
            </a:blip>
            <a:srcRect/>
            <a:stretch/>
          </p:blipFill>
          <p:spPr>
            <a:xfrm>
              <a:off x="6089903" y="2456688"/>
              <a:ext cx="5117592" cy="576072"/>
            </a:xfrm>
            <a:prstGeom prst="rect">
              <a:avLst/>
            </a:prstGeom>
            <a:noFill/>
            <a:ln>
              <a:noFill/>
            </a:ln>
          </p:spPr>
        </p:pic>
        <p:pic>
          <p:nvPicPr>
            <p:cNvPr id="214" name="Google Shape;214;p16"/>
            <p:cNvPicPr preferRelativeResize="0"/>
            <p:nvPr/>
          </p:nvPicPr>
          <p:blipFill rotWithShape="1">
            <a:blip r:embed="rId4">
              <a:alphaModFix/>
            </a:blip>
            <a:srcRect/>
            <a:stretch/>
          </p:blipFill>
          <p:spPr>
            <a:xfrm>
              <a:off x="6028943" y="3386327"/>
              <a:ext cx="5237226" cy="695706"/>
            </a:xfrm>
            <a:prstGeom prst="rect">
              <a:avLst/>
            </a:prstGeom>
            <a:noFill/>
            <a:ln>
              <a:noFill/>
            </a:ln>
          </p:spPr>
        </p:pic>
        <p:pic>
          <p:nvPicPr>
            <p:cNvPr id="215" name="Google Shape;215;p16"/>
            <p:cNvPicPr preferRelativeResize="0"/>
            <p:nvPr/>
          </p:nvPicPr>
          <p:blipFill rotWithShape="1">
            <a:blip r:embed="rId7">
              <a:alphaModFix/>
            </a:blip>
            <a:srcRect/>
            <a:stretch/>
          </p:blipFill>
          <p:spPr>
            <a:xfrm>
              <a:off x="5964935" y="3377183"/>
              <a:ext cx="5322570" cy="771906"/>
            </a:xfrm>
            <a:prstGeom prst="rect">
              <a:avLst/>
            </a:prstGeom>
            <a:noFill/>
            <a:ln>
              <a:noFill/>
            </a:ln>
          </p:spPr>
        </p:pic>
        <p:pic>
          <p:nvPicPr>
            <p:cNvPr id="216" name="Google Shape;216;p16"/>
            <p:cNvPicPr preferRelativeResize="0"/>
            <p:nvPr/>
          </p:nvPicPr>
          <p:blipFill rotWithShape="1">
            <a:blip r:embed="rId8">
              <a:alphaModFix/>
            </a:blip>
            <a:srcRect/>
            <a:stretch/>
          </p:blipFill>
          <p:spPr>
            <a:xfrm>
              <a:off x="6089903" y="3429000"/>
              <a:ext cx="5117592" cy="576072"/>
            </a:xfrm>
            <a:prstGeom prst="rect">
              <a:avLst/>
            </a:prstGeom>
            <a:noFill/>
            <a:ln>
              <a:noFill/>
            </a:ln>
          </p:spPr>
        </p:pic>
      </p:grpSp>
      <p:grpSp>
        <p:nvGrpSpPr>
          <p:cNvPr id="217" name="Google Shape;217;p16"/>
          <p:cNvGrpSpPr/>
          <p:nvPr/>
        </p:nvGrpSpPr>
        <p:grpSpPr>
          <a:xfrm>
            <a:off x="5365103" y="2015628"/>
            <a:ext cx="6064968" cy="807937"/>
            <a:chOff x="5964935" y="1234439"/>
            <a:chExt cx="5301234" cy="768858"/>
          </a:xfrm>
        </p:grpSpPr>
        <p:pic>
          <p:nvPicPr>
            <p:cNvPr id="218" name="Google Shape;218;p16"/>
            <p:cNvPicPr preferRelativeResize="0"/>
            <p:nvPr/>
          </p:nvPicPr>
          <p:blipFill rotWithShape="1">
            <a:blip r:embed="rId4">
              <a:alphaModFix/>
            </a:blip>
            <a:srcRect/>
            <a:stretch/>
          </p:blipFill>
          <p:spPr>
            <a:xfrm>
              <a:off x="6028943" y="1240535"/>
              <a:ext cx="5237226" cy="695706"/>
            </a:xfrm>
            <a:prstGeom prst="rect">
              <a:avLst/>
            </a:prstGeom>
            <a:noFill/>
            <a:ln>
              <a:noFill/>
            </a:ln>
          </p:spPr>
        </p:pic>
        <p:pic>
          <p:nvPicPr>
            <p:cNvPr id="219" name="Google Shape;219;p16"/>
            <p:cNvPicPr preferRelativeResize="0"/>
            <p:nvPr/>
          </p:nvPicPr>
          <p:blipFill rotWithShape="1">
            <a:blip r:embed="rId9">
              <a:alphaModFix/>
            </a:blip>
            <a:srcRect/>
            <a:stretch/>
          </p:blipFill>
          <p:spPr>
            <a:xfrm>
              <a:off x="5964935" y="1234439"/>
              <a:ext cx="5148834" cy="768858"/>
            </a:xfrm>
            <a:prstGeom prst="rect">
              <a:avLst/>
            </a:prstGeom>
            <a:noFill/>
            <a:ln>
              <a:noFill/>
            </a:ln>
          </p:spPr>
        </p:pic>
        <p:pic>
          <p:nvPicPr>
            <p:cNvPr id="220" name="Google Shape;220;p16"/>
            <p:cNvPicPr preferRelativeResize="0"/>
            <p:nvPr/>
          </p:nvPicPr>
          <p:blipFill rotWithShape="1">
            <a:blip r:embed="rId10">
              <a:alphaModFix/>
            </a:blip>
            <a:srcRect/>
            <a:stretch/>
          </p:blipFill>
          <p:spPr>
            <a:xfrm>
              <a:off x="6089903" y="1283207"/>
              <a:ext cx="5117592" cy="576070"/>
            </a:xfrm>
            <a:prstGeom prst="rect">
              <a:avLst/>
            </a:prstGeom>
            <a:noFill/>
            <a:ln>
              <a:noFill/>
            </a:ln>
          </p:spPr>
        </p:pic>
      </p:grpSp>
      <p:sp>
        <p:nvSpPr>
          <p:cNvPr id="221" name="Google Shape;221;p16"/>
          <p:cNvSpPr/>
          <p:nvPr/>
        </p:nvSpPr>
        <p:spPr>
          <a:xfrm>
            <a:off x="5674142" y="2129412"/>
            <a:ext cx="4258004"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Calibri"/>
                <a:ea typeface="Calibri"/>
                <a:cs typeface="Calibri"/>
                <a:sym typeface="Calibri"/>
              </a:rPr>
              <a:t>Giới thiệu về thuật toán Dijkstra</a:t>
            </a:r>
            <a:endParaRPr sz="1867">
              <a:solidFill>
                <a:srgbClr val="000000"/>
              </a:solidFill>
              <a:latin typeface="Arial"/>
              <a:ea typeface="Arial"/>
              <a:cs typeface="Arial"/>
              <a:sym typeface="Arial"/>
            </a:endParaRPr>
          </a:p>
        </p:txBody>
      </p:sp>
      <p:sp>
        <p:nvSpPr>
          <p:cNvPr id="222" name="Google Shape;222;p16"/>
          <p:cNvSpPr txBox="1"/>
          <p:nvPr/>
        </p:nvSpPr>
        <p:spPr>
          <a:xfrm>
            <a:off x="5603674" y="3115396"/>
            <a:ext cx="5101884"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Calibri"/>
                <a:ea typeface="Calibri"/>
                <a:cs typeface="Calibri"/>
                <a:sym typeface="Calibri"/>
              </a:rPr>
              <a:t> Mô tả về thuật toán Dijkstra</a:t>
            </a:r>
            <a:endParaRPr sz="1867">
              <a:solidFill>
                <a:srgbClr val="000000"/>
              </a:solidFill>
              <a:latin typeface="Arial"/>
              <a:ea typeface="Arial"/>
              <a:cs typeface="Arial"/>
              <a:sym typeface="Arial"/>
            </a:endParaRPr>
          </a:p>
        </p:txBody>
      </p:sp>
      <p:sp>
        <p:nvSpPr>
          <p:cNvPr id="223" name="Google Shape;223;p16"/>
          <p:cNvSpPr txBox="1"/>
          <p:nvPr/>
        </p:nvSpPr>
        <p:spPr>
          <a:xfrm>
            <a:off x="5674141" y="4048932"/>
            <a:ext cx="5217896"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Calibri"/>
                <a:ea typeface="Calibri"/>
                <a:cs typeface="Calibri"/>
                <a:sym typeface="Calibri"/>
              </a:rPr>
              <a:t>Các bước giải thuật Dijkstra</a:t>
            </a:r>
            <a:endParaRPr sz="1867">
              <a:solidFill>
                <a:srgbClr val="000000"/>
              </a:solidFill>
              <a:latin typeface="Arial"/>
              <a:ea typeface="Arial"/>
              <a:cs typeface="Arial"/>
              <a:sym typeface="Arial"/>
            </a:endParaRPr>
          </a:p>
        </p:txBody>
      </p:sp>
      <p:pic>
        <p:nvPicPr>
          <p:cNvPr id="224" name="Google Shape;224;p16" descr="Dijkstra's Shortest Path Algorithm - A Detailed and Visual Introduction"/>
          <p:cNvPicPr preferRelativeResize="0"/>
          <p:nvPr/>
        </p:nvPicPr>
        <p:blipFill rotWithShape="1">
          <a:blip r:embed="rId11">
            <a:alphaModFix/>
          </a:blip>
          <a:srcRect/>
          <a:stretch/>
        </p:blipFill>
        <p:spPr>
          <a:xfrm>
            <a:off x="205484" y="425302"/>
            <a:ext cx="4211504" cy="220518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par>
                                <p:cTn id="8" presetID="10" presetClass="entr" presetSubtype="0"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500"/>
                                        <p:tgtEl>
                                          <p:spTgt spid="217"/>
                                        </p:tgtEl>
                                      </p:cBhvr>
                                    </p:animEffect>
                                  </p:childTnLst>
                                </p:cTn>
                              </p:par>
                              <p:par>
                                <p:cTn id="11" presetID="10" presetClass="entr" presetSubtype="0" fill="hold" nodeType="withEffect">
                                  <p:stCondLst>
                                    <p:cond delay="0"/>
                                  </p:stCondLst>
                                  <p:childTnLst>
                                    <p:set>
                                      <p:cBhvr>
                                        <p:cTn id="12" dur="1" fill="hold">
                                          <p:stCondLst>
                                            <p:cond delay="0"/>
                                          </p:stCondLst>
                                        </p:cTn>
                                        <p:tgtEl>
                                          <p:spTgt spid="210"/>
                                        </p:tgtEl>
                                        <p:attrNameLst>
                                          <p:attrName>style.visibility</p:attrName>
                                        </p:attrNameLst>
                                      </p:cBhvr>
                                      <p:to>
                                        <p:strVal val="visible"/>
                                      </p:to>
                                    </p:set>
                                    <p:animEffect transition="in" filter="fade">
                                      <p:cBhvr>
                                        <p:cTn id="13" dur="500"/>
                                        <p:tgtEl>
                                          <p:spTgt spid="210"/>
                                        </p:tgtEl>
                                      </p:cBhvr>
                                    </p:animEffect>
                                  </p:childTnLst>
                                </p:cTn>
                              </p:par>
                              <p:par>
                                <p:cTn id="14" presetID="10" presetClass="entr" presetSubtype="0" fill="hold" nodeType="withEffect">
                                  <p:stCondLst>
                                    <p:cond delay="0"/>
                                  </p:stCondLst>
                                  <p:childTnLst>
                                    <p:set>
                                      <p:cBhvr>
                                        <p:cTn id="15" dur="1" fill="hold">
                                          <p:stCondLst>
                                            <p:cond delay="0"/>
                                          </p:stCondLst>
                                        </p:cTn>
                                        <p:tgtEl>
                                          <p:spTgt spid="222"/>
                                        </p:tgtEl>
                                        <p:attrNameLst>
                                          <p:attrName>style.visibility</p:attrName>
                                        </p:attrNameLst>
                                      </p:cBhvr>
                                      <p:to>
                                        <p:strVal val="visible"/>
                                      </p:to>
                                    </p:set>
                                    <p:animEffect transition="in" filter="fade">
                                      <p:cBhvr>
                                        <p:cTn id="16" dur="500"/>
                                        <p:tgtEl>
                                          <p:spTgt spid="222"/>
                                        </p:tgtEl>
                                      </p:cBhvr>
                                    </p:animEffect>
                                  </p:childTnLst>
                                </p:cTn>
                              </p:par>
                              <p:par>
                                <p:cTn id="17" presetID="10" presetClass="entr" presetSubtype="0" fill="hold" nodeType="withEffect">
                                  <p:stCondLst>
                                    <p:cond delay="0"/>
                                  </p:stCondLst>
                                  <p:childTnLst>
                                    <p:set>
                                      <p:cBhvr>
                                        <p:cTn id="18" dur="1" fill="hold">
                                          <p:stCondLst>
                                            <p:cond delay="0"/>
                                          </p:stCondLst>
                                        </p:cTn>
                                        <p:tgtEl>
                                          <p:spTgt spid="223"/>
                                        </p:tgtEl>
                                        <p:attrNameLst>
                                          <p:attrName>style.visibility</p:attrName>
                                        </p:attrNameLst>
                                      </p:cBhvr>
                                      <p:to>
                                        <p:strVal val="visible"/>
                                      </p:to>
                                    </p:set>
                                    <p:animEffect transition="in" filter="fade">
                                      <p:cBhvr>
                                        <p:cTn id="19"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3016800" y="449235"/>
            <a:ext cx="8782000" cy="410400"/>
          </a:xfrm>
          <a:prstGeom prst="rect">
            <a:avLst/>
          </a:prstGeom>
          <a:noFill/>
          <a:ln>
            <a:noFill/>
          </a:ln>
        </p:spPr>
        <p:txBody>
          <a:bodyPr spcFirstLastPara="1" vert="horz" wrap="square" lIns="121900" tIns="121900" rIns="121900" bIns="121900" rtlCol="0" anchor="ctr" anchorCtr="0">
            <a:normAutofit fontScale="90000"/>
          </a:bodyPr>
          <a:lstStyle/>
          <a:p>
            <a:pPr>
              <a:buSzPct val="111111"/>
            </a:pPr>
            <a:r>
              <a:rPr lang="vi-VN">
                <a:solidFill>
                  <a:srgbClr val="C00000"/>
                </a:solidFill>
                <a:latin typeface="Arial"/>
                <a:ea typeface="Arial"/>
                <a:cs typeface="Arial"/>
                <a:sym typeface="Arial"/>
              </a:rPr>
              <a:t>     </a:t>
            </a:r>
            <a:r>
              <a:rPr lang="vi-VN" sz="4133" b="1">
                <a:solidFill>
                  <a:srgbClr val="C00000"/>
                </a:solidFill>
                <a:latin typeface="Arial"/>
                <a:ea typeface="Arial"/>
                <a:cs typeface="Arial"/>
                <a:sym typeface="Arial"/>
              </a:rPr>
              <a:t>GIỚI THIỆU VỀ THUẬT TOÁN DIJKSTRA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sp>
        <p:nvSpPr>
          <p:cNvPr id="230" name="Google Shape;230;p17"/>
          <p:cNvSpPr txBox="1"/>
          <p:nvPr/>
        </p:nvSpPr>
        <p:spPr>
          <a:xfrm>
            <a:off x="1508398" y="1410859"/>
            <a:ext cx="5403529" cy="3816952"/>
          </a:xfrm>
          <a:prstGeom prst="rect">
            <a:avLst/>
          </a:prstGeom>
          <a:noFill/>
          <a:ln>
            <a:noFill/>
          </a:ln>
        </p:spPr>
        <p:txBody>
          <a:bodyPr spcFirstLastPara="1" wrap="square" lIns="121900" tIns="60933" rIns="121900" bIns="60933" anchor="t" anchorCtr="0">
            <a:spAutoFit/>
          </a:bodyPr>
          <a:lstStyle/>
          <a:p>
            <a:pPr algn="just"/>
            <a:r>
              <a:rPr lang="vi-VN" sz="2667">
                <a:solidFill>
                  <a:srgbClr val="0C5ADB"/>
                </a:solidFill>
                <a:latin typeface="Times New Roman"/>
                <a:ea typeface="Times New Roman"/>
                <a:cs typeface="Times New Roman"/>
                <a:sym typeface="Times New Roman"/>
              </a:rPr>
              <a:t>Thuật toán Dijkstra </a:t>
            </a:r>
            <a:r>
              <a:rPr lang="vi-VN" sz="2667">
                <a:solidFill>
                  <a:srgbClr val="000000"/>
                </a:solidFill>
                <a:latin typeface="Times New Roman"/>
                <a:ea typeface="Times New Roman"/>
                <a:cs typeface="Times New Roman"/>
                <a:sym typeface="Times New Roman"/>
              </a:rPr>
              <a:t>là một thuật toán giải quyết bài toán đường đi ngắn nhất từ một đỉnh đến các đỉnh còn lại của đồ thị có hướng không có cạnh mang trọng số không âm.</a:t>
            </a:r>
            <a:endParaRPr sz="2400"/>
          </a:p>
          <a:p>
            <a:pPr algn="just"/>
            <a:r>
              <a:rPr lang="vi-VN" sz="2667">
                <a:solidFill>
                  <a:schemeClr val="dk1"/>
                </a:solidFill>
                <a:latin typeface="Times New Roman"/>
                <a:ea typeface="Times New Roman"/>
                <a:cs typeface="Times New Roman"/>
                <a:sym typeface="Times New Roman"/>
              </a:rPr>
              <a:t>Nghĩa</a:t>
            </a:r>
            <a:r>
              <a:rPr lang="vi-VN" sz="2667">
                <a:solidFill>
                  <a:srgbClr val="0C5ADB"/>
                </a:solidFill>
                <a:latin typeface="Times New Roman"/>
                <a:ea typeface="Times New Roman"/>
                <a:cs typeface="Times New Roman"/>
                <a:sym typeface="Times New Roman"/>
              </a:rPr>
              <a:t> </a:t>
            </a:r>
            <a:r>
              <a:rPr lang="vi-VN" sz="2667">
                <a:solidFill>
                  <a:srgbClr val="000000"/>
                </a:solidFill>
                <a:latin typeface="Times New Roman"/>
                <a:ea typeface="Times New Roman"/>
                <a:cs typeface="Times New Roman"/>
                <a:sym typeface="Times New Roman"/>
              </a:rPr>
              <a:t>là một tham lam phương pháp sử dụng một thực tế toán học rất đơn giản để chọn một nút ở mỗi bước.</a:t>
            </a:r>
            <a:endParaRPr sz="2667">
              <a:solidFill>
                <a:srgbClr val="000000"/>
              </a:solidFill>
              <a:latin typeface="Calibri"/>
              <a:ea typeface="Calibri"/>
              <a:cs typeface="Calibri"/>
              <a:sym typeface="Calibri"/>
            </a:endParaRPr>
          </a:p>
          <a:p>
            <a:pPr algn="just"/>
            <a:endParaRPr sz="2667">
              <a:solidFill>
                <a:srgbClr val="000000"/>
              </a:solidFill>
              <a:latin typeface="Arial"/>
              <a:ea typeface="Arial"/>
              <a:cs typeface="Arial"/>
              <a:sym typeface="Arial"/>
            </a:endParaRPr>
          </a:p>
        </p:txBody>
      </p:sp>
      <p:pic>
        <p:nvPicPr>
          <p:cNvPr id="231" name="Google Shape;231;p17"/>
          <p:cNvPicPr preferRelativeResize="0"/>
          <p:nvPr/>
        </p:nvPicPr>
        <p:blipFill rotWithShape="1">
          <a:blip r:embed="rId3">
            <a:alphaModFix/>
          </a:blip>
          <a:srcRect/>
          <a:stretch/>
        </p:blipFill>
        <p:spPr>
          <a:xfrm>
            <a:off x="1069690" y="1597082"/>
            <a:ext cx="240348" cy="231415"/>
          </a:xfrm>
          <a:prstGeom prst="rect">
            <a:avLst/>
          </a:prstGeom>
          <a:noFill/>
          <a:ln>
            <a:noFill/>
          </a:ln>
        </p:spPr>
      </p:pic>
      <p:pic>
        <p:nvPicPr>
          <p:cNvPr id="232" name="Google Shape;232;p17"/>
          <p:cNvPicPr preferRelativeResize="0"/>
          <p:nvPr/>
        </p:nvPicPr>
        <p:blipFill rotWithShape="1">
          <a:blip r:embed="rId3">
            <a:alphaModFix/>
          </a:blip>
          <a:srcRect/>
          <a:stretch/>
        </p:blipFill>
        <p:spPr>
          <a:xfrm>
            <a:off x="1069690" y="3626754"/>
            <a:ext cx="240348" cy="231415"/>
          </a:xfrm>
          <a:prstGeom prst="rect">
            <a:avLst/>
          </a:prstGeom>
          <a:noFill/>
          <a:ln>
            <a:noFill/>
          </a:ln>
        </p:spPr>
      </p:pic>
      <p:sp>
        <p:nvSpPr>
          <p:cNvPr id="233" name="Google Shape;233;p17"/>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34" name="Google Shape;234;p17"/>
          <p:cNvSpPr txBox="1"/>
          <p:nvPr/>
        </p:nvSpPr>
        <p:spPr>
          <a:xfrm>
            <a:off x="8215532" y="5123850"/>
            <a:ext cx="2241453" cy="410379"/>
          </a:xfrm>
          <a:prstGeom prst="rect">
            <a:avLst/>
          </a:prstGeom>
          <a:noFill/>
          <a:ln>
            <a:noFill/>
          </a:ln>
        </p:spPr>
        <p:txBody>
          <a:bodyPr spcFirstLastPara="1" wrap="square" lIns="121900" tIns="60933" rIns="121900" bIns="60933" anchor="t" anchorCtr="0">
            <a:spAutoFit/>
          </a:bodyPr>
          <a:lstStyle/>
          <a:p>
            <a:r>
              <a:rPr lang="vi-VN" sz="1867" b="1">
                <a:solidFill>
                  <a:srgbClr val="202122"/>
                </a:solidFill>
                <a:latin typeface="Arial"/>
                <a:ea typeface="Arial"/>
                <a:cs typeface="Arial"/>
                <a:sym typeface="Arial"/>
              </a:rPr>
              <a:t>Edsger Dijktra</a:t>
            </a:r>
            <a:endParaRPr sz="1867">
              <a:solidFill>
                <a:srgbClr val="000000"/>
              </a:solidFill>
              <a:latin typeface="Arial"/>
              <a:ea typeface="Arial"/>
              <a:cs typeface="Arial"/>
              <a:sym typeface="Arial"/>
            </a:endParaRPr>
          </a:p>
        </p:txBody>
      </p:sp>
      <p:pic>
        <p:nvPicPr>
          <p:cNvPr id="235" name="Google Shape;235;p17"/>
          <p:cNvPicPr preferRelativeResize="0"/>
          <p:nvPr/>
        </p:nvPicPr>
        <p:blipFill rotWithShape="1">
          <a:blip r:embed="rId4">
            <a:alphaModFix/>
          </a:blip>
          <a:srcRect/>
          <a:stretch/>
        </p:blipFill>
        <p:spPr>
          <a:xfrm>
            <a:off x="7558601" y="1567875"/>
            <a:ext cx="3067636" cy="3405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par>
                                <p:cTn id="8" presetID="10" presetClass="entr" presetSubtype="0"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fade">
                                      <p:cBhvr>
                                        <p:cTn id="10" dur="500"/>
                                        <p:tgtEl>
                                          <p:spTgt spid="232"/>
                                        </p:tgtEl>
                                      </p:cBhvr>
                                    </p:animEffect>
                                  </p:childTnLst>
                                </p:cTn>
                              </p:par>
                              <p:par>
                                <p:cTn id="11" presetID="10" presetClass="entr" presetSubtype="0"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fade">
                                      <p:cBhvr>
                                        <p:cTn id="13"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3016800" y="449236"/>
            <a:ext cx="9175200" cy="740800"/>
          </a:xfrm>
          <a:prstGeom prst="rect">
            <a:avLst/>
          </a:prstGeom>
          <a:noFill/>
          <a:ln>
            <a:noFill/>
          </a:ln>
        </p:spPr>
        <p:txBody>
          <a:bodyPr spcFirstLastPara="1" vert="horz" wrap="square" lIns="121900" tIns="121900" rIns="121900" bIns="121900" rtlCol="0" anchor="ctr" anchorCtr="0">
            <a:normAutofit fontScale="90000"/>
          </a:bodyPr>
          <a:lstStyle/>
          <a:p>
            <a:pPr>
              <a:buSzPct val="86021"/>
            </a:pPr>
            <a:r>
              <a:rPr lang="vi-VN" sz="4133" b="1">
                <a:solidFill>
                  <a:srgbClr val="C00000"/>
                </a:solidFill>
                <a:latin typeface="Arial"/>
                <a:ea typeface="Arial"/>
                <a:cs typeface="Arial"/>
                <a:sym typeface="Arial"/>
              </a:rPr>
              <a:t>     MÔ TẢ VỀ THUẬT TOÁN DIJKSTRA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sp>
        <p:nvSpPr>
          <p:cNvPr id="241" name="Google Shape;241;p18"/>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42" name="Google Shape;242;p18"/>
          <p:cNvSpPr txBox="1"/>
          <p:nvPr/>
        </p:nvSpPr>
        <p:spPr>
          <a:xfrm>
            <a:off x="1144173" y="1350499"/>
            <a:ext cx="10044332" cy="2154381"/>
          </a:xfrm>
          <a:prstGeom prst="rect">
            <a:avLst/>
          </a:prstGeom>
          <a:noFill/>
          <a:ln>
            <a:noFill/>
          </a:ln>
        </p:spPr>
        <p:txBody>
          <a:bodyPr spcFirstLastPara="1" wrap="square" lIns="121900" tIns="60933" rIns="121900" bIns="60933" anchor="t" anchorCtr="0">
            <a:spAutoFit/>
          </a:bodyPr>
          <a:lstStyle/>
          <a:p>
            <a:pPr algn="just"/>
            <a:r>
              <a:rPr lang="vi-VN" sz="2400">
                <a:solidFill>
                  <a:srgbClr val="000000"/>
                </a:solidFill>
                <a:latin typeface="Times New Roman"/>
                <a:ea typeface="Times New Roman"/>
                <a:cs typeface="Times New Roman"/>
                <a:sym typeface="Times New Roman"/>
              </a:rPr>
              <a:t>Tất cả thuật toán tìm đường đi ngắn nhất đểu dựa vào việc lồng nhau giữa các đường đi ngắn nhất nghĩa là một nút k thuộc một đường đi ngắn nhất từ i tới j thì đường đi ngắn nhất từ i tới j sẽ bằng đường đi ngắn nhất từ i tới k kết hợp với đường đi ngắn nhất từ j tới k. </a:t>
            </a:r>
            <a:endParaRPr sz="2400">
              <a:solidFill>
                <a:srgbClr val="000000"/>
              </a:solidFill>
              <a:latin typeface="Times New Roman"/>
              <a:ea typeface="Times New Roman"/>
              <a:cs typeface="Times New Roman"/>
              <a:sym typeface="Times New Roman"/>
            </a:endParaRPr>
          </a:p>
          <a:p>
            <a:pPr algn="just">
              <a:lnSpc>
                <a:spcPct val="150000"/>
              </a:lnSpc>
            </a:pPr>
            <a:r>
              <a:rPr lang="vi-VN" sz="2400">
                <a:solidFill>
                  <a:srgbClr val="000000"/>
                </a:solidFill>
                <a:latin typeface="Times New Roman"/>
                <a:ea typeface="Times New Roman"/>
                <a:cs typeface="Times New Roman"/>
                <a:sym typeface="Times New Roman"/>
              </a:rPr>
              <a:t>Vì thế chúng ta có thể tìm đường đi ngắn nhất bằng công thức đệ quy sau:</a:t>
            </a:r>
            <a:endParaRPr sz="1867">
              <a:solidFill>
                <a:srgbClr val="000000"/>
              </a:solidFill>
              <a:latin typeface="Arial"/>
              <a:ea typeface="Arial"/>
              <a:cs typeface="Arial"/>
              <a:sym typeface="Arial"/>
            </a:endParaRPr>
          </a:p>
        </p:txBody>
      </p:sp>
      <p:pic>
        <p:nvPicPr>
          <p:cNvPr id="243" name="Google Shape;243;p18"/>
          <p:cNvPicPr preferRelativeResize="0"/>
          <p:nvPr/>
        </p:nvPicPr>
        <p:blipFill rotWithShape="1">
          <a:blip r:embed="rId3">
            <a:alphaModFix/>
          </a:blip>
          <a:srcRect/>
          <a:stretch/>
        </p:blipFill>
        <p:spPr>
          <a:xfrm>
            <a:off x="763145" y="1512677"/>
            <a:ext cx="240348" cy="231415"/>
          </a:xfrm>
          <a:prstGeom prst="rect">
            <a:avLst/>
          </a:prstGeom>
          <a:noFill/>
          <a:ln>
            <a:noFill/>
          </a:ln>
        </p:spPr>
      </p:pic>
      <p:pic>
        <p:nvPicPr>
          <p:cNvPr id="244" name="Google Shape;244;p18"/>
          <p:cNvPicPr preferRelativeResize="0"/>
          <p:nvPr/>
        </p:nvPicPr>
        <p:blipFill rotWithShape="1">
          <a:blip r:embed="rId3">
            <a:alphaModFix/>
          </a:blip>
          <a:srcRect/>
          <a:stretch/>
        </p:blipFill>
        <p:spPr>
          <a:xfrm>
            <a:off x="763145" y="3097638"/>
            <a:ext cx="240348" cy="231415"/>
          </a:xfrm>
          <a:prstGeom prst="rect">
            <a:avLst/>
          </a:prstGeom>
          <a:noFill/>
          <a:ln>
            <a:noFill/>
          </a:ln>
        </p:spPr>
      </p:pic>
      <p:sp>
        <p:nvSpPr>
          <p:cNvPr id="245" name="Google Shape;245;p18"/>
          <p:cNvSpPr/>
          <p:nvPr/>
        </p:nvSpPr>
        <p:spPr>
          <a:xfrm>
            <a:off x="4703297" y="3999115"/>
            <a:ext cx="2926080" cy="1008335"/>
          </a:xfrm>
          <a:prstGeom prst="rect">
            <a:avLst/>
          </a:prstGeom>
          <a:solidFill>
            <a:srgbClr val="FFDDB2"/>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r>
              <a:rPr lang="vi-VN" sz="2400" b="1">
                <a:solidFill>
                  <a:srgbClr val="000000"/>
                </a:solidFill>
                <a:latin typeface="Quattrocento Sans"/>
                <a:ea typeface="Quattrocento Sans"/>
                <a:cs typeface="Quattrocento Sans"/>
                <a:sym typeface="Quattrocento Sans"/>
              </a:rPr>
              <a:t>d = (d +d)</a:t>
            </a:r>
            <a:endParaRPr sz="2400" b="1">
              <a:solidFill>
                <a:schemeClr val="lt1"/>
              </a:solidFill>
              <a:latin typeface="Quattrocento Sans"/>
              <a:ea typeface="Quattrocento Sans"/>
              <a:cs typeface="Quattrocento Sans"/>
              <a:sym typeface="Quattrocento Sans"/>
            </a:endParaRPr>
          </a:p>
        </p:txBody>
      </p:sp>
      <p:cxnSp>
        <p:nvCxnSpPr>
          <p:cNvPr id="246" name="Google Shape;246;p18"/>
          <p:cNvCxnSpPr/>
          <p:nvPr/>
        </p:nvCxnSpPr>
        <p:spPr>
          <a:xfrm>
            <a:off x="2107027" y="5481384"/>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52" name="Google Shape;252;p19"/>
          <p:cNvSpPr txBox="1"/>
          <p:nvPr/>
        </p:nvSpPr>
        <p:spPr>
          <a:xfrm>
            <a:off x="1505243" y="564679"/>
            <a:ext cx="9364395" cy="1231052"/>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 Thuật toán Djkstra phù hợp cho việc tìm đường đi ngắn nhất từ một nút i tới tất cả các nút khác. </a:t>
            </a:r>
            <a:endParaRPr sz="2400">
              <a:solidFill>
                <a:srgbClr val="000000"/>
              </a:solidFill>
              <a:latin typeface="Times New Roman"/>
              <a:ea typeface="Times New Roman"/>
              <a:cs typeface="Times New Roman"/>
              <a:sym typeface="Times New Roman"/>
            </a:endParaRPr>
          </a:p>
          <a:p>
            <a:r>
              <a:rPr lang="vi-VN" sz="2400">
                <a:solidFill>
                  <a:srgbClr val="000000"/>
                </a:solidFill>
                <a:latin typeface="Times New Roman"/>
                <a:ea typeface="Times New Roman"/>
                <a:cs typeface="Times New Roman"/>
                <a:sym typeface="Times New Roman"/>
              </a:rPr>
              <a:t>- Bắt đầu bằng cách thiết lập</a:t>
            </a:r>
            <a:endParaRPr sz="1867">
              <a:solidFill>
                <a:srgbClr val="000000"/>
              </a:solidFill>
              <a:latin typeface="Arial"/>
              <a:ea typeface="Arial"/>
              <a:cs typeface="Arial"/>
              <a:sym typeface="Arial"/>
            </a:endParaRPr>
          </a:p>
        </p:txBody>
      </p:sp>
      <p:sp>
        <p:nvSpPr>
          <p:cNvPr id="253" name="Google Shape;253;p19"/>
          <p:cNvSpPr/>
          <p:nvPr/>
        </p:nvSpPr>
        <p:spPr>
          <a:xfrm>
            <a:off x="4632959" y="2054377"/>
            <a:ext cx="2926080" cy="1134795"/>
          </a:xfrm>
          <a:prstGeom prst="rect">
            <a:avLst/>
          </a:prstGeom>
          <a:solidFill>
            <a:srgbClr val="FFDDB2"/>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lnSpc>
                <a:spcPct val="150000"/>
              </a:lnSpc>
            </a:pPr>
            <a:r>
              <a:rPr lang="vi-VN" sz="2400" b="1">
                <a:solidFill>
                  <a:srgbClr val="000000"/>
                </a:solidFill>
                <a:latin typeface="Quattrocento Sans"/>
                <a:ea typeface="Quattrocento Sans"/>
                <a:cs typeface="Quattrocento Sans"/>
                <a:sym typeface="Quattrocento Sans"/>
              </a:rPr>
              <a:t>d = 0 và d = i ≠ j</a:t>
            </a:r>
            <a:endParaRPr sz="2400" b="1">
              <a:solidFill>
                <a:schemeClr val="lt1"/>
              </a:solidFill>
              <a:latin typeface="Quattrocento Sans"/>
              <a:ea typeface="Quattrocento Sans"/>
              <a:cs typeface="Quattrocento Sans"/>
              <a:sym typeface="Quattrocento Sans"/>
            </a:endParaRPr>
          </a:p>
        </p:txBody>
      </p:sp>
      <p:sp>
        <p:nvSpPr>
          <p:cNvPr id="254" name="Google Shape;254;p19"/>
          <p:cNvSpPr txBox="1"/>
          <p:nvPr/>
        </p:nvSpPr>
        <p:spPr>
          <a:xfrm>
            <a:off x="1505243" y="3932928"/>
            <a:ext cx="2241452"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Sau đó thiết lập </a:t>
            </a:r>
            <a:endParaRPr sz="1867">
              <a:solidFill>
                <a:srgbClr val="000000"/>
              </a:solidFill>
              <a:latin typeface="Arial"/>
              <a:ea typeface="Arial"/>
              <a:cs typeface="Arial"/>
              <a:sym typeface="Arial"/>
            </a:endParaRPr>
          </a:p>
        </p:txBody>
      </p:sp>
      <p:sp>
        <p:nvSpPr>
          <p:cNvPr id="255" name="Google Shape;255;p19"/>
          <p:cNvSpPr/>
          <p:nvPr/>
        </p:nvSpPr>
        <p:spPr>
          <a:xfrm>
            <a:off x="3967087" y="4774176"/>
            <a:ext cx="4257823" cy="1134795"/>
          </a:xfrm>
          <a:prstGeom prst="rect">
            <a:avLst/>
          </a:prstGeom>
          <a:solidFill>
            <a:srgbClr val="FFDDB2"/>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lnSpc>
                <a:spcPct val="150000"/>
              </a:lnSpc>
            </a:pPr>
            <a:r>
              <a:rPr lang="vi-VN" sz="2400">
                <a:solidFill>
                  <a:srgbClr val="000000"/>
                </a:solidFill>
                <a:latin typeface="Quattrocento Sans"/>
                <a:ea typeface="Quattrocento Sans"/>
                <a:cs typeface="Quattrocento Sans"/>
                <a:sym typeface="Quattrocento Sans"/>
              </a:rPr>
              <a:t>d ← l  j là nút kề cận của i</a:t>
            </a:r>
            <a:endParaRPr sz="2400">
              <a:solidFill>
                <a:schemeClr val="lt1"/>
              </a:solidFill>
              <a:latin typeface="Quattrocento Sans"/>
              <a:ea typeface="Quattrocento Sans"/>
              <a:cs typeface="Quattrocento Sans"/>
              <a:sym typeface="Quattrocento Sans"/>
            </a:endParaRPr>
          </a:p>
        </p:txBody>
      </p:sp>
      <p:cxnSp>
        <p:nvCxnSpPr>
          <p:cNvPr id="256" name="Google Shape;256;p19"/>
          <p:cNvCxnSpPr/>
          <p:nvPr/>
        </p:nvCxnSpPr>
        <p:spPr>
          <a:xfrm>
            <a:off x="2107027" y="3586927"/>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10" presetClass="entr" presetSubtype="0" fill="hold" nodeType="withEffect">
                                  <p:stCondLst>
                                    <p:cond delay="0"/>
                                  </p:stCondLst>
                                  <p:childTnLst>
                                    <p:set>
                                      <p:cBhvr>
                                        <p:cTn id="9" dur="1" fill="hold">
                                          <p:stCondLst>
                                            <p:cond delay="0"/>
                                          </p:stCondLst>
                                        </p:cTn>
                                        <p:tgtEl>
                                          <p:spTgt spid="255"/>
                                        </p:tgtEl>
                                        <p:attrNameLst>
                                          <p:attrName>style.visibility</p:attrName>
                                        </p:attrNameLst>
                                      </p:cBhvr>
                                      <p:to>
                                        <p:strVal val="visible"/>
                                      </p:to>
                                    </p:set>
                                    <p:animEffect transition="in" filter="fade">
                                      <p:cBhvr>
                                        <p:cTn id="10"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415616" y="570083"/>
            <a:ext cx="11360800" cy="1122400"/>
          </a:xfrm>
          <a:prstGeom prst="rect">
            <a:avLst/>
          </a:prstGeom>
          <a:noFill/>
          <a:ln>
            <a:noFill/>
          </a:ln>
        </p:spPr>
        <p:txBody>
          <a:bodyPr spcFirstLastPara="1" vert="horz" wrap="square" lIns="121900" tIns="121900" rIns="121900" bIns="121900" rtlCol="0" anchor="ctr" anchorCtr="0">
            <a:normAutofit/>
          </a:bodyPr>
          <a:lstStyle/>
          <a:p>
            <a:r>
              <a:rPr lang="vi-VN" sz="3733">
                <a:solidFill>
                  <a:srgbClr val="C00000"/>
                </a:solidFill>
              </a:rPr>
              <a:t>DANH SÁCH THÀNH VIÊN</a:t>
            </a:r>
            <a:endParaRPr/>
          </a:p>
        </p:txBody>
      </p:sp>
      <p:graphicFrame>
        <p:nvGraphicFramePr>
          <p:cNvPr id="69" name="Google Shape;69;p2"/>
          <p:cNvGraphicFramePr/>
          <p:nvPr>
            <p:extLst>
              <p:ext uri="{D42A27DB-BD31-4B8C-83A1-F6EECF244321}">
                <p14:modId xmlns:p14="http://schemas.microsoft.com/office/powerpoint/2010/main" val="1527592599"/>
              </p:ext>
            </p:extLst>
          </p:nvPr>
        </p:nvGraphicFramePr>
        <p:xfrm>
          <a:off x="2032017" y="1901359"/>
          <a:ext cx="8127966" cy="2404602"/>
        </p:xfrm>
        <a:graphic>
          <a:graphicData uri="http://schemas.openxmlformats.org/drawingml/2006/table">
            <a:tbl>
              <a:tblPr firstRow="1" bandRow="1">
                <a:noFill/>
              </a:tblPr>
              <a:tblGrid>
                <a:gridCol w="997233">
                  <a:extLst>
                    <a:ext uri="{9D8B030D-6E8A-4147-A177-3AD203B41FA5}">
                      <a16:colId xmlns:a16="http://schemas.microsoft.com/office/drawing/2014/main" val="20000"/>
                    </a:ext>
                  </a:extLst>
                </a:gridCol>
                <a:gridCol w="3507533">
                  <a:extLst>
                    <a:ext uri="{9D8B030D-6E8A-4147-A177-3AD203B41FA5}">
                      <a16:colId xmlns:a16="http://schemas.microsoft.com/office/drawing/2014/main" val="20001"/>
                    </a:ext>
                  </a:extLst>
                </a:gridCol>
                <a:gridCol w="3623200">
                  <a:extLst>
                    <a:ext uri="{9D8B030D-6E8A-4147-A177-3AD203B41FA5}">
                      <a16:colId xmlns:a16="http://schemas.microsoft.com/office/drawing/2014/main" val="20002"/>
                    </a:ext>
                  </a:extLst>
                </a:gridCol>
              </a:tblGrid>
              <a:tr h="494467">
                <a:tc>
                  <a:txBody>
                    <a:bodyPr/>
                    <a:lstStyle/>
                    <a:p>
                      <a:pPr marL="0" marR="0" lvl="0" indent="0" algn="ctr" rtl="0">
                        <a:lnSpc>
                          <a:spcPct val="100000"/>
                        </a:lnSpc>
                        <a:spcBef>
                          <a:spcPts val="0"/>
                        </a:spcBef>
                        <a:spcAft>
                          <a:spcPts val="0"/>
                        </a:spcAft>
                        <a:buNone/>
                      </a:pPr>
                      <a:r>
                        <a:rPr lang="vi-VN" sz="2000" u="none" strike="noStrike" cap="none">
                          <a:latin typeface="Times New Roman" panose="02020603050405020304" pitchFamily="18" charset="0"/>
                          <a:cs typeface="Times New Roman" panose="02020603050405020304" pitchFamily="18" charset="0"/>
                        </a:rPr>
                        <a:t>STT</a:t>
                      </a:r>
                      <a:endParaRPr sz="200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F5900"/>
                    </a:solidFill>
                  </a:tcPr>
                </a:tc>
                <a:tc>
                  <a:txBody>
                    <a:bodyPr/>
                    <a:lstStyle/>
                    <a:p>
                      <a:pPr marL="0" marR="0" lvl="0" indent="0" algn="ctr" rtl="0">
                        <a:lnSpc>
                          <a:spcPct val="100000"/>
                        </a:lnSpc>
                        <a:spcBef>
                          <a:spcPts val="0"/>
                        </a:spcBef>
                        <a:spcAft>
                          <a:spcPts val="0"/>
                        </a:spcAft>
                        <a:buNone/>
                      </a:pPr>
                      <a:r>
                        <a:rPr lang="vi-VN" sz="2000" u="none" strike="noStrike" cap="none">
                          <a:latin typeface="Times New Roman" panose="02020603050405020304" pitchFamily="18" charset="0"/>
                          <a:cs typeface="Times New Roman" panose="02020603050405020304" pitchFamily="18" charset="0"/>
                        </a:rPr>
                        <a:t>HỌ VÀ TÊN</a:t>
                      </a:r>
                      <a:endParaRPr sz="200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F5900"/>
                    </a:solidFill>
                  </a:tcPr>
                </a:tc>
                <a:tc>
                  <a:txBody>
                    <a:bodyPr/>
                    <a:lstStyle/>
                    <a:p>
                      <a:pPr marL="0" marR="0" lvl="0" indent="0" algn="ctr" rtl="0">
                        <a:lnSpc>
                          <a:spcPct val="100000"/>
                        </a:lnSpc>
                        <a:spcBef>
                          <a:spcPts val="0"/>
                        </a:spcBef>
                        <a:spcAft>
                          <a:spcPts val="0"/>
                        </a:spcAft>
                        <a:buNone/>
                      </a:pPr>
                      <a:r>
                        <a:rPr lang="vi-VN" sz="2000" u="none" strike="noStrike" cap="none">
                          <a:latin typeface="Times New Roman" panose="02020603050405020304" pitchFamily="18" charset="0"/>
                          <a:cs typeface="Times New Roman" panose="02020603050405020304" pitchFamily="18" charset="0"/>
                        </a:rPr>
                        <a:t>MSSV</a:t>
                      </a:r>
                      <a:endParaRPr sz="200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F5900"/>
                    </a:solidFill>
                  </a:tcPr>
                </a:tc>
                <a:extLst>
                  <a:ext uri="{0D108BD9-81ED-4DB2-BD59-A6C34878D82A}">
                    <a16:rowId xmlns:a16="http://schemas.microsoft.com/office/drawing/2014/main" val="10000"/>
                  </a:ext>
                </a:extLst>
              </a:tr>
              <a:tr h="494467">
                <a:tc>
                  <a:txBody>
                    <a:bodyPr/>
                    <a:lstStyle/>
                    <a:p>
                      <a:pPr marL="0" marR="0" lvl="0" indent="0" algn="ctr" rtl="0">
                        <a:lnSpc>
                          <a:spcPct val="100000"/>
                        </a:lnSpc>
                        <a:spcBef>
                          <a:spcPts val="0"/>
                        </a:spcBef>
                        <a:spcAft>
                          <a:spcPts val="0"/>
                        </a:spcAft>
                        <a:buNone/>
                      </a:pPr>
                      <a:r>
                        <a:rPr lang="vi-VN" sz="2000" u="none" strike="noStrike" cap="none" dirty="0">
                          <a:latin typeface="Times New Roman" panose="02020603050405020304" pitchFamily="18" charset="0"/>
                          <a:cs typeface="Times New Roman" panose="02020603050405020304" pitchFamily="18" charset="0"/>
                        </a:rPr>
                        <a:t>1</a:t>
                      </a:r>
                      <a:endParaRPr sz="2000"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0" u="none" strike="noStrike" cap="none" dirty="0" err="1">
                          <a:solidFill>
                            <a:schemeClr val="dk1"/>
                          </a:solidFill>
                          <a:latin typeface="Times New Roman" panose="02020603050405020304" pitchFamily="18" charset="0"/>
                          <a:cs typeface="Times New Roman" panose="02020603050405020304" pitchFamily="18" charset="0"/>
                        </a:rPr>
                        <a:t>Nguyễn</a:t>
                      </a:r>
                      <a:r>
                        <a:rPr lang="en-US" sz="2000" b="0" u="none" strike="noStrike" cap="none" dirty="0">
                          <a:solidFill>
                            <a:schemeClr val="dk1"/>
                          </a:solidFill>
                          <a:latin typeface="Times New Roman" panose="02020603050405020304" pitchFamily="18" charset="0"/>
                          <a:cs typeface="Times New Roman" panose="02020603050405020304" pitchFamily="18" charset="0"/>
                        </a:rPr>
                        <a:t> </a:t>
                      </a:r>
                      <a:r>
                        <a:rPr lang="en-US" sz="2000" b="0" u="none" strike="noStrike" cap="none" dirty="0" err="1">
                          <a:solidFill>
                            <a:schemeClr val="dk1"/>
                          </a:solidFill>
                          <a:latin typeface="Times New Roman" panose="02020603050405020304" pitchFamily="18" charset="0"/>
                          <a:cs typeface="Times New Roman" panose="02020603050405020304" pitchFamily="18" charset="0"/>
                        </a:rPr>
                        <a:t>Hồng</a:t>
                      </a:r>
                      <a:r>
                        <a:rPr lang="en-US" sz="2000" b="0" u="none" strike="noStrike" cap="none" dirty="0">
                          <a:solidFill>
                            <a:schemeClr val="dk1"/>
                          </a:solidFill>
                          <a:latin typeface="Times New Roman" panose="02020603050405020304" pitchFamily="18" charset="0"/>
                          <a:cs typeface="Times New Roman" panose="02020603050405020304" pitchFamily="18" charset="0"/>
                        </a:rPr>
                        <a:t> Long</a:t>
                      </a:r>
                      <a:endParaRPr sz="2000" u="none" strike="noStrike" cap="none"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vi-VN" sz="2000" b="0" u="none" strike="noStrike" cap="none" dirty="0">
                          <a:solidFill>
                            <a:schemeClr val="dk1"/>
                          </a:solidFill>
                          <a:latin typeface="Times New Roman" panose="02020603050405020304" pitchFamily="18" charset="0"/>
                          <a:cs typeface="Times New Roman" panose="02020603050405020304" pitchFamily="18" charset="0"/>
                        </a:rPr>
                        <a:t>4</a:t>
                      </a:r>
                      <a:r>
                        <a:rPr lang="en-US" sz="2000" b="0" u="none" strike="noStrike" cap="none" dirty="0">
                          <a:solidFill>
                            <a:schemeClr val="dk1"/>
                          </a:solidFill>
                          <a:latin typeface="Times New Roman" panose="02020603050405020304" pitchFamily="18" charset="0"/>
                          <a:cs typeface="Times New Roman" panose="02020603050405020304" pitchFamily="18" charset="0"/>
                        </a:rPr>
                        <a:t>5</a:t>
                      </a:r>
                      <a:r>
                        <a:rPr lang="vi-VN" sz="2000" b="0" u="none" strike="noStrike" cap="none" dirty="0">
                          <a:solidFill>
                            <a:schemeClr val="dk1"/>
                          </a:solidFill>
                          <a:latin typeface="Times New Roman" panose="02020603050405020304" pitchFamily="18" charset="0"/>
                          <a:cs typeface="Times New Roman" panose="02020603050405020304" pitchFamily="18" charset="0"/>
                        </a:rPr>
                        <a:t>.01.104.1</a:t>
                      </a:r>
                      <a:r>
                        <a:rPr lang="en-US" sz="2000" b="0" u="none" strike="noStrike" cap="none" dirty="0">
                          <a:solidFill>
                            <a:schemeClr val="dk1"/>
                          </a:solidFill>
                          <a:latin typeface="Times New Roman" panose="02020603050405020304" pitchFamily="18" charset="0"/>
                          <a:cs typeface="Times New Roman" panose="02020603050405020304" pitchFamily="18" charset="0"/>
                        </a:rPr>
                        <a:t>30</a:t>
                      </a:r>
                      <a:endParaRPr sz="2000" u="none" strike="noStrike" cap="none"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4467">
                <a:tc>
                  <a:txBody>
                    <a:bodyPr/>
                    <a:lstStyle/>
                    <a:p>
                      <a:pPr marL="0" marR="0" lvl="0" indent="0" algn="ctr" rtl="0">
                        <a:lnSpc>
                          <a:spcPct val="100000"/>
                        </a:lnSpc>
                        <a:spcBef>
                          <a:spcPts val="0"/>
                        </a:spcBef>
                        <a:spcAft>
                          <a:spcPts val="0"/>
                        </a:spcAft>
                        <a:buNone/>
                      </a:pPr>
                      <a:r>
                        <a:rPr lang="vi-VN" sz="2000" u="none" strike="noStrike" cap="none" dirty="0">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0" u="none" strike="noStrike" cap="none" dirty="0" err="1">
                          <a:solidFill>
                            <a:schemeClr val="dk1"/>
                          </a:solidFill>
                          <a:latin typeface="Times New Roman" panose="02020603050405020304" pitchFamily="18" charset="0"/>
                          <a:cs typeface="Times New Roman" panose="02020603050405020304" pitchFamily="18" charset="0"/>
                        </a:rPr>
                        <a:t>Phạm</a:t>
                      </a:r>
                      <a:r>
                        <a:rPr lang="en-US" sz="2000" b="0" u="none" strike="noStrike" cap="none" dirty="0">
                          <a:solidFill>
                            <a:schemeClr val="dk1"/>
                          </a:solidFill>
                          <a:latin typeface="Times New Roman" panose="02020603050405020304" pitchFamily="18" charset="0"/>
                          <a:cs typeface="Times New Roman" panose="02020603050405020304" pitchFamily="18" charset="0"/>
                        </a:rPr>
                        <a:t> </a:t>
                      </a:r>
                      <a:r>
                        <a:rPr lang="en-US" sz="2000" b="0" u="none" strike="noStrike" cap="none" dirty="0" err="1">
                          <a:solidFill>
                            <a:schemeClr val="dk1"/>
                          </a:solidFill>
                          <a:latin typeface="Times New Roman" panose="02020603050405020304" pitchFamily="18" charset="0"/>
                          <a:cs typeface="Times New Roman" panose="02020603050405020304" pitchFamily="18" charset="0"/>
                        </a:rPr>
                        <a:t>Nguyễn</a:t>
                      </a:r>
                      <a:r>
                        <a:rPr lang="en-US" sz="2000" b="0" u="none" strike="noStrike" cap="none" dirty="0">
                          <a:solidFill>
                            <a:schemeClr val="dk1"/>
                          </a:solidFill>
                          <a:latin typeface="Times New Roman" panose="02020603050405020304" pitchFamily="18" charset="0"/>
                          <a:cs typeface="Times New Roman" panose="02020603050405020304" pitchFamily="18" charset="0"/>
                        </a:rPr>
                        <a:t> </a:t>
                      </a:r>
                      <a:r>
                        <a:rPr lang="en-US" sz="2000" b="0" u="none" strike="noStrike" cap="none" dirty="0" err="1">
                          <a:solidFill>
                            <a:schemeClr val="dk1"/>
                          </a:solidFill>
                          <a:latin typeface="Times New Roman" panose="02020603050405020304" pitchFamily="18" charset="0"/>
                          <a:cs typeface="Times New Roman" panose="02020603050405020304" pitchFamily="18" charset="0"/>
                        </a:rPr>
                        <a:t>Đăng</a:t>
                      </a:r>
                      <a:r>
                        <a:rPr lang="en-US" sz="2000" b="0" u="none" strike="noStrike" cap="none" dirty="0">
                          <a:solidFill>
                            <a:schemeClr val="dk1"/>
                          </a:solidFill>
                          <a:latin typeface="Times New Roman" panose="02020603050405020304" pitchFamily="18" charset="0"/>
                          <a:cs typeface="Times New Roman" panose="02020603050405020304" pitchFamily="18" charset="0"/>
                        </a:rPr>
                        <a:t> Khoa</a:t>
                      </a:r>
                      <a:endParaRPr sz="2000" u="none" strike="noStrike" cap="none"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vi-VN" sz="2000" b="0" u="none" strike="noStrike" cap="none" dirty="0">
                          <a:solidFill>
                            <a:schemeClr val="dk1"/>
                          </a:solidFill>
                          <a:latin typeface="Times New Roman" panose="02020603050405020304" pitchFamily="18" charset="0"/>
                          <a:cs typeface="Times New Roman" panose="02020603050405020304" pitchFamily="18" charset="0"/>
                        </a:rPr>
                        <a:t>4</a:t>
                      </a:r>
                      <a:r>
                        <a:rPr lang="en-US" sz="2000" b="0" u="none" strike="noStrike" cap="none" dirty="0">
                          <a:solidFill>
                            <a:schemeClr val="dk1"/>
                          </a:solidFill>
                          <a:latin typeface="Times New Roman" panose="02020603050405020304" pitchFamily="18" charset="0"/>
                          <a:cs typeface="Times New Roman" panose="02020603050405020304" pitchFamily="18" charset="0"/>
                        </a:rPr>
                        <a:t>8</a:t>
                      </a:r>
                      <a:r>
                        <a:rPr lang="vi-VN" sz="2000" b="0" u="none" strike="noStrike" cap="none" dirty="0">
                          <a:solidFill>
                            <a:schemeClr val="dk1"/>
                          </a:solidFill>
                          <a:latin typeface="Times New Roman" panose="02020603050405020304" pitchFamily="18" charset="0"/>
                          <a:cs typeface="Times New Roman" panose="02020603050405020304" pitchFamily="18" charset="0"/>
                        </a:rPr>
                        <a:t>.01.10</a:t>
                      </a:r>
                      <a:r>
                        <a:rPr lang="en-US" sz="2000" b="0" u="none" strike="noStrike" cap="none" dirty="0">
                          <a:solidFill>
                            <a:schemeClr val="dk1"/>
                          </a:solidFill>
                          <a:latin typeface="Times New Roman" panose="02020603050405020304" pitchFamily="18" charset="0"/>
                          <a:cs typeface="Times New Roman" panose="02020603050405020304" pitchFamily="18" charset="0"/>
                        </a:rPr>
                        <a:t>3</a:t>
                      </a:r>
                      <a:r>
                        <a:rPr lang="vi-VN" sz="2000" b="0" u="none" strike="noStrike" cap="none" dirty="0">
                          <a:solidFill>
                            <a:schemeClr val="dk1"/>
                          </a:solidFill>
                          <a:latin typeface="Times New Roman" panose="02020603050405020304" pitchFamily="18" charset="0"/>
                          <a:cs typeface="Times New Roman" panose="02020603050405020304" pitchFamily="18" charset="0"/>
                        </a:rPr>
                        <a:t>.</a:t>
                      </a:r>
                      <a:r>
                        <a:rPr lang="en-US" sz="2000" b="0" u="none" strike="noStrike" cap="none" dirty="0">
                          <a:solidFill>
                            <a:schemeClr val="dk1"/>
                          </a:solidFill>
                          <a:latin typeface="Times New Roman" panose="02020603050405020304" pitchFamily="18" charset="0"/>
                          <a:cs typeface="Times New Roman" panose="02020603050405020304" pitchFamily="18" charset="0"/>
                        </a:rPr>
                        <a:t>036</a:t>
                      </a:r>
                      <a:endParaRPr sz="2000" u="none" strike="noStrike" cap="none"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4467">
                <a:tc>
                  <a:txBody>
                    <a:bodyPr/>
                    <a:lstStyle/>
                    <a:p>
                      <a:pPr marL="0" marR="0" lvl="0" indent="0" algn="ctr" rtl="0">
                        <a:lnSpc>
                          <a:spcPct val="100000"/>
                        </a:lnSpc>
                        <a:spcBef>
                          <a:spcPts val="0"/>
                        </a:spcBef>
                        <a:spcAft>
                          <a:spcPts val="0"/>
                        </a:spcAft>
                        <a:buNone/>
                      </a:pPr>
                      <a:r>
                        <a:rPr lang="vi-VN" sz="2000" u="none" strike="noStrike" cap="none">
                          <a:latin typeface="Times New Roman" panose="02020603050405020304" pitchFamily="18" charset="0"/>
                          <a:cs typeface="Times New Roman" panose="02020603050405020304" pitchFamily="18" charset="0"/>
                        </a:rPr>
                        <a:t>3</a:t>
                      </a:r>
                      <a:endParaRPr sz="200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0" u="none" strike="noStrike" cap="none" dirty="0">
                          <a:solidFill>
                            <a:schemeClr val="dk1"/>
                          </a:solidFill>
                          <a:latin typeface="Times New Roman" panose="02020603050405020304" pitchFamily="18" charset="0"/>
                          <a:cs typeface="Times New Roman" panose="02020603050405020304" pitchFamily="18" charset="0"/>
                        </a:rPr>
                        <a:t>Bùi </a:t>
                      </a:r>
                      <a:r>
                        <a:rPr lang="en-US" sz="2000" b="0" u="none" strike="noStrike" cap="none" dirty="0" err="1">
                          <a:solidFill>
                            <a:schemeClr val="dk1"/>
                          </a:solidFill>
                          <a:latin typeface="Times New Roman" panose="02020603050405020304" pitchFamily="18" charset="0"/>
                          <a:cs typeface="Times New Roman" panose="02020603050405020304" pitchFamily="18" charset="0"/>
                        </a:rPr>
                        <a:t>Nguyễn</a:t>
                      </a:r>
                      <a:r>
                        <a:rPr lang="en-US" sz="2000" b="0" u="none" strike="noStrike" cap="none" dirty="0">
                          <a:solidFill>
                            <a:schemeClr val="dk1"/>
                          </a:solidFill>
                          <a:latin typeface="Times New Roman" panose="02020603050405020304" pitchFamily="18" charset="0"/>
                          <a:cs typeface="Times New Roman" panose="02020603050405020304" pitchFamily="18" charset="0"/>
                        </a:rPr>
                        <a:t> Thanh Bình</a:t>
                      </a:r>
                      <a:endParaRPr sz="2000" u="none" strike="noStrike" cap="none"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47.01.103.030</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06413">
                <a:tc>
                  <a:txBody>
                    <a:bodyPr/>
                    <a:lstStyle/>
                    <a:p>
                      <a:pPr marL="0" marR="0" lvl="0" indent="0" algn="ctr" rtl="0">
                        <a:lnSpc>
                          <a:spcPct val="100000"/>
                        </a:lnSpc>
                        <a:spcBef>
                          <a:spcPts val="0"/>
                        </a:spcBef>
                        <a:spcAft>
                          <a:spcPts val="0"/>
                        </a:spcAft>
                        <a:buNone/>
                      </a:pPr>
                      <a:r>
                        <a:rPr lang="vi-VN" sz="2000" u="none" strike="noStrike" cap="none">
                          <a:latin typeface="Times New Roman" panose="02020603050405020304" pitchFamily="18" charset="0"/>
                          <a:cs typeface="Times New Roman" panose="02020603050405020304" pitchFamily="18" charset="0"/>
                        </a:rPr>
                        <a:t>4</a:t>
                      </a:r>
                      <a:endParaRPr sz="200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0" u="none" strike="noStrike" cap="none" dirty="0" err="1">
                          <a:solidFill>
                            <a:schemeClr val="dk1"/>
                          </a:solidFill>
                          <a:latin typeface="Times New Roman" panose="02020603050405020304" pitchFamily="18" charset="0"/>
                          <a:cs typeface="Times New Roman" panose="02020603050405020304" pitchFamily="18" charset="0"/>
                        </a:rPr>
                        <a:t>Nguyễn</a:t>
                      </a:r>
                      <a:r>
                        <a:rPr lang="en-US" sz="2000" b="0" u="none" strike="noStrike" cap="none" dirty="0">
                          <a:solidFill>
                            <a:schemeClr val="dk1"/>
                          </a:solidFill>
                          <a:latin typeface="Times New Roman" panose="02020603050405020304" pitchFamily="18" charset="0"/>
                          <a:cs typeface="Times New Roman" panose="02020603050405020304" pitchFamily="18" charset="0"/>
                        </a:rPr>
                        <a:t> </a:t>
                      </a:r>
                      <a:r>
                        <a:rPr lang="en-US" sz="2000" b="0" u="none" strike="noStrike" cap="none" dirty="0" err="1">
                          <a:solidFill>
                            <a:schemeClr val="dk1"/>
                          </a:solidFill>
                          <a:latin typeface="Times New Roman" panose="02020603050405020304" pitchFamily="18" charset="0"/>
                          <a:cs typeface="Times New Roman" panose="02020603050405020304" pitchFamily="18" charset="0"/>
                        </a:rPr>
                        <a:t>Trần</a:t>
                      </a:r>
                      <a:r>
                        <a:rPr lang="en-US" sz="2000" b="0" u="none" strike="noStrike" cap="none" dirty="0">
                          <a:solidFill>
                            <a:schemeClr val="dk1"/>
                          </a:solidFill>
                          <a:latin typeface="Times New Roman" panose="02020603050405020304" pitchFamily="18" charset="0"/>
                          <a:cs typeface="Times New Roman" panose="02020603050405020304" pitchFamily="18" charset="0"/>
                        </a:rPr>
                        <a:t> </a:t>
                      </a:r>
                      <a:r>
                        <a:rPr lang="en-US" sz="2000" b="0" u="none" strike="noStrike" cap="none" dirty="0" err="1">
                          <a:solidFill>
                            <a:schemeClr val="dk1"/>
                          </a:solidFill>
                          <a:latin typeface="Times New Roman" panose="02020603050405020304" pitchFamily="18" charset="0"/>
                          <a:cs typeface="Times New Roman" panose="02020603050405020304" pitchFamily="18" charset="0"/>
                        </a:rPr>
                        <a:t>Yến</a:t>
                      </a:r>
                      <a:r>
                        <a:rPr lang="en-US" sz="2000" b="0" u="none" strike="noStrike" cap="none" dirty="0">
                          <a:solidFill>
                            <a:schemeClr val="dk1"/>
                          </a:solidFill>
                          <a:latin typeface="Times New Roman" panose="02020603050405020304" pitchFamily="18" charset="0"/>
                          <a:cs typeface="Times New Roman" panose="02020603050405020304" pitchFamily="18" charset="0"/>
                        </a:rPr>
                        <a:t> Nhi</a:t>
                      </a:r>
                      <a:endParaRPr sz="2000" u="none" strike="noStrike" cap="none" dirty="0">
                        <a:latin typeface="Times New Roman" panose="02020603050405020304" pitchFamily="18" charset="0"/>
                        <a:cs typeface="Times New Roman" panose="02020603050405020304" pitchFamily="18" charset="0"/>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47.01.103.076</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121933" marR="121933" marT="60967" marB="60967">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70" name="Google Shape;70;p2"/>
          <p:cNvCxnSpPr/>
          <p:nvPr/>
        </p:nvCxnSpPr>
        <p:spPr>
          <a:xfrm>
            <a:off x="2032017" y="1549826"/>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
        <p:nvSpPr>
          <p:cNvPr id="71" name="Google Shape;71;p2"/>
          <p:cNvSpPr/>
          <p:nvPr/>
        </p:nvSpPr>
        <p:spPr>
          <a:xfrm>
            <a:off x="16"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62" name="Google Shape;262;p20"/>
          <p:cNvSpPr txBox="1"/>
          <p:nvPr/>
        </p:nvSpPr>
        <p:spPr>
          <a:xfrm>
            <a:off x="1505244" y="602194"/>
            <a:ext cx="9181513" cy="1372116"/>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Sau đó tìm nút j có d là bé nhất. </a:t>
            </a:r>
            <a:endParaRPr sz="2400">
              <a:solidFill>
                <a:srgbClr val="000000"/>
              </a:solidFill>
              <a:latin typeface="Times New Roman"/>
              <a:ea typeface="Times New Roman"/>
              <a:cs typeface="Times New Roman"/>
              <a:sym typeface="Times New Roman"/>
            </a:endParaRPr>
          </a:p>
          <a:p>
            <a:pPr>
              <a:spcBef>
                <a:spcPts val="1067"/>
              </a:spcBef>
            </a:pPr>
            <a:r>
              <a:rPr lang="vi-VN" sz="2400">
                <a:solidFill>
                  <a:srgbClr val="000000"/>
                </a:solidFill>
                <a:latin typeface="Times New Roman"/>
                <a:ea typeface="Times New Roman"/>
                <a:cs typeface="Times New Roman"/>
                <a:sym typeface="Times New Roman"/>
              </a:rPr>
              <a:t>Tiếp đó lấy chính nút j vừa chọn để khai triển các khoảng cách các nút khác, nghĩa là bằng cách thiết lập </a:t>
            </a:r>
            <a:endParaRPr sz="2400">
              <a:solidFill>
                <a:srgbClr val="000000"/>
              </a:solidFill>
              <a:latin typeface="Calibri"/>
              <a:ea typeface="Calibri"/>
              <a:cs typeface="Calibri"/>
              <a:sym typeface="Calibri"/>
            </a:endParaRPr>
          </a:p>
        </p:txBody>
      </p:sp>
      <p:sp>
        <p:nvSpPr>
          <p:cNvPr id="263" name="Google Shape;263;p20"/>
          <p:cNvSpPr/>
          <p:nvPr/>
        </p:nvSpPr>
        <p:spPr>
          <a:xfrm>
            <a:off x="4632959" y="2157543"/>
            <a:ext cx="2926080" cy="1134795"/>
          </a:xfrm>
          <a:prstGeom prst="rect">
            <a:avLst/>
          </a:prstGeom>
          <a:solidFill>
            <a:srgbClr val="FFDDB2"/>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lnSpc>
                <a:spcPct val="150000"/>
              </a:lnSpc>
            </a:pPr>
            <a:r>
              <a:rPr lang="vi-VN" sz="2400">
                <a:solidFill>
                  <a:srgbClr val="000000"/>
                </a:solidFill>
                <a:latin typeface="Quattrocento Sans"/>
                <a:ea typeface="Quattrocento Sans"/>
                <a:cs typeface="Quattrocento Sans"/>
                <a:sym typeface="Quattrocento Sans"/>
              </a:rPr>
              <a:t>d ← min (d, d+l)</a:t>
            </a:r>
            <a:endParaRPr sz="2400">
              <a:solidFill>
                <a:schemeClr val="lt1"/>
              </a:solidFill>
              <a:latin typeface="Quattrocento Sans"/>
              <a:ea typeface="Quattrocento Sans"/>
              <a:cs typeface="Quattrocento Sans"/>
              <a:sym typeface="Quattrocento Sans"/>
            </a:endParaRPr>
          </a:p>
        </p:txBody>
      </p:sp>
      <p:sp>
        <p:nvSpPr>
          <p:cNvPr id="264" name="Google Shape;264;p20"/>
          <p:cNvSpPr txBox="1"/>
          <p:nvPr/>
        </p:nvSpPr>
        <p:spPr>
          <a:xfrm>
            <a:off x="1505244" y="3932928"/>
            <a:ext cx="9181513" cy="1969715"/>
          </a:xfrm>
          <a:prstGeom prst="rect">
            <a:avLst/>
          </a:prstGeom>
          <a:solidFill>
            <a:srgbClr val="D8E6FC"/>
          </a:solidFill>
          <a:ln w="25400" cap="flat" cmpd="sng">
            <a:solidFill>
              <a:srgbClr val="FFCC8B"/>
            </a:solidFill>
            <a:prstDash val="solid"/>
            <a:round/>
            <a:headEnd type="none" w="sm" len="sm"/>
            <a:tailEnd type="none" w="sm" len="sm"/>
          </a:ln>
        </p:spPr>
        <p:txBody>
          <a:bodyPr spcFirstLastPara="1" wrap="square" lIns="121900" tIns="60933" rIns="121900" bIns="60933" anchor="t" anchorCtr="0">
            <a:spAutoFit/>
          </a:bodyPr>
          <a:lstStyle/>
          <a:p>
            <a:pPr algn="just"/>
            <a:r>
              <a:rPr lang="vi-VN" sz="2400">
                <a:solidFill>
                  <a:srgbClr val="000000"/>
                </a:solidFill>
                <a:latin typeface="Times New Roman"/>
                <a:ea typeface="Times New Roman"/>
                <a:cs typeface="Times New Roman"/>
                <a:sym typeface="Times New Roman"/>
              </a:rPr>
              <a:t>- Tại mỗi giai đoạn của quá trình, giá trị của d là giá trị ước lượng hiện có của đường đi ngắn nhất từ i tới k và thực ra là độ dài đường đi ngắn nhất đã được tìm cho tới thời điểm đó. </a:t>
            </a:r>
            <a:endParaRPr sz="2400">
              <a:solidFill>
                <a:srgbClr val="000000"/>
              </a:solidFill>
              <a:latin typeface="Times New Roman"/>
              <a:ea typeface="Times New Roman"/>
              <a:cs typeface="Times New Roman"/>
              <a:sym typeface="Times New Roman"/>
            </a:endParaRPr>
          </a:p>
          <a:p>
            <a:pPr algn="just"/>
            <a:r>
              <a:rPr lang="vi-VN" sz="2400">
                <a:solidFill>
                  <a:srgbClr val="000000"/>
                </a:solidFill>
                <a:latin typeface="Times New Roman"/>
                <a:ea typeface="Times New Roman"/>
                <a:cs typeface="Times New Roman"/>
                <a:sym typeface="Times New Roman"/>
              </a:rPr>
              <a:t>- Xem d như là nhãn trên nút k. Quá trình sử dụng một nút để triển khai các nhãn cho các nút khác gọi là quá trình quét nút.</a:t>
            </a:r>
            <a:endParaRPr sz="1867">
              <a:solidFill>
                <a:schemeClr val="dk1"/>
              </a:solidFill>
              <a:latin typeface="Arial"/>
              <a:ea typeface="Arial"/>
              <a:cs typeface="Arial"/>
              <a:sym typeface="Arial"/>
            </a:endParaRPr>
          </a:p>
        </p:txBody>
      </p:sp>
      <p:cxnSp>
        <p:nvCxnSpPr>
          <p:cNvPr id="265" name="Google Shape;265;p20"/>
          <p:cNvCxnSpPr/>
          <p:nvPr/>
        </p:nvCxnSpPr>
        <p:spPr>
          <a:xfrm>
            <a:off x="2107027" y="3586927"/>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1"/>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dirty="0">
              <a:solidFill>
                <a:schemeClr val="lt1"/>
              </a:solidFill>
              <a:latin typeface="Arial"/>
              <a:ea typeface="Arial"/>
              <a:cs typeface="Arial"/>
              <a:sym typeface="Arial"/>
            </a:endParaRPr>
          </a:p>
        </p:txBody>
      </p:sp>
      <p:cxnSp>
        <p:nvCxnSpPr>
          <p:cNvPr id="271" name="Google Shape;271;p21"/>
          <p:cNvCxnSpPr/>
          <p:nvPr/>
        </p:nvCxnSpPr>
        <p:spPr>
          <a:xfrm>
            <a:off x="2041376" y="5884660"/>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
        <p:nvSpPr>
          <p:cNvPr id="272" name="Google Shape;272;p21"/>
          <p:cNvSpPr/>
          <p:nvPr/>
        </p:nvSpPr>
        <p:spPr>
          <a:xfrm>
            <a:off x="5753686" y="346674"/>
            <a:ext cx="684628" cy="1240303"/>
          </a:xfrm>
          <a:prstGeom prst="downArrow">
            <a:avLst>
              <a:gd name="adj1" fmla="val 50000"/>
              <a:gd name="adj2" fmla="val 50000"/>
            </a:avLst>
          </a:prstGeom>
          <a:solidFill>
            <a:srgbClr val="FFCC8B"/>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dirty="0">
              <a:solidFill>
                <a:schemeClr val="lt1"/>
              </a:solidFill>
              <a:latin typeface="Arial"/>
              <a:ea typeface="Arial"/>
              <a:cs typeface="Arial"/>
              <a:sym typeface="Arial"/>
            </a:endParaRPr>
          </a:p>
        </p:txBody>
      </p:sp>
      <p:sp>
        <p:nvSpPr>
          <p:cNvPr id="273" name="Google Shape;273;p21"/>
          <p:cNvSpPr/>
          <p:nvPr/>
        </p:nvSpPr>
        <p:spPr>
          <a:xfrm>
            <a:off x="1890541" y="1718966"/>
            <a:ext cx="8410915" cy="1882364"/>
          </a:xfrm>
          <a:prstGeom prst="roundRect">
            <a:avLst>
              <a:gd name="adj" fmla="val 16667"/>
            </a:avLst>
          </a:prstGeom>
          <a:solidFill>
            <a:srgbClr val="D8E6FC"/>
          </a:solidFill>
          <a:ln w="25400" cap="flat" cmpd="sng">
            <a:solidFill>
              <a:srgbClr val="3061B2"/>
            </a:solidFill>
            <a:prstDash val="solid"/>
            <a:round/>
            <a:headEnd type="none" w="sm" len="sm"/>
            <a:tailEnd type="none" w="sm" len="sm"/>
          </a:ln>
        </p:spPr>
        <p:txBody>
          <a:bodyPr spcFirstLastPara="1" wrap="square" lIns="121900" tIns="60933" rIns="121900" bIns="60933" anchor="ctr" anchorCtr="0">
            <a:noAutofit/>
          </a:bodyPr>
          <a:lstStyle/>
          <a:p>
            <a:pPr algn="just"/>
            <a:r>
              <a:rPr lang="vi-VN" sz="2400" dirty="0">
                <a:solidFill>
                  <a:srgbClr val="000000"/>
                </a:solidFill>
                <a:latin typeface="Times New Roman"/>
                <a:ea typeface="Times New Roman"/>
                <a:cs typeface="Times New Roman"/>
                <a:sym typeface="Times New Roman"/>
              </a:rPr>
              <a:t>Thực hiện tương tự, tiếp tục tìm các nút chưa được quét có nhãn bé nhất và quét nó. Chú ý rằng, vì giả thiết tất cả các l đều dương do đó một nút không thể dán cho các nút khác một nhãn bé hơn chính nhãn của nút đó. </a:t>
            </a:r>
            <a:endParaRPr sz="2400" dirty="0">
              <a:solidFill>
                <a:srgbClr val="000000"/>
              </a:solidFill>
              <a:latin typeface="Times New Roman"/>
              <a:ea typeface="Times New Roman"/>
              <a:cs typeface="Times New Roman"/>
              <a:sym typeface="Times New Roman"/>
            </a:endParaRPr>
          </a:p>
        </p:txBody>
      </p:sp>
      <p:sp>
        <p:nvSpPr>
          <p:cNvPr id="274" name="Google Shape;274;p21"/>
          <p:cNvSpPr/>
          <p:nvPr/>
        </p:nvSpPr>
        <p:spPr>
          <a:xfrm>
            <a:off x="1927274" y="4002583"/>
            <a:ext cx="8337452" cy="1427547"/>
          </a:xfrm>
          <a:prstGeom prst="rect">
            <a:avLst/>
          </a:prstGeom>
          <a:solidFill>
            <a:srgbClr val="FEEDD8"/>
          </a:solidFill>
          <a:ln w="25400" cap="flat" cmpd="sng">
            <a:solidFill>
              <a:srgbClr val="3061B2"/>
            </a:solidFill>
            <a:prstDash val="solid"/>
            <a:round/>
            <a:headEnd type="none" w="sm" len="sm"/>
            <a:tailEnd type="none" w="sm" len="sm"/>
          </a:ln>
        </p:spPr>
        <p:txBody>
          <a:bodyPr spcFirstLastPara="1" wrap="square" lIns="121900" tIns="60933" rIns="121900" bIns="60933" anchor="ctr" anchorCtr="0">
            <a:noAutofit/>
          </a:bodyPr>
          <a:lstStyle/>
          <a:p>
            <a:pPr algn="just"/>
            <a:r>
              <a:rPr lang="vi-VN" sz="2400" dirty="0">
                <a:solidFill>
                  <a:srgbClr val="000000"/>
                </a:solidFill>
                <a:latin typeface="Times New Roman"/>
                <a:ea typeface="Times New Roman"/>
                <a:cs typeface="Times New Roman"/>
                <a:sym typeface="Times New Roman"/>
              </a:rPr>
              <a:t>Vì vậy, khi một nút được quét thì việc quét lại nó nhất thiết không bao giờ xảy ra. Nếu nhãn trên 1 nút thay đổi nhãn đó phải được quét lại</a:t>
            </a:r>
            <a:endParaRPr sz="2400" dirty="0">
              <a:solidFill>
                <a:schemeClr val="lt1"/>
              </a:solidFill>
              <a:latin typeface="Arial"/>
              <a:ea typeface="Arial"/>
              <a:cs typeface="Arial"/>
              <a:sym typeface="Arial"/>
            </a:endParaRPr>
          </a:p>
        </p:txBody>
      </p:sp>
      <p:sp>
        <p:nvSpPr>
          <p:cNvPr id="275" name="Google Shape;275;p21"/>
          <p:cNvSpPr/>
          <p:nvPr/>
        </p:nvSpPr>
        <p:spPr>
          <a:xfrm>
            <a:off x="450167" y="4453759"/>
            <a:ext cx="1219200" cy="525195"/>
          </a:xfrm>
          <a:prstGeom prst="rightArrow">
            <a:avLst>
              <a:gd name="adj1" fmla="val 50000"/>
              <a:gd name="adj2" fmla="val 50000"/>
            </a:avLst>
          </a:prstGeom>
          <a:solidFill>
            <a:srgbClr val="FFCC8B"/>
          </a:solidFill>
          <a:ln w="25400" cap="flat" cmpd="sng">
            <a:solidFill>
              <a:srgbClr val="3061B2"/>
            </a:solidFill>
            <a:prstDash val="solid"/>
            <a:round/>
            <a:headEnd type="none" w="sm" len="sm"/>
            <a:tailEnd type="none" w="sm" len="sm"/>
          </a:ln>
        </p:spPr>
        <p:txBody>
          <a:bodyPr spcFirstLastPara="1" wrap="square" lIns="121900" tIns="60933" rIns="121900" bIns="60933" anchor="ctr" anchorCtr="0">
            <a:noAutofit/>
          </a:bodyPr>
          <a:lstStyle/>
          <a:p>
            <a:pPr algn="ctr"/>
            <a:endParaRPr sz="1867" dirty="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gtEl>
                                        <p:attrNameLst>
                                          <p:attrName>style.visibility</p:attrName>
                                        </p:attrNameLst>
                                      </p:cBhvr>
                                      <p:to>
                                        <p:strVal val="visible"/>
                                      </p:to>
                                    </p:set>
                                    <p:animEffect transition="in" filter="fade">
                                      <p:cBhvr>
                                        <p:cTn id="12" dur="500"/>
                                        <p:tgtEl>
                                          <p:spTgt spid="275"/>
                                        </p:tgtEl>
                                      </p:cBhvr>
                                    </p:animEffect>
                                  </p:childTnLst>
                                </p:cTn>
                              </p:par>
                              <p:par>
                                <p:cTn id="13" presetID="10" presetClass="entr" presetSubtype="0" fill="hold" nodeType="withEffect">
                                  <p:stCondLst>
                                    <p:cond delay="0"/>
                                  </p:stCondLst>
                                  <p:childTnLst>
                                    <p:set>
                                      <p:cBhvr>
                                        <p:cTn id="14" dur="1" fill="hold">
                                          <p:stCondLst>
                                            <p:cond delay="0"/>
                                          </p:stCondLst>
                                        </p:cTn>
                                        <p:tgtEl>
                                          <p:spTgt spid="274"/>
                                        </p:tgtEl>
                                        <p:attrNameLst>
                                          <p:attrName>style.visibility</p:attrName>
                                        </p:attrNameLst>
                                      </p:cBhvr>
                                      <p:to>
                                        <p:strVal val="visible"/>
                                      </p:to>
                                    </p:set>
                                    <p:animEffect transition="in" filter="fade">
                                      <p:cBhvr>
                                        <p:cTn id="15"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3016800" y="449236"/>
            <a:ext cx="9175200" cy="740800"/>
          </a:xfrm>
          <a:prstGeom prst="rect">
            <a:avLst/>
          </a:prstGeom>
          <a:noFill/>
          <a:ln>
            <a:noFill/>
          </a:ln>
        </p:spPr>
        <p:txBody>
          <a:bodyPr spcFirstLastPara="1" vert="horz" wrap="square" lIns="121900" tIns="121900" rIns="121900" bIns="121900" rtlCol="0" anchor="ctr" anchorCtr="0">
            <a:normAutofit fontScale="90000"/>
          </a:bodyPr>
          <a:lstStyle/>
          <a:p>
            <a:pPr>
              <a:buSzPct val="86021"/>
            </a:pPr>
            <a:r>
              <a:rPr lang="vi-VN" sz="4133" b="1">
                <a:solidFill>
                  <a:srgbClr val="C00000"/>
                </a:solidFill>
                <a:latin typeface="Arial"/>
                <a:ea typeface="Arial"/>
                <a:cs typeface="Arial"/>
                <a:sym typeface="Arial"/>
              </a:rPr>
              <a:t>     CÁC BƯỚC GIẢI THUẬT DIJKSTRA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sp>
        <p:nvSpPr>
          <p:cNvPr id="281" name="Google Shape;281;p22"/>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82" name="Google Shape;282;p22"/>
          <p:cNvSpPr/>
          <p:nvPr/>
        </p:nvSpPr>
        <p:spPr>
          <a:xfrm rot="10800000">
            <a:off x="3788896" y="1284849"/>
            <a:ext cx="4698609" cy="2053881"/>
          </a:xfrm>
          <a:prstGeom prst="wedgeEllipseCallout">
            <a:avLst>
              <a:gd name="adj1" fmla="val -20833"/>
              <a:gd name="adj2" fmla="val 62500"/>
            </a:avLst>
          </a:prstGeom>
          <a:solidFill>
            <a:schemeClr val="accent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83" name="Google Shape;283;p22"/>
          <p:cNvSpPr txBox="1"/>
          <p:nvPr/>
        </p:nvSpPr>
        <p:spPr>
          <a:xfrm>
            <a:off x="3995225" y="2070015"/>
            <a:ext cx="4201551" cy="615499"/>
          </a:xfrm>
          <a:prstGeom prst="rect">
            <a:avLst/>
          </a:prstGeom>
          <a:noFill/>
          <a:ln>
            <a:noFill/>
          </a:ln>
        </p:spPr>
        <p:txBody>
          <a:bodyPr spcFirstLastPara="1" wrap="square" lIns="121900" tIns="60933" rIns="121900" bIns="60933" anchor="t" anchorCtr="0">
            <a:spAutoFit/>
          </a:bodyPr>
          <a:lstStyle/>
          <a:p>
            <a:pPr algn="ctr"/>
            <a:r>
              <a:rPr lang="vi-VN" sz="3200">
                <a:solidFill>
                  <a:schemeClr val="lt1"/>
                </a:solidFill>
                <a:latin typeface="Arial"/>
                <a:ea typeface="Arial"/>
                <a:cs typeface="Arial"/>
                <a:sym typeface="Arial"/>
              </a:rPr>
              <a:t>Gồm 4 bước</a:t>
            </a:r>
            <a:endParaRPr sz="3200">
              <a:solidFill>
                <a:schemeClr val="lt1"/>
              </a:solidFill>
              <a:latin typeface="Arial"/>
              <a:ea typeface="Arial"/>
              <a:cs typeface="Arial"/>
              <a:sym typeface="Arial"/>
            </a:endParaRPr>
          </a:p>
        </p:txBody>
      </p:sp>
      <p:pic>
        <p:nvPicPr>
          <p:cNvPr id="284" name="Google Shape;284;p22"/>
          <p:cNvPicPr preferRelativeResize="0"/>
          <p:nvPr/>
        </p:nvPicPr>
        <p:blipFill rotWithShape="1">
          <a:blip r:embed="rId3">
            <a:alphaModFix/>
          </a:blip>
          <a:srcRect/>
          <a:stretch/>
        </p:blipFill>
        <p:spPr>
          <a:xfrm>
            <a:off x="3120493" y="3376386"/>
            <a:ext cx="5951011" cy="31158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par>
                                <p:cTn id="8" presetID="10" presetClass="entr" presetSubtype="0" fill="hold" nodeType="withEffect">
                                  <p:stCondLst>
                                    <p:cond delay="0"/>
                                  </p:stCondLst>
                                  <p:childTnLst>
                                    <p:set>
                                      <p:cBhvr>
                                        <p:cTn id="9" dur="1" fill="hold">
                                          <p:stCondLst>
                                            <p:cond delay="0"/>
                                          </p:stCondLst>
                                        </p:cTn>
                                        <p:tgtEl>
                                          <p:spTgt spid="283"/>
                                        </p:tgtEl>
                                        <p:attrNameLst>
                                          <p:attrName>style.visibility</p:attrName>
                                        </p:attrNameLst>
                                      </p:cBhvr>
                                      <p:to>
                                        <p:strVal val="visible"/>
                                      </p:to>
                                    </p:set>
                                    <p:animEffect transition="in" filter="fade">
                                      <p:cBhvr>
                                        <p:cTn id="10"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p:nvPr/>
        </p:nvSpPr>
        <p:spPr>
          <a:xfrm>
            <a:off x="769033" y="553333"/>
            <a:ext cx="6958819" cy="590844"/>
          </a:xfrm>
          <a:prstGeom prst="roundRect">
            <a:avLst>
              <a:gd name="adj" fmla="val 16667"/>
            </a:avLst>
          </a:prstGeom>
          <a:solidFill>
            <a:srgbClr val="FFDDB2"/>
          </a:solidFill>
          <a:ln w="25400" cap="flat" cmpd="sng">
            <a:solidFill>
              <a:srgbClr val="FFCC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90" name="Google Shape;290;p23"/>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91" name="Google Shape;291;p23"/>
          <p:cNvSpPr txBox="1"/>
          <p:nvPr/>
        </p:nvSpPr>
        <p:spPr>
          <a:xfrm>
            <a:off x="834684" y="572090"/>
            <a:ext cx="6893168" cy="820811"/>
          </a:xfrm>
          <a:prstGeom prst="rect">
            <a:avLst/>
          </a:prstGeom>
          <a:noFill/>
          <a:ln>
            <a:noFill/>
          </a:ln>
        </p:spPr>
        <p:txBody>
          <a:bodyPr spcFirstLastPara="1" wrap="square" lIns="121900" tIns="60933" rIns="121900" bIns="60933" anchor="t" anchorCtr="0">
            <a:spAutoFit/>
          </a:bodyPr>
          <a:lstStyle/>
          <a:p>
            <a:r>
              <a:rPr lang="vi-VN" sz="2667" b="1">
                <a:solidFill>
                  <a:srgbClr val="C00000"/>
                </a:solidFill>
                <a:latin typeface="Times New Roman"/>
                <a:ea typeface="Times New Roman"/>
                <a:cs typeface="Times New Roman"/>
                <a:sym typeface="Times New Roman"/>
              </a:rPr>
              <a:t>Bước 1</a:t>
            </a:r>
            <a:r>
              <a:rPr lang="vi-VN" sz="2667">
                <a:solidFill>
                  <a:srgbClr val="000000"/>
                </a:solidFill>
                <a:latin typeface="Times New Roman"/>
                <a:ea typeface="Times New Roman"/>
                <a:cs typeface="Times New Roman"/>
                <a:sym typeface="Times New Roman"/>
              </a:rPr>
              <a:t>: Bắt đầu với nút A và ta có 2 con đường</a:t>
            </a:r>
            <a:endParaRPr sz="2667">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sp>
        <p:nvSpPr>
          <p:cNvPr id="292" name="Google Shape;292;p23"/>
          <p:cNvSpPr txBox="1"/>
          <p:nvPr/>
        </p:nvSpPr>
        <p:spPr>
          <a:xfrm>
            <a:off x="1139482" y="1392827"/>
            <a:ext cx="9913033" cy="2626370"/>
          </a:xfrm>
          <a:prstGeom prst="rect">
            <a:avLst/>
          </a:prstGeom>
          <a:noFill/>
          <a:ln>
            <a:noFill/>
          </a:ln>
        </p:spPr>
        <p:txBody>
          <a:bodyPr spcFirstLastPara="1" wrap="square" lIns="121900" tIns="60933" rIns="121900" bIns="60933" anchor="t" anchorCtr="0">
            <a:spAutoFit/>
          </a:bodyPr>
          <a:lstStyle/>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Đầu tiên là từ A đến B với độ dài 5 và từ A đến C với độ dài 3.</a:t>
            </a:r>
            <a:endParaRPr sz="2400">
              <a:solidFill>
                <a:srgbClr val="000000"/>
              </a:solidFill>
              <a:latin typeface="Times New Roman"/>
              <a:ea typeface="Times New Roman"/>
              <a:cs typeface="Times New Roman"/>
              <a:sym typeface="Times New Roman"/>
            </a:endParaRPr>
          </a:p>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Vì vậy, chúng ta có thể viết trong danh sách kế bên với các đỉnh đã truy cập là 2 đỉnh mới (B, C) và trọng số để đến đó.</a:t>
            </a:r>
            <a:endParaRPr sz="2400">
              <a:solidFill>
                <a:srgbClr val="000000"/>
              </a:solidFill>
              <a:latin typeface="Calibri"/>
              <a:ea typeface="Calibri"/>
              <a:cs typeface="Calibri"/>
              <a:sym typeface="Calibri"/>
            </a:endParaRPr>
          </a:p>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Sau đó, như đã nói trước đó – chúng ta sẽ chọn con đường từ A ← C.</a:t>
            </a:r>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pic>
        <p:nvPicPr>
          <p:cNvPr id="293" name="Google Shape;293;p23"/>
          <p:cNvPicPr preferRelativeResize="0"/>
          <p:nvPr/>
        </p:nvPicPr>
        <p:blipFill rotWithShape="1">
          <a:blip r:embed="rId3">
            <a:alphaModFix/>
          </a:blip>
          <a:srcRect/>
          <a:stretch/>
        </p:blipFill>
        <p:spPr>
          <a:xfrm>
            <a:off x="2833130" y="2989671"/>
            <a:ext cx="6525741" cy="341581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500"/>
                                        <p:tgtEl>
                                          <p:spTgt spid="291"/>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500"/>
                                        <p:tgtEl>
                                          <p:spTgt spid="2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2"/>
                                        </p:tgtEl>
                                        <p:attrNameLst>
                                          <p:attrName>style.visibility</p:attrName>
                                        </p:attrNameLst>
                                      </p:cBhvr>
                                      <p:to>
                                        <p:strVal val="visible"/>
                                      </p:to>
                                    </p:set>
                                    <p:animEffect transition="in" filter="fade">
                                      <p:cBhvr>
                                        <p:cTn id="15"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4"/>
          <p:cNvSpPr/>
          <p:nvPr/>
        </p:nvSpPr>
        <p:spPr>
          <a:xfrm>
            <a:off x="769033" y="553333"/>
            <a:ext cx="10907151" cy="590844"/>
          </a:xfrm>
          <a:prstGeom prst="roundRect">
            <a:avLst>
              <a:gd name="adj" fmla="val 16667"/>
            </a:avLst>
          </a:prstGeom>
          <a:solidFill>
            <a:srgbClr val="FFDDB2"/>
          </a:solidFill>
          <a:ln w="25400" cap="flat" cmpd="sng">
            <a:solidFill>
              <a:srgbClr val="FFCC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99" name="Google Shape;299;p24"/>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00" name="Google Shape;300;p24"/>
          <p:cNvSpPr txBox="1"/>
          <p:nvPr/>
        </p:nvSpPr>
        <p:spPr>
          <a:xfrm>
            <a:off x="834683" y="572090"/>
            <a:ext cx="10841501" cy="820811"/>
          </a:xfrm>
          <a:prstGeom prst="rect">
            <a:avLst/>
          </a:prstGeom>
          <a:noFill/>
          <a:ln>
            <a:noFill/>
          </a:ln>
        </p:spPr>
        <p:txBody>
          <a:bodyPr spcFirstLastPara="1" wrap="square" lIns="121900" tIns="60933" rIns="121900" bIns="60933" anchor="t" anchorCtr="0">
            <a:spAutoFit/>
          </a:bodyPr>
          <a:lstStyle/>
          <a:p>
            <a:r>
              <a:rPr lang="vi-VN" sz="2667" b="1">
                <a:solidFill>
                  <a:srgbClr val="C00000"/>
                </a:solidFill>
                <a:latin typeface="Times New Roman"/>
                <a:ea typeface="Times New Roman"/>
                <a:cs typeface="Times New Roman"/>
                <a:sym typeface="Times New Roman"/>
              </a:rPr>
              <a:t>Bước 2</a:t>
            </a:r>
            <a:r>
              <a:rPr lang="vi-VN" sz="2667">
                <a:solidFill>
                  <a:srgbClr val="000000"/>
                </a:solidFill>
                <a:latin typeface="Times New Roman"/>
                <a:ea typeface="Times New Roman"/>
                <a:cs typeface="Times New Roman"/>
                <a:sym typeface="Times New Roman"/>
              </a:rPr>
              <a:t>: Khi truy cập vào đỉnh C, ta có thể thấy rằng có 3 đường đi khác nhau</a:t>
            </a:r>
            <a:endParaRPr sz="2667">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sp>
        <p:nvSpPr>
          <p:cNvPr id="301" name="Google Shape;301;p24"/>
          <p:cNvSpPr txBox="1"/>
          <p:nvPr/>
        </p:nvSpPr>
        <p:spPr>
          <a:xfrm>
            <a:off x="987081" y="1308420"/>
            <a:ext cx="10217836" cy="2626370"/>
          </a:xfrm>
          <a:prstGeom prst="rect">
            <a:avLst/>
          </a:prstGeom>
          <a:noFill/>
          <a:ln>
            <a:noFill/>
          </a:ln>
        </p:spPr>
        <p:txBody>
          <a:bodyPr spcFirstLastPara="1" wrap="square" lIns="121900" tIns="60933" rIns="121900" bIns="60933" anchor="t" anchorCtr="0">
            <a:spAutoFit/>
          </a:bodyPr>
          <a:lstStyle/>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Con đường đầu tiên là C đến B</a:t>
            </a:r>
            <a:endParaRPr sz="2400">
              <a:solidFill>
                <a:srgbClr val="000000"/>
              </a:solidFill>
              <a:latin typeface="Calibri"/>
              <a:ea typeface="Calibri"/>
              <a:cs typeface="Calibri"/>
              <a:sym typeface="Calibri"/>
            </a:endParaRPr>
          </a:p>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Con đường thứ hai là C đến D</a:t>
            </a:r>
            <a:endParaRPr sz="2400">
              <a:solidFill>
                <a:srgbClr val="000000"/>
              </a:solidFill>
              <a:latin typeface="Calibri"/>
              <a:ea typeface="Calibri"/>
              <a:cs typeface="Calibri"/>
              <a:sym typeface="Calibri"/>
            </a:endParaRPr>
          </a:p>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Con đường thứ ba là C đến E</a:t>
            </a:r>
            <a:endParaRPr sz="2400"/>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pic>
        <p:nvPicPr>
          <p:cNvPr id="302" name="Google Shape;302;p24"/>
          <p:cNvPicPr preferRelativeResize="0"/>
          <p:nvPr/>
        </p:nvPicPr>
        <p:blipFill rotWithShape="1">
          <a:blip r:embed="rId3">
            <a:alphaModFix/>
          </a:blip>
          <a:srcRect/>
          <a:stretch/>
        </p:blipFill>
        <p:spPr>
          <a:xfrm>
            <a:off x="2911157" y="3100747"/>
            <a:ext cx="6369687" cy="3332879"/>
          </a:xfrm>
          <a:prstGeom prst="rect">
            <a:avLst/>
          </a:prstGeom>
          <a:noFill/>
          <a:ln>
            <a:noFill/>
          </a:ln>
        </p:spPr>
      </p:pic>
      <p:sp>
        <p:nvSpPr>
          <p:cNvPr id="303" name="Google Shape;303;p24"/>
          <p:cNvSpPr txBox="1"/>
          <p:nvPr/>
        </p:nvSpPr>
        <p:spPr>
          <a:xfrm>
            <a:off x="751446" y="2550937"/>
            <a:ext cx="10841501" cy="677054"/>
          </a:xfrm>
          <a:prstGeom prst="rect">
            <a:avLst/>
          </a:prstGeom>
          <a:noFill/>
          <a:ln>
            <a:noFill/>
          </a:ln>
        </p:spPr>
        <p:txBody>
          <a:bodyPr spcFirstLastPara="1" wrap="square" lIns="121900" tIns="60933" rIns="121900" bIns="60933" anchor="t" anchorCtr="0">
            <a:spAutoFit/>
          </a:bodyPr>
          <a:lstStyle/>
          <a:p>
            <a:pPr>
              <a:lnSpc>
                <a:spcPct val="150000"/>
              </a:lnSpc>
            </a:pPr>
            <a:r>
              <a:rPr lang="vi-VN" sz="2400">
                <a:solidFill>
                  <a:srgbClr val="0C5ADB"/>
                </a:solidFill>
                <a:latin typeface="Times New Roman"/>
                <a:ea typeface="Times New Roman"/>
                <a:cs typeface="Times New Roman"/>
                <a:sym typeface="Times New Roman"/>
              </a:rPr>
              <a:t>Vì vậy, ghi vào danh sách hai đỉnh mới và chọn con đường ngắn nhất là C đến B.</a:t>
            </a:r>
            <a:endParaRPr sz="2400">
              <a:solidFill>
                <a:srgbClr val="0C5ADB"/>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5"/>
          <p:cNvSpPr/>
          <p:nvPr/>
        </p:nvSpPr>
        <p:spPr>
          <a:xfrm>
            <a:off x="769033" y="553333"/>
            <a:ext cx="5458267" cy="590844"/>
          </a:xfrm>
          <a:prstGeom prst="roundRect">
            <a:avLst>
              <a:gd name="adj" fmla="val 16667"/>
            </a:avLst>
          </a:prstGeom>
          <a:solidFill>
            <a:srgbClr val="FFDDB2"/>
          </a:solidFill>
          <a:ln w="25400" cap="flat" cmpd="sng">
            <a:solidFill>
              <a:srgbClr val="FFCC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09" name="Google Shape;309;p25"/>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10" name="Google Shape;310;p25"/>
          <p:cNvSpPr txBox="1"/>
          <p:nvPr/>
        </p:nvSpPr>
        <p:spPr>
          <a:xfrm>
            <a:off x="834683" y="572090"/>
            <a:ext cx="10841501" cy="820811"/>
          </a:xfrm>
          <a:prstGeom prst="rect">
            <a:avLst/>
          </a:prstGeom>
          <a:noFill/>
          <a:ln>
            <a:noFill/>
          </a:ln>
        </p:spPr>
        <p:txBody>
          <a:bodyPr spcFirstLastPara="1" wrap="square" lIns="121900" tIns="60933" rIns="121900" bIns="60933" anchor="t" anchorCtr="0">
            <a:spAutoFit/>
          </a:bodyPr>
          <a:lstStyle/>
          <a:p>
            <a:r>
              <a:rPr lang="vi-VN" sz="2667" b="1">
                <a:solidFill>
                  <a:srgbClr val="C00000"/>
                </a:solidFill>
                <a:latin typeface="Times New Roman"/>
                <a:ea typeface="Times New Roman"/>
                <a:cs typeface="Times New Roman"/>
                <a:sym typeface="Times New Roman"/>
              </a:rPr>
              <a:t>Bước 3</a:t>
            </a:r>
            <a:r>
              <a:rPr lang="vi-VN" sz="2667">
                <a:solidFill>
                  <a:srgbClr val="000000"/>
                </a:solidFill>
                <a:latin typeface="Times New Roman"/>
                <a:ea typeface="Times New Roman"/>
                <a:cs typeface="Times New Roman"/>
                <a:sym typeface="Times New Roman"/>
              </a:rPr>
              <a:t>: Bây giờ tại B, ta có 3 đường</a:t>
            </a:r>
            <a:endParaRPr sz="2667">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sp>
        <p:nvSpPr>
          <p:cNvPr id="311" name="Google Shape;311;p25"/>
          <p:cNvSpPr txBox="1"/>
          <p:nvPr/>
        </p:nvSpPr>
        <p:spPr>
          <a:xfrm>
            <a:off x="987081" y="1242769"/>
            <a:ext cx="10217836" cy="2626370"/>
          </a:xfrm>
          <a:prstGeom prst="rect">
            <a:avLst/>
          </a:prstGeom>
          <a:noFill/>
          <a:ln>
            <a:noFill/>
          </a:ln>
        </p:spPr>
        <p:txBody>
          <a:bodyPr spcFirstLastPara="1" wrap="square" lIns="121900" tIns="60933" rIns="121900" bIns="60933" anchor="t" anchorCtr="0">
            <a:spAutoFit/>
          </a:bodyPr>
          <a:lstStyle/>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B đến D</a:t>
            </a:r>
            <a:endParaRPr sz="2400">
              <a:solidFill>
                <a:srgbClr val="000000"/>
              </a:solidFill>
              <a:latin typeface="Calibri"/>
              <a:ea typeface="Calibri"/>
              <a:cs typeface="Calibri"/>
              <a:sym typeface="Calibri"/>
            </a:endParaRPr>
          </a:p>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B đến E</a:t>
            </a:r>
            <a:endParaRPr sz="2400">
              <a:solidFill>
                <a:srgbClr val="000000"/>
              </a:solidFill>
              <a:latin typeface="Calibri"/>
              <a:ea typeface="Calibri"/>
              <a:cs typeface="Calibri"/>
              <a:sym typeface="Calibri"/>
            </a:endParaRPr>
          </a:p>
          <a:p>
            <a:pPr marL="380990" indent="-380990">
              <a:buClr>
                <a:srgbClr val="000000"/>
              </a:buClr>
              <a:buSzPts val="1800"/>
              <a:buFont typeface="Arial"/>
              <a:buChar char="•"/>
            </a:pPr>
            <a:r>
              <a:rPr lang="vi-VN" sz="2400">
                <a:solidFill>
                  <a:srgbClr val="000000"/>
                </a:solidFill>
                <a:latin typeface="Times New Roman"/>
                <a:ea typeface="Times New Roman"/>
                <a:cs typeface="Times New Roman"/>
                <a:sym typeface="Times New Roman"/>
              </a:rPr>
              <a:t>Và B quay lại C</a:t>
            </a:r>
            <a:endParaRPr sz="2400"/>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pic>
        <p:nvPicPr>
          <p:cNvPr id="312" name="Google Shape;312;p25"/>
          <p:cNvPicPr preferRelativeResize="0"/>
          <p:nvPr/>
        </p:nvPicPr>
        <p:blipFill rotWithShape="1">
          <a:blip r:embed="rId3">
            <a:alphaModFix/>
          </a:blip>
          <a:srcRect/>
          <a:stretch/>
        </p:blipFill>
        <p:spPr>
          <a:xfrm>
            <a:off x="2832366" y="3090469"/>
            <a:ext cx="6527268" cy="3401771"/>
          </a:xfrm>
          <a:prstGeom prst="rect">
            <a:avLst/>
          </a:prstGeom>
          <a:noFill/>
          <a:ln>
            <a:noFill/>
          </a:ln>
        </p:spPr>
      </p:pic>
      <p:sp>
        <p:nvSpPr>
          <p:cNvPr id="313" name="Google Shape;313;p25"/>
          <p:cNvSpPr txBox="1"/>
          <p:nvPr/>
        </p:nvSpPr>
        <p:spPr>
          <a:xfrm>
            <a:off x="987081" y="2475911"/>
            <a:ext cx="10217836" cy="861720"/>
          </a:xfrm>
          <a:prstGeom prst="rect">
            <a:avLst/>
          </a:prstGeom>
          <a:noFill/>
          <a:ln>
            <a:noFill/>
          </a:ln>
        </p:spPr>
        <p:txBody>
          <a:bodyPr spcFirstLastPara="1" wrap="square" lIns="121900" tIns="60933" rIns="121900" bIns="60933" anchor="t" anchorCtr="0">
            <a:spAutoFit/>
          </a:bodyPr>
          <a:lstStyle/>
          <a:p>
            <a:r>
              <a:rPr lang="vi-VN" sz="2400">
                <a:solidFill>
                  <a:srgbClr val="0C5ADB"/>
                </a:solidFill>
                <a:latin typeface="Times New Roman"/>
                <a:ea typeface="Times New Roman"/>
                <a:cs typeface="Times New Roman"/>
                <a:sym typeface="Times New Roman"/>
              </a:rPr>
              <a:t>Ta chọn con đường ngắn nhất là B đến D và chúng ta cập nhật vào danh sách trọng số mới của các đường đi từ A đến các đỉnh khác.</a:t>
            </a:r>
            <a:endParaRPr sz="2400">
              <a:solidFill>
                <a:srgbClr val="0C5ADB"/>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6"/>
          <p:cNvSpPr/>
          <p:nvPr/>
        </p:nvSpPr>
        <p:spPr>
          <a:xfrm>
            <a:off x="769033" y="553333"/>
            <a:ext cx="10435883" cy="1050385"/>
          </a:xfrm>
          <a:prstGeom prst="roundRect">
            <a:avLst>
              <a:gd name="adj" fmla="val 16667"/>
            </a:avLst>
          </a:prstGeom>
          <a:solidFill>
            <a:srgbClr val="FFDDB2"/>
          </a:solidFill>
          <a:ln w="25400" cap="flat" cmpd="sng">
            <a:solidFill>
              <a:srgbClr val="FFCC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19" name="Google Shape;319;p26"/>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20" name="Google Shape;320;p26"/>
          <p:cNvSpPr txBox="1"/>
          <p:nvPr/>
        </p:nvSpPr>
        <p:spPr>
          <a:xfrm>
            <a:off x="834683" y="572090"/>
            <a:ext cx="10841501" cy="1231245"/>
          </a:xfrm>
          <a:prstGeom prst="rect">
            <a:avLst/>
          </a:prstGeom>
          <a:noFill/>
          <a:ln>
            <a:noFill/>
          </a:ln>
        </p:spPr>
        <p:txBody>
          <a:bodyPr spcFirstLastPara="1" wrap="square" lIns="121900" tIns="60933" rIns="121900" bIns="60933" anchor="t" anchorCtr="0">
            <a:spAutoFit/>
          </a:bodyPr>
          <a:lstStyle/>
          <a:p>
            <a:r>
              <a:rPr lang="vi-VN" sz="2667" b="1">
                <a:solidFill>
                  <a:srgbClr val="C00000"/>
                </a:solidFill>
                <a:latin typeface="Times New Roman"/>
                <a:ea typeface="Times New Roman"/>
                <a:cs typeface="Times New Roman"/>
                <a:sym typeface="Times New Roman"/>
              </a:rPr>
              <a:t>Bước 4</a:t>
            </a:r>
            <a:r>
              <a:rPr lang="vi-VN" sz="2667">
                <a:solidFill>
                  <a:srgbClr val="000000"/>
                </a:solidFill>
                <a:latin typeface="Times New Roman"/>
                <a:ea typeface="Times New Roman"/>
                <a:cs typeface="Times New Roman"/>
                <a:sym typeface="Times New Roman"/>
              </a:rPr>
              <a:t>: Như ta có thể thấy không có đường đi mới nào từ D đến E. Trong trường hợp đó, ta quay lại đỉnh trước đó để kiểm tra đường đi ngắn nhất.</a:t>
            </a:r>
            <a:endParaRPr sz="2667">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sp>
        <p:nvSpPr>
          <p:cNvPr id="321" name="Google Shape;321;p26"/>
          <p:cNvSpPr txBox="1"/>
          <p:nvPr/>
        </p:nvSpPr>
        <p:spPr>
          <a:xfrm>
            <a:off x="987082" y="1887601"/>
            <a:ext cx="10217836" cy="3418895"/>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 Bây giờ có một đường với độ dài 4 đi đến E và một đường đi đến C.</a:t>
            </a:r>
            <a:endParaRPr sz="2400">
              <a:solidFill>
                <a:srgbClr val="000000"/>
              </a:solidFill>
              <a:latin typeface="Calibri"/>
              <a:ea typeface="Calibri"/>
              <a:cs typeface="Calibri"/>
              <a:sym typeface="Calibri"/>
            </a:endParaRPr>
          </a:p>
          <a:p>
            <a:pPr>
              <a:spcBef>
                <a:spcPts val="1067"/>
              </a:spcBef>
            </a:pPr>
            <a:r>
              <a:rPr lang="vi-VN" sz="2400">
                <a:solidFill>
                  <a:srgbClr val="000000"/>
                </a:solidFill>
                <a:latin typeface="Times New Roman"/>
                <a:ea typeface="Times New Roman"/>
                <a:cs typeface="Times New Roman"/>
                <a:sym typeface="Times New Roman"/>
              </a:rPr>
              <a:t>- Trong trường hợp này, chúng ta chọn bất kỳ đường nào chúng ta thích.</a:t>
            </a:r>
            <a:endParaRPr sz="2400">
              <a:solidFill>
                <a:srgbClr val="000000"/>
              </a:solidFill>
              <a:latin typeface="Calibri"/>
              <a:ea typeface="Calibri"/>
              <a:cs typeface="Calibri"/>
              <a:sym typeface="Calibri"/>
            </a:endParaRPr>
          </a:p>
          <a:p>
            <a:pPr>
              <a:spcBef>
                <a:spcPts val="1067"/>
              </a:spcBef>
            </a:pPr>
            <a:r>
              <a:rPr lang="vi-VN" sz="2400">
                <a:solidFill>
                  <a:srgbClr val="000000"/>
                </a:solidFill>
                <a:latin typeface="Times New Roman"/>
                <a:ea typeface="Times New Roman"/>
                <a:cs typeface="Times New Roman"/>
                <a:sym typeface="Times New Roman"/>
              </a:rPr>
              <a:t>- Ta có thể thấy rằng bất kỳ phương án nào chúng ta đi trên đường từ A đến E đều có trọng số như nhau vì các đường đi ngắn nhất được ghi trong danh sách.</a:t>
            </a:r>
            <a:endParaRPr sz="2400">
              <a:solidFill>
                <a:srgbClr val="000000"/>
              </a:solidFill>
              <a:latin typeface="Calibri"/>
              <a:ea typeface="Calibri"/>
              <a:cs typeface="Calibri"/>
              <a:sym typeface="Calibri"/>
            </a:endParaRPr>
          </a:p>
          <a:p>
            <a:pPr>
              <a:spcBef>
                <a:spcPts val="1067"/>
              </a:spcBef>
            </a:pPr>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cxnSp>
        <p:nvCxnSpPr>
          <p:cNvPr id="322" name="Google Shape;322;p26"/>
          <p:cNvCxnSpPr/>
          <p:nvPr/>
        </p:nvCxnSpPr>
        <p:spPr>
          <a:xfrm>
            <a:off x="2135161" y="4759244"/>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28" name="Google Shape;328;p27"/>
          <p:cNvSpPr txBox="1"/>
          <p:nvPr/>
        </p:nvSpPr>
        <p:spPr>
          <a:xfrm>
            <a:off x="2228556" y="537106"/>
            <a:ext cx="7734888" cy="2213437"/>
          </a:xfrm>
          <a:prstGeom prst="rect">
            <a:avLst/>
          </a:prstGeom>
          <a:noFill/>
          <a:ln>
            <a:noFill/>
          </a:ln>
        </p:spPr>
        <p:txBody>
          <a:bodyPr spcFirstLastPara="1" wrap="square" lIns="121900" tIns="60933" rIns="121900" bIns="60933" anchor="t" anchorCtr="0">
            <a:spAutoFit/>
          </a:bodyPr>
          <a:lstStyle/>
          <a:p>
            <a:pPr>
              <a:lnSpc>
                <a:spcPct val="150000"/>
              </a:lnSpc>
            </a:pPr>
            <a:r>
              <a:rPr lang="vi-VN" sz="2400">
                <a:solidFill>
                  <a:srgbClr val="000000"/>
                </a:solidFill>
                <a:latin typeface="Times New Roman"/>
                <a:ea typeface="Times New Roman"/>
                <a:cs typeface="Times New Roman"/>
                <a:sym typeface="Times New Roman"/>
              </a:rPr>
              <a:t>Cuối cùng, ta có tất cả các đường đi mà chúng ta đã sử dụng.</a:t>
            </a:r>
            <a:endParaRPr sz="2400">
              <a:solidFill>
                <a:srgbClr val="000000"/>
              </a:solidFill>
              <a:latin typeface="Calibri"/>
              <a:ea typeface="Calibri"/>
              <a:cs typeface="Calibri"/>
              <a:sym typeface="Calibri"/>
            </a:endParaRPr>
          </a:p>
          <a:p>
            <a:pPr>
              <a:spcBef>
                <a:spcPts val="1067"/>
              </a:spcBef>
            </a:pPr>
            <a:endParaRPr sz="2400" u="sng">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2400">
              <a:solidFill>
                <a:srgbClr val="000000"/>
              </a:solidFill>
              <a:latin typeface="Calibri"/>
              <a:ea typeface="Calibri"/>
              <a:cs typeface="Calibri"/>
              <a:sym typeface="Calibri"/>
            </a:endParaRPr>
          </a:p>
          <a:p>
            <a:endParaRPr sz="1867">
              <a:solidFill>
                <a:srgbClr val="000000"/>
              </a:solidFill>
              <a:latin typeface="Arial"/>
              <a:ea typeface="Arial"/>
              <a:cs typeface="Arial"/>
              <a:sym typeface="Arial"/>
            </a:endParaRPr>
          </a:p>
        </p:txBody>
      </p:sp>
      <p:pic>
        <p:nvPicPr>
          <p:cNvPr id="329" name="Google Shape;329;p27"/>
          <p:cNvPicPr preferRelativeResize="0"/>
          <p:nvPr/>
        </p:nvPicPr>
        <p:blipFill rotWithShape="1">
          <a:blip r:embed="rId3">
            <a:alphaModFix/>
          </a:blip>
          <a:srcRect/>
          <a:stretch/>
        </p:blipFill>
        <p:spPr>
          <a:xfrm>
            <a:off x="2857408" y="1636282"/>
            <a:ext cx="6477185" cy="3387807"/>
          </a:xfrm>
          <a:prstGeom prst="rect">
            <a:avLst/>
          </a:prstGeom>
          <a:noFill/>
          <a:ln>
            <a:noFill/>
          </a:ln>
        </p:spPr>
      </p:pic>
      <p:cxnSp>
        <p:nvCxnSpPr>
          <p:cNvPr id="330" name="Google Shape;330;p27"/>
          <p:cNvCxnSpPr/>
          <p:nvPr/>
        </p:nvCxnSpPr>
        <p:spPr>
          <a:xfrm>
            <a:off x="2041376" y="5884660"/>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8"/>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336" name="Google Shape;336;p28"/>
          <p:cNvSpPr/>
          <p:nvPr/>
        </p:nvSpPr>
        <p:spPr>
          <a:xfrm>
            <a:off x="1997443" y="1162247"/>
            <a:ext cx="8197116" cy="1231052"/>
          </a:xfrm>
          <a:prstGeom prst="rect">
            <a:avLst/>
          </a:prstGeom>
          <a:noFill/>
          <a:ln>
            <a:noFill/>
          </a:ln>
        </p:spPr>
        <p:txBody>
          <a:bodyPr spcFirstLastPara="1" wrap="square" lIns="121900" tIns="60933" rIns="121900" bIns="60933" anchor="t" anchorCtr="0">
            <a:spAutoFit/>
          </a:bodyPr>
          <a:lstStyle/>
          <a:p>
            <a:pPr algn="ctr"/>
            <a:r>
              <a:rPr lang="vi-VN" sz="7200" b="1" u="sng" dirty="0">
                <a:solidFill>
                  <a:schemeClr val="accent1"/>
                </a:solidFill>
                <a:latin typeface="Arial"/>
                <a:ea typeface="Arial"/>
                <a:cs typeface="Arial"/>
                <a:sym typeface="Arial"/>
              </a:rPr>
              <a:t>DEMO SẢN PHẨM</a:t>
            </a:r>
            <a:endParaRPr sz="7200" b="1" u="sng" dirty="0">
              <a:solidFill>
                <a:schemeClr val="accent1"/>
              </a:solidFill>
              <a:latin typeface="Arial"/>
              <a:ea typeface="Arial"/>
              <a:cs typeface="Arial"/>
              <a:sym typeface="Arial"/>
            </a:endParaRPr>
          </a:p>
        </p:txBody>
      </p:sp>
      <p:pic>
        <p:nvPicPr>
          <p:cNvPr id="337" name="Google Shape;337;p28" descr="5 chiến lược để thúc đẩy việc học trực tuyến - NUADU Newsroom"/>
          <p:cNvPicPr preferRelativeResize="0"/>
          <p:nvPr/>
        </p:nvPicPr>
        <p:blipFill rotWithShape="1">
          <a:blip r:embed="rId3">
            <a:alphaModFix/>
          </a:blip>
          <a:srcRect/>
          <a:stretch/>
        </p:blipFill>
        <p:spPr>
          <a:xfrm>
            <a:off x="4448468" y="2817116"/>
            <a:ext cx="3295064" cy="3295064"/>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3016800" y="421100"/>
            <a:ext cx="9175200" cy="740800"/>
          </a:xfrm>
          <a:prstGeom prst="rect">
            <a:avLst/>
          </a:prstGeom>
          <a:noFill/>
          <a:ln>
            <a:noFill/>
          </a:ln>
        </p:spPr>
        <p:txBody>
          <a:bodyPr spcFirstLastPara="1" vert="horz" wrap="square" lIns="121900" tIns="121900" rIns="121900" bIns="121900" rtlCol="0" anchor="ctr" anchorCtr="0">
            <a:normAutofit fontScale="90000"/>
          </a:bodyPr>
          <a:lstStyle/>
          <a:p>
            <a:pPr>
              <a:buSzPct val="111111"/>
            </a:pPr>
            <a:r>
              <a:rPr lang="vi-VN">
                <a:solidFill>
                  <a:srgbClr val="C00000"/>
                </a:solidFill>
                <a:latin typeface="Arial"/>
                <a:ea typeface="Arial"/>
                <a:cs typeface="Arial"/>
                <a:sym typeface="Arial"/>
              </a:rPr>
              <a:t>     NỘI DUNG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pic>
        <p:nvPicPr>
          <p:cNvPr id="77" name="Google Shape;77;p3"/>
          <p:cNvPicPr preferRelativeResize="0"/>
          <p:nvPr/>
        </p:nvPicPr>
        <p:blipFill rotWithShape="1">
          <a:blip r:embed="rId3">
            <a:alphaModFix/>
          </a:blip>
          <a:srcRect/>
          <a:stretch/>
        </p:blipFill>
        <p:spPr>
          <a:xfrm>
            <a:off x="324075" y="894579"/>
            <a:ext cx="10566400" cy="5566155"/>
          </a:xfrm>
          <a:prstGeom prst="rect">
            <a:avLst/>
          </a:prstGeom>
          <a:noFill/>
          <a:ln>
            <a:noFill/>
          </a:ln>
        </p:spPr>
      </p:pic>
      <p:sp>
        <p:nvSpPr>
          <p:cNvPr id="78" name="Google Shape;78;p3"/>
          <p:cNvSpPr/>
          <p:nvPr/>
        </p:nvSpPr>
        <p:spPr>
          <a:xfrm>
            <a:off x="504869" y="2935270"/>
            <a:ext cx="3915640" cy="1333644"/>
          </a:xfrm>
          <a:prstGeom prst="rect">
            <a:avLst/>
          </a:prstGeom>
          <a:noFill/>
          <a:ln>
            <a:noFill/>
          </a:ln>
        </p:spPr>
        <p:txBody>
          <a:bodyPr spcFirstLastPara="1" wrap="square" lIns="121900" tIns="60933" rIns="121900" bIns="60933" anchor="t" anchorCtr="0">
            <a:spAutoFit/>
          </a:bodyPr>
          <a:lstStyle/>
          <a:p>
            <a:pPr marL="16933" marR="6773" algn="ctr">
              <a:lnSpc>
                <a:spcPct val="90000"/>
              </a:lnSpc>
            </a:pPr>
            <a:r>
              <a:rPr lang="vi-VN" sz="4000">
                <a:solidFill>
                  <a:srgbClr val="FFFFFF"/>
                </a:solidFill>
                <a:latin typeface="Arial"/>
                <a:ea typeface="Arial"/>
                <a:cs typeface="Arial"/>
                <a:sym typeface="Arial"/>
              </a:rPr>
              <a:t>Tìm hiểu về </a:t>
            </a:r>
            <a:endParaRPr sz="2400"/>
          </a:p>
          <a:p>
            <a:pPr marL="16933" marR="6773" algn="ctr">
              <a:lnSpc>
                <a:spcPct val="90000"/>
              </a:lnSpc>
              <a:spcBef>
                <a:spcPts val="780"/>
              </a:spcBef>
            </a:pPr>
            <a:r>
              <a:rPr lang="vi-VN" sz="4000">
                <a:solidFill>
                  <a:srgbClr val="FFFFFF"/>
                </a:solidFill>
                <a:latin typeface="Arial"/>
                <a:ea typeface="Arial"/>
                <a:cs typeface="Arial"/>
                <a:sym typeface="Arial"/>
              </a:rPr>
              <a:t>hai thuật toán</a:t>
            </a:r>
            <a:endParaRPr sz="4000">
              <a:solidFill>
                <a:srgbClr val="000000"/>
              </a:solidFill>
              <a:latin typeface="Arial"/>
              <a:ea typeface="Arial"/>
              <a:cs typeface="Arial"/>
              <a:sym typeface="Arial"/>
            </a:endParaRPr>
          </a:p>
        </p:txBody>
      </p:sp>
      <p:grpSp>
        <p:nvGrpSpPr>
          <p:cNvPr id="79" name="Google Shape;79;p3"/>
          <p:cNvGrpSpPr/>
          <p:nvPr/>
        </p:nvGrpSpPr>
        <p:grpSpPr>
          <a:xfrm>
            <a:off x="6462285" y="1250195"/>
            <a:ext cx="4894295" cy="4767989"/>
            <a:chOff x="6175247" y="957072"/>
            <a:chExt cx="4947285" cy="4947285"/>
          </a:xfrm>
        </p:grpSpPr>
        <p:sp>
          <p:nvSpPr>
            <p:cNvPr id="80" name="Google Shape;80;p3"/>
            <p:cNvSpPr/>
            <p:nvPr/>
          </p:nvSpPr>
          <p:spPr>
            <a:xfrm>
              <a:off x="6175247" y="957072"/>
              <a:ext cx="4947285" cy="4947285"/>
            </a:xfrm>
            <a:custGeom>
              <a:avLst/>
              <a:gdLst/>
              <a:ahLst/>
              <a:cxnLst/>
              <a:rect l="l" t="t" r="r" b="b"/>
              <a:pathLst>
                <a:path w="4947284" h="4947285" extrusionOk="0">
                  <a:moveTo>
                    <a:pt x="2473452" y="0"/>
                  </a:moveTo>
                  <a:lnTo>
                    <a:pt x="0" y="2473452"/>
                  </a:lnTo>
                  <a:lnTo>
                    <a:pt x="2473452" y="4946904"/>
                  </a:lnTo>
                  <a:lnTo>
                    <a:pt x="4946904" y="2473452"/>
                  </a:lnTo>
                  <a:lnTo>
                    <a:pt x="2473452" y="0"/>
                  </a:lnTo>
                  <a:close/>
                </a:path>
              </a:pathLst>
            </a:custGeom>
            <a:solidFill>
              <a:srgbClr val="F8D6CD"/>
            </a:solidFill>
            <a:ln>
              <a:noFill/>
            </a:ln>
          </p:spPr>
          <p:txBody>
            <a:bodyPr spcFirstLastPara="1" wrap="square" lIns="0" tIns="0" rIns="0" bIns="0" anchor="t" anchorCtr="0">
              <a:noAutofit/>
            </a:bodyPr>
            <a:lstStyle/>
            <a:p>
              <a:endParaRPr sz="1867">
                <a:solidFill>
                  <a:srgbClr val="000000"/>
                </a:solidFill>
                <a:latin typeface="Arial"/>
                <a:ea typeface="Arial"/>
                <a:cs typeface="Arial"/>
                <a:sym typeface="Arial"/>
              </a:endParaRPr>
            </a:p>
          </p:txBody>
        </p:sp>
        <p:sp>
          <p:nvSpPr>
            <p:cNvPr id="81" name="Google Shape;81;p3"/>
            <p:cNvSpPr/>
            <p:nvPr/>
          </p:nvSpPr>
          <p:spPr>
            <a:xfrm>
              <a:off x="6585218" y="2541410"/>
              <a:ext cx="1929764" cy="1929764"/>
            </a:xfrm>
            <a:custGeom>
              <a:avLst/>
              <a:gdLst/>
              <a:ahLst/>
              <a:cxnLst/>
              <a:rect l="l" t="t" r="r" b="b"/>
              <a:pathLst>
                <a:path w="1929765" h="1929764" extrusionOk="0">
                  <a:moveTo>
                    <a:pt x="1607819" y="0"/>
                  </a:moveTo>
                  <a:lnTo>
                    <a:pt x="321563" y="0"/>
                  </a:lnTo>
                  <a:lnTo>
                    <a:pt x="274056" y="3487"/>
                  </a:lnTo>
                  <a:lnTo>
                    <a:pt x="228709" y="13618"/>
                  </a:lnTo>
                  <a:lnTo>
                    <a:pt x="186021" y="29894"/>
                  </a:lnTo>
                  <a:lnTo>
                    <a:pt x="146490" y="51818"/>
                  </a:lnTo>
                  <a:lnTo>
                    <a:pt x="110614" y="78890"/>
                  </a:lnTo>
                  <a:lnTo>
                    <a:pt x="78890" y="110614"/>
                  </a:lnTo>
                  <a:lnTo>
                    <a:pt x="51818" y="146490"/>
                  </a:lnTo>
                  <a:lnTo>
                    <a:pt x="29894" y="186021"/>
                  </a:lnTo>
                  <a:lnTo>
                    <a:pt x="13618" y="228709"/>
                  </a:lnTo>
                  <a:lnTo>
                    <a:pt x="3487" y="274056"/>
                  </a:lnTo>
                  <a:lnTo>
                    <a:pt x="0" y="321563"/>
                  </a:lnTo>
                  <a:lnTo>
                    <a:pt x="0" y="1607820"/>
                  </a:lnTo>
                  <a:lnTo>
                    <a:pt x="3487" y="1655327"/>
                  </a:lnTo>
                  <a:lnTo>
                    <a:pt x="13618" y="1700674"/>
                  </a:lnTo>
                  <a:lnTo>
                    <a:pt x="29894" y="1743362"/>
                  </a:lnTo>
                  <a:lnTo>
                    <a:pt x="51818" y="1782893"/>
                  </a:lnTo>
                  <a:lnTo>
                    <a:pt x="78890" y="1818769"/>
                  </a:lnTo>
                  <a:lnTo>
                    <a:pt x="110614" y="1850493"/>
                  </a:lnTo>
                  <a:lnTo>
                    <a:pt x="146490" y="1877565"/>
                  </a:lnTo>
                  <a:lnTo>
                    <a:pt x="186021" y="1899489"/>
                  </a:lnTo>
                  <a:lnTo>
                    <a:pt x="228709" y="1915765"/>
                  </a:lnTo>
                  <a:lnTo>
                    <a:pt x="274056" y="1925896"/>
                  </a:lnTo>
                  <a:lnTo>
                    <a:pt x="321563" y="1929384"/>
                  </a:lnTo>
                  <a:lnTo>
                    <a:pt x="1607819" y="1929384"/>
                  </a:lnTo>
                  <a:lnTo>
                    <a:pt x="1655327" y="1925896"/>
                  </a:lnTo>
                  <a:lnTo>
                    <a:pt x="1700674" y="1915765"/>
                  </a:lnTo>
                  <a:lnTo>
                    <a:pt x="1743362" y="1899489"/>
                  </a:lnTo>
                  <a:lnTo>
                    <a:pt x="1782893" y="1877565"/>
                  </a:lnTo>
                  <a:lnTo>
                    <a:pt x="1818769" y="1850493"/>
                  </a:lnTo>
                  <a:lnTo>
                    <a:pt x="1850493" y="1818769"/>
                  </a:lnTo>
                  <a:lnTo>
                    <a:pt x="1877565" y="1782893"/>
                  </a:lnTo>
                  <a:lnTo>
                    <a:pt x="1899489" y="1743362"/>
                  </a:lnTo>
                  <a:lnTo>
                    <a:pt x="1915765" y="1700674"/>
                  </a:lnTo>
                  <a:lnTo>
                    <a:pt x="1925896" y="1655327"/>
                  </a:lnTo>
                  <a:lnTo>
                    <a:pt x="1929383" y="1607820"/>
                  </a:lnTo>
                  <a:lnTo>
                    <a:pt x="1929383" y="321563"/>
                  </a:lnTo>
                  <a:lnTo>
                    <a:pt x="1925896" y="274056"/>
                  </a:lnTo>
                  <a:lnTo>
                    <a:pt x="1915765" y="228709"/>
                  </a:lnTo>
                  <a:lnTo>
                    <a:pt x="1899489" y="186021"/>
                  </a:lnTo>
                  <a:lnTo>
                    <a:pt x="1877565" y="146490"/>
                  </a:lnTo>
                  <a:lnTo>
                    <a:pt x="1850493" y="110614"/>
                  </a:lnTo>
                  <a:lnTo>
                    <a:pt x="1818769" y="78890"/>
                  </a:lnTo>
                  <a:lnTo>
                    <a:pt x="1782893" y="51818"/>
                  </a:lnTo>
                  <a:lnTo>
                    <a:pt x="1743362" y="29894"/>
                  </a:lnTo>
                  <a:lnTo>
                    <a:pt x="1700674" y="13618"/>
                  </a:lnTo>
                  <a:lnTo>
                    <a:pt x="1655327" y="3487"/>
                  </a:lnTo>
                  <a:lnTo>
                    <a:pt x="1607819" y="0"/>
                  </a:lnTo>
                  <a:close/>
                </a:path>
              </a:pathLst>
            </a:custGeom>
            <a:solidFill>
              <a:srgbClr val="EC7C30"/>
            </a:solidFill>
            <a:ln>
              <a:noFill/>
            </a:ln>
          </p:spPr>
          <p:txBody>
            <a:bodyPr spcFirstLastPara="1" wrap="square" lIns="0" tIns="0" rIns="0" bIns="0" anchor="t" anchorCtr="0">
              <a:noAutofit/>
            </a:bodyPr>
            <a:lstStyle/>
            <a:p>
              <a:endParaRPr sz="1867">
                <a:solidFill>
                  <a:srgbClr val="000000"/>
                </a:solidFill>
                <a:latin typeface="Arial"/>
                <a:ea typeface="Arial"/>
                <a:cs typeface="Arial"/>
                <a:sym typeface="Arial"/>
              </a:endParaRPr>
            </a:p>
          </p:txBody>
        </p:sp>
        <p:sp>
          <p:nvSpPr>
            <p:cNvPr id="82" name="Google Shape;82;p3"/>
            <p:cNvSpPr/>
            <p:nvPr/>
          </p:nvSpPr>
          <p:spPr>
            <a:xfrm>
              <a:off x="6572750" y="2526080"/>
              <a:ext cx="1929764" cy="1929764"/>
            </a:xfrm>
            <a:custGeom>
              <a:avLst/>
              <a:gdLst/>
              <a:ahLst/>
              <a:cxnLst/>
              <a:rect l="l" t="t" r="r" b="b"/>
              <a:pathLst>
                <a:path w="1929765" h="1929764" extrusionOk="0">
                  <a:moveTo>
                    <a:pt x="0" y="321563"/>
                  </a:moveTo>
                  <a:lnTo>
                    <a:pt x="3487" y="274056"/>
                  </a:lnTo>
                  <a:lnTo>
                    <a:pt x="13618" y="228709"/>
                  </a:lnTo>
                  <a:lnTo>
                    <a:pt x="29894" y="186021"/>
                  </a:lnTo>
                  <a:lnTo>
                    <a:pt x="51818" y="146490"/>
                  </a:lnTo>
                  <a:lnTo>
                    <a:pt x="78890" y="110614"/>
                  </a:lnTo>
                  <a:lnTo>
                    <a:pt x="110614" y="78890"/>
                  </a:lnTo>
                  <a:lnTo>
                    <a:pt x="146490" y="51818"/>
                  </a:lnTo>
                  <a:lnTo>
                    <a:pt x="186021" y="29894"/>
                  </a:lnTo>
                  <a:lnTo>
                    <a:pt x="228709" y="13618"/>
                  </a:lnTo>
                  <a:lnTo>
                    <a:pt x="274056" y="3487"/>
                  </a:lnTo>
                  <a:lnTo>
                    <a:pt x="321563" y="0"/>
                  </a:lnTo>
                  <a:lnTo>
                    <a:pt x="1607819" y="0"/>
                  </a:lnTo>
                  <a:lnTo>
                    <a:pt x="1655327" y="3487"/>
                  </a:lnTo>
                  <a:lnTo>
                    <a:pt x="1700674" y="13618"/>
                  </a:lnTo>
                  <a:lnTo>
                    <a:pt x="1743362" y="29894"/>
                  </a:lnTo>
                  <a:lnTo>
                    <a:pt x="1782893" y="51818"/>
                  </a:lnTo>
                  <a:lnTo>
                    <a:pt x="1818769" y="78890"/>
                  </a:lnTo>
                  <a:lnTo>
                    <a:pt x="1850493" y="110614"/>
                  </a:lnTo>
                  <a:lnTo>
                    <a:pt x="1877565" y="146490"/>
                  </a:lnTo>
                  <a:lnTo>
                    <a:pt x="1899489" y="186021"/>
                  </a:lnTo>
                  <a:lnTo>
                    <a:pt x="1915765" y="228709"/>
                  </a:lnTo>
                  <a:lnTo>
                    <a:pt x="1925896" y="274056"/>
                  </a:lnTo>
                  <a:lnTo>
                    <a:pt x="1929383" y="321563"/>
                  </a:lnTo>
                  <a:lnTo>
                    <a:pt x="1929383" y="1607820"/>
                  </a:lnTo>
                  <a:lnTo>
                    <a:pt x="1925896" y="1655327"/>
                  </a:lnTo>
                  <a:lnTo>
                    <a:pt x="1915765" y="1700674"/>
                  </a:lnTo>
                  <a:lnTo>
                    <a:pt x="1899489" y="1743362"/>
                  </a:lnTo>
                  <a:lnTo>
                    <a:pt x="1877565" y="1782893"/>
                  </a:lnTo>
                  <a:lnTo>
                    <a:pt x="1850493" y="1818769"/>
                  </a:lnTo>
                  <a:lnTo>
                    <a:pt x="1818769" y="1850493"/>
                  </a:lnTo>
                  <a:lnTo>
                    <a:pt x="1782893" y="1877565"/>
                  </a:lnTo>
                  <a:lnTo>
                    <a:pt x="1743362" y="1899489"/>
                  </a:lnTo>
                  <a:lnTo>
                    <a:pt x="1700674" y="1915765"/>
                  </a:lnTo>
                  <a:lnTo>
                    <a:pt x="1655327" y="1925896"/>
                  </a:lnTo>
                  <a:lnTo>
                    <a:pt x="1607819" y="1929384"/>
                  </a:lnTo>
                  <a:lnTo>
                    <a:pt x="321563" y="1929384"/>
                  </a:lnTo>
                  <a:lnTo>
                    <a:pt x="274056" y="1925896"/>
                  </a:lnTo>
                  <a:lnTo>
                    <a:pt x="228709" y="1915765"/>
                  </a:lnTo>
                  <a:lnTo>
                    <a:pt x="186021" y="1899489"/>
                  </a:lnTo>
                  <a:lnTo>
                    <a:pt x="146490" y="1877565"/>
                  </a:lnTo>
                  <a:lnTo>
                    <a:pt x="110614" y="1850493"/>
                  </a:lnTo>
                  <a:lnTo>
                    <a:pt x="78890" y="1818769"/>
                  </a:lnTo>
                  <a:lnTo>
                    <a:pt x="51818" y="1782893"/>
                  </a:lnTo>
                  <a:lnTo>
                    <a:pt x="29894" y="1743362"/>
                  </a:lnTo>
                  <a:lnTo>
                    <a:pt x="13618" y="1700674"/>
                  </a:lnTo>
                  <a:lnTo>
                    <a:pt x="3487" y="1655327"/>
                  </a:lnTo>
                  <a:lnTo>
                    <a:pt x="0" y="1607820"/>
                  </a:lnTo>
                  <a:lnTo>
                    <a:pt x="0" y="321563"/>
                  </a:lnTo>
                  <a:close/>
                </a:path>
              </a:pathLst>
            </a:custGeom>
            <a:noFill/>
            <a:ln w="18275" cap="flat" cmpd="sng">
              <a:solidFill>
                <a:srgbClr val="FFFFFF"/>
              </a:solidFill>
              <a:prstDash val="solid"/>
              <a:round/>
              <a:headEnd type="none" w="sm" len="sm"/>
              <a:tailEnd type="none" w="sm" len="sm"/>
            </a:ln>
          </p:spPr>
          <p:txBody>
            <a:bodyPr spcFirstLastPara="1" wrap="square" lIns="0" tIns="0" rIns="0" bIns="0" anchor="t" anchorCtr="0">
              <a:noAutofit/>
            </a:bodyPr>
            <a:lstStyle/>
            <a:p>
              <a:endParaRPr sz="1867">
                <a:solidFill>
                  <a:srgbClr val="000000"/>
                </a:solidFill>
                <a:latin typeface="Arial"/>
                <a:ea typeface="Arial"/>
                <a:cs typeface="Arial"/>
                <a:sym typeface="Arial"/>
              </a:endParaRPr>
            </a:p>
          </p:txBody>
        </p:sp>
      </p:grpSp>
      <p:grpSp>
        <p:nvGrpSpPr>
          <p:cNvPr id="83" name="Google Shape;83;p3"/>
          <p:cNvGrpSpPr/>
          <p:nvPr/>
        </p:nvGrpSpPr>
        <p:grpSpPr>
          <a:xfrm>
            <a:off x="9058575" y="2751426"/>
            <a:ext cx="2105701" cy="1881655"/>
            <a:chOff x="8723376" y="1426464"/>
            <a:chExt cx="1929764" cy="1929764"/>
          </a:xfrm>
        </p:grpSpPr>
        <p:sp>
          <p:nvSpPr>
            <p:cNvPr id="84" name="Google Shape;84;p3"/>
            <p:cNvSpPr/>
            <p:nvPr/>
          </p:nvSpPr>
          <p:spPr>
            <a:xfrm>
              <a:off x="8723376" y="1426464"/>
              <a:ext cx="1929764" cy="1929764"/>
            </a:xfrm>
            <a:custGeom>
              <a:avLst/>
              <a:gdLst/>
              <a:ahLst/>
              <a:cxnLst/>
              <a:rect l="l" t="t" r="r" b="b"/>
              <a:pathLst>
                <a:path w="1929765" h="1929764" extrusionOk="0">
                  <a:moveTo>
                    <a:pt x="1607820" y="0"/>
                  </a:moveTo>
                  <a:lnTo>
                    <a:pt x="321564" y="0"/>
                  </a:lnTo>
                  <a:lnTo>
                    <a:pt x="274056" y="3487"/>
                  </a:lnTo>
                  <a:lnTo>
                    <a:pt x="228709" y="13618"/>
                  </a:lnTo>
                  <a:lnTo>
                    <a:pt x="186021" y="29894"/>
                  </a:lnTo>
                  <a:lnTo>
                    <a:pt x="146490" y="51818"/>
                  </a:lnTo>
                  <a:lnTo>
                    <a:pt x="110614" y="78890"/>
                  </a:lnTo>
                  <a:lnTo>
                    <a:pt x="78890" y="110614"/>
                  </a:lnTo>
                  <a:lnTo>
                    <a:pt x="51818" y="146490"/>
                  </a:lnTo>
                  <a:lnTo>
                    <a:pt x="29894" y="186021"/>
                  </a:lnTo>
                  <a:lnTo>
                    <a:pt x="13618" y="228709"/>
                  </a:lnTo>
                  <a:lnTo>
                    <a:pt x="3487" y="274056"/>
                  </a:lnTo>
                  <a:lnTo>
                    <a:pt x="0" y="321563"/>
                  </a:lnTo>
                  <a:lnTo>
                    <a:pt x="0" y="1607820"/>
                  </a:lnTo>
                  <a:lnTo>
                    <a:pt x="3487" y="1655327"/>
                  </a:lnTo>
                  <a:lnTo>
                    <a:pt x="13618" y="1700674"/>
                  </a:lnTo>
                  <a:lnTo>
                    <a:pt x="29894" y="1743362"/>
                  </a:lnTo>
                  <a:lnTo>
                    <a:pt x="51818" y="1782893"/>
                  </a:lnTo>
                  <a:lnTo>
                    <a:pt x="78890" y="1818769"/>
                  </a:lnTo>
                  <a:lnTo>
                    <a:pt x="110614" y="1850493"/>
                  </a:lnTo>
                  <a:lnTo>
                    <a:pt x="146490" y="1877565"/>
                  </a:lnTo>
                  <a:lnTo>
                    <a:pt x="186021" y="1899489"/>
                  </a:lnTo>
                  <a:lnTo>
                    <a:pt x="228709" y="1915765"/>
                  </a:lnTo>
                  <a:lnTo>
                    <a:pt x="274056" y="1925896"/>
                  </a:lnTo>
                  <a:lnTo>
                    <a:pt x="321564" y="1929384"/>
                  </a:lnTo>
                  <a:lnTo>
                    <a:pt x="1607820" y="1929384"/>
                  </a:lnTo>
                  <a:lnTo>
                    <a:pt x="1655327" y="1925896"/>
                  </a:lnTo>
                  <a:lnTo>
                    <a:pt x="1700674" y="1915765"/>
                  </a:lnTo>
                  <a:lnTo>
                    <a:pt x="1743362" y="1899489"/>
                  </a:lnTo>
                  <a:lnTo>
                    <a:pt x="1782893" y="1877565"/>
                  </a:lnTo>
                  <a:lnTo>
                    <a:pt x="1818769" y="1850493"/>
                  </a:lnTo>
                  <a:lnTo>
                    <a:pt x="1850493" y="1818769"/>
                  </a:lnTo>
                  <a:lnTo>
                    <a:pt x="1877565" y="1782893"/>
                  </a:lnTo>
                  <a:lnTo>
                    <a:pt x="1899489" y="1743362"/>
                  </a:lnTo>
                  <a:lnTo>
                    <a:pt x="1915765" y="1700674"/>
                  </a:lnTo>
                  <a:lnTo>
                    <a:pt x="1925896" y="1655327"/>
                  </a:lnTo>
                  <a:lnTo>
                    <a:pt x="1929383" y="1607820"/>
                  </a:lnTo>
                  <a:lnTo>
                    <a:pt x="1929383" y="321563"/>
                  </a:lnTo>
                  <a:lnTo>
                    <a:pt x="1925896" y="274056"/>
                  </a:lnTo>
                  <a:lnTo>
                    <a:pt x="1915765" y="228709"/>
                  </a:lnTo>
                  <a:lnTo>
                    <a:pt x="1899489" y="186021"/>
                  </a:lnTo>
                  <a:lnTo>
                    <a:pt x="1877565" y="146490"/>
                  </a:lnTo>
                  <a:lnTo>
                    <a:pt x="1850493" y="110614"/>
                  </a:lnTo>
                  <a:lnTo>
                    <a:pt x="1818769" y="78890"/>
                  </a:lnTo>
                  <a:lnTo>
                    <a:pt x="1782893" y="51818"/>
                  </a:lnTo>
                  <a:lnTo>
                    <a:pt x="1743362" y="29894"/>
                  </a:lnTo>
                  <a:lnTo>
                    <a:pt x="1700674" y="13618"/>
                  </a:lnTo>
                  <a:lnTo>
                    <a:pt x="1655327" y="3487"/>
                  </a:lnTo>
                  <a:lnTo>
                    <a:pt x="1607820" y="0"/>
                  </a:lnTo>
                  <a:close/>
                </a:path>
              </a:pathLst>
            </a:custGeom>
            <a:solidFill>
              <a:srgbClr val="D17A5C"/>
            </a:solidFill>
            <a:ln>
              <a:noFill/>
            </a:ln>
          </p:spPr>
          <p:txBody>
            <a:bodyPr spcFirstLastPara="1" wrap="square" lIns="0" tIns="0" rIns="0" bIns="0" anchor="t" anchorCtr="0">
              <a:noAutofit/>
            </a:bodyPr>
            <a:lstStyle/>
            <a:p>
              <a:endParaRPr sz="1867">
                <a:solidFill>
                  <a:srgbClr val="000000"/>
                </a:solidFill>
                <a:latin typeface="Arial"/>
                <a:ea typeface="Arial"/>
                <a:cs typeface="Arial"/>
                <a:sym typeface="Arial"/>
              </a:endParaRPr>
            </a:p>
          </p:txBody>
        </p:sp>
        <p:sp>
          <p:nvSpPr>
            <p:cNvPr id="85" name="Google Shape;85;p3"/>
            <p:cNvSpPr/>
            <p:nvPr/>
          </p:nvSpPr>
          <p:spPr>
            <a:xfrm>
              <a:off x="8723376" y="1426464"/>
              <a:ext cx="1929764" cy="1929764"/>
            </a:xfrm>
            <a:custGeom>
              <a:avLst/>
              <a:gdLst/>
              <a:ahLst/>
              <a:cxnLst/>
              <a:rect l="l" t="t" r="r" b="b"/>
              <a:pathLst>
                <a:path w="1929765" h="1929764" extrusionOk="0">
                  <a:moveTo>
                    <a:pt x="0" y="321563"/>
                  </a:moveTo>
                  <a:lnTo>
                    <a:pt x="3487" y="274056"/>
                  </a:lnTo>
                  <a:lnTo>
                    <a:pt x="13618" y="228709"/>
                  </a:lnTo>
                  <a:lnTo>
                    <a:pt x="29894" y="186021"/>
                  </a:lnTo>
                  <a:lnTo>
                    <a:pt x="51818" y="146490"/>
                  </a:lnTo>
                  <a:lnTo>
                    <a:pt x="78890" y="110614"/>
                  </a:lnTo>
                  <a:lnTo>
                    <a:pt x="110614" y="78890"/>
                  </a:lnTo>
                  <a:lnTo>
                    <a:pt x="146490" y="51818"/>
                  </a:lnTo>
                  <a:lnTo>
                    <a:pt x="186021" y="29894"/>
                  </a:lnTo>
                  <a:lnTo>
                    <a:pt x="228709" y="13618"/>
                  </a:lnTo>
                  <a:lnTo>
                    <a:pt x="274056" y="3487"/>
                  </a:lnTo>
                  <a:lnTo>
                    <a:pt x="321564" y="0"/>
                  </a:lnTo>
                  <a:lnTo>
                    <a:pt x="1607820" y="0"/>
                  </a:lnTo>
                  <a:lnTo>
                    <a:pt x="1655327" y="3487"/>
                  </a:lnTo>
                  <a:lnTo>
                    <a:pt x="1700674" y="13618"/>
                  </a:lnTo>
                  <a:lnTo>
                    <a:pt x="1743362" y="29894"/>
                  </a:lnTo>
                  <a:lnTo>
                    <a:pt x="1782893" y="51818"/>
                  </a:lnTo>
                  <a:lnTo>
                    <a:pt x="1818769" y="78890"/>
                  </a:lnTo>
                  <a:lnTo>
                    <a:pt x="1850493" y="110614"/>
                  </a:lnTo>
                  <a:lnTo>
                    <a:pt x="1877565" y="146490"/>
                  </a:lnTo>
                  <a:lnTo>
                    <a:pt x="1899489" y="186021"/>
                  </a:lnTo>
                  <a:lnTo>
                    <a:pt x="1915765" y="228709"/>
                  </a:lnTo>
                  <a:lnTo>
                    <a:pt x="1925896" y="274056"/>
                  </a:lnTo>
                  <a:lnTo>
                    <a:pt x="1929383" y="321563"/>
                  </a:lnTo>
                  <a:lnTo>
                    <a:pt x="1929383" y="1607820"/>
                  </a:lnTo>
                  <a:lnTo>
                    <a:pt x="1925896" y="1655327"/>
                  </a:lnTo>
                  <a:lnTo>
                    <a:pt x="1915765" y="1700674"/>
                  </a:lnTo>
                  <a:lnTo>
                    <a:pt x="1899489" y="1743362"/>
                  </a:lnTo>
                  <a:lnTo>
                    <a:pt x="1877565" y="1782893"/>
                  </a:lnTo>
                  <a:lnTo>
                    <a:pt x="1850493" y="1818769"/>
                  </a:lnTo>
                  <a:lnTo>
                    <a:pt x="1818769" y="1850493"/>
                  </a:lnTo>
                  <a:lnTo>
                    <a:pt x="1782893" y="1877565"/>
                  </a:lnTo>
                  <a:lnTo>
                    <a:pt x="1743362" y="1899489"/>
                  </a:lnTo>
                  <a:lnTo>
                    <a:pt x="1700674" y="1915765"/>
                  </a:lnTo>
                  <a:lnTo>
                    <a:pt x="1655327" y="1925896"/>
                  </a:lnTo>
                  <a:lnTo>
                    <a:pt x="1607820" y="1929384"/>
                  </a:lnTo>
                  <a:lnTo>
                    <a:pt x="321564" y="1929384"/>
                  </a:lnTo>
                  <a:lnTo>
                    <a:pt x="274056" y="1925896"/>
                  </a:lnTo>
                  <a:lnTo>
                    <a:pt x="228709" y="1915765"/>
                  </a:lnTo>
                  <a:lnTo>
                    <a:pt x="186021" y="1899489"/>
                  </a:lnTo>
                  <a:lnTo>
                    <a:pt x="146490" y="1877565"/>
                  </a:lnTo>
                  <a:lnTo>
                    <a:pt x="110614" y="1850493"/>
                  </a:lnTo>
                  <a:lnTo>
                    <a:pt x="78890" y="1818769"/>
                  </a:lnTo>
                  <a:lnTo>
                    <a:pt x="51818" y="1782893"/>
                  </a:lnTo>
                  <a:lnTo>
                    <a:pt x="29894" y="1743362"/>
                  </a:lnTo>
                  <a:lnTo>
                    <a:pt x="13618" y="1700674"/>
                  </a:lnTo>
                  <a:lnTo>
                    <a:pt x="3487" y="1655327"/>
                  </a:lnTo>
                  <a:lnTo>
                    <a:pt x="0" y="1607820"/>
                  </a:lnTo>
                  <a:lnTo>
                    <a:pt x="0" y="321563"/>
                  </a:lnTo>
                  <a:close/>
                </a:path>
              </a:pathLst>
            </a:custGeom>
            <a:noFill/>
            <a:ln w="18275" cap="flat" cmpd="sng">
              <a:solidFill>
                <a:srgbClr val="FFFFFF"/>
              </a:solidFill>
              <a:prstDash val="solid"/>
              <a:round/>
              <a:headEnd type="none" w="sm" len="sm"/>
              <a:tailEnd type="none" w="sm" len="sm"/>
            </a:ln>
          </p:spPr>
          <p:txBody>
            <a:bodyPr spcFirstLastPara="1" wrap="square" lIns="0" tIns="0" rIns="0" bIns="0" anchor="t" anchorCtr="0">
              <a:noAutofit/>
            </a:bodyPr>
            <a:lstStyle/>
            <a:p>
              <a:endParaRPr sz="1867">
                <a:solidFill>
                  <a:srgbClr val="000000"/>
                </a:solidFill>
                <a:latin typeface="Arial"/>
                <a:ea typeface="Arial"/>
                <a:cs typeface="Arial"/>
                <a:sym typeface="Arial"/>
              </a:endParaRPr>
            </a:p>
          </p:txBody>
        </p:sp>
      </p:grpSp>
      <p:sp>
        <p:nvSpPr>
          <p:cNvPr id="86" name="Google Shape;86;p3"/>
          <p:cNvSpPr/>
          <p:nvPr/>
        </p:nvSpPr>
        <p:spPr>
          <a:xfrm>
            <a:off x="7222550" y="3374242"/>
            <a:ext cx="1156300" cy="615499"/>
          </a:xfrm>
          <a:prstGeom prst="rect">
            <a:avLst/>
          </a:prstGeom>
          <a:noFill/>
          <a:ln>
            <a:noFill/>
          </a:ln>
        </p:spPr>
        <p:txBody>
          <a:bodyPr spcFirstLastPara="1" wrap="square" lIns="121900" tIns="60933" rIns="121900" bIns="60933" anchor="t" anchorCtr="0">
            <a:spAutoFit/>
          </a:bodyPr>
          <a:lstStyle/>
          <a:p>
            <a:pPr algn="ctr"/>
            <a:r>
              <a:rPr lang="vi-VN" sz="3200" b="1">
                <a:solidFill>
                  <a:srgbClr val="FFFFFF"/>
                </a:solidFill>
                <a:latin typeface="Calibri"/>
                <a:ea typeface="Calibri"/>
                <a:cs typeface="Calibri"/>
                <a:sym typeface="Calibri"/>
              </a:rPr>
              <a:t>PRIM</a:t>
            </a:r>
            <a:endParaRPr sz="3200" b="1">
              <a:solidFill>
                <a:srgbClr val="000000"/>
              </a:solidFill>
              <a:latin typeface="Arial"/>
              <a:ea typeface="Arial"/>
              <a:cs typeface="Arial"/>
              <a:sym typeface="Arial"/>
            </a:endParaRPr>
          </a:p>
        </p:txBody>
      </p:sp>
      <p:sp>
        <p:nvSpPr>
          <p:cNvPr id="87" name="Google Shape;87;p3"/>
          <p:cNvSpPr/>
          <p:nvPr/>
        </p:nvSpPr>
        <p:spPr>
          <a:xfrm>
            <a:off x="9177195" y="3387968"/>
            <a:ext cx="1868461" cy="615499"/>
          </a:xfrm>
          <a:prstGeom prst="rect">
            <a:avLst/>
          </a:prstGeom>
          <a:noFill/>
          <a:ln>
            <a:noFill/>
          </a:ln>
        </p:spPr>
        <p:txBody>
          <a:bodyPr spcFirstLastPara="1" wrap="square" lIns="121900" tIns="60933" rIns="121900" bIns="60933" anchor="t" anchorCtr="0">
            <a:spAutoFit/>
          </a:bodyPr>
          <a:lstStyle/>
          <a:p>
            <a:pPr marL="16933" algn="ctr"/>
            <a:r>
              <a:rPr lang="vi-VN" sz="3200" b="1">
                <a:solidFill>
                  <a:schemeClr val="lt1"/>
                </a:solidFill>
                <a:latin typeface="Calibri"/>
                <a:ea typeface="Calibri"/>
                <a:cs typeface="Calibri"/>
                <a:sym typeface="Calibri"/>
              </a:rPr>
              <a:t>DIJKSTRA</a:t>
            </a:r>
            <a:endParaRPr sz="32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4"/>
          <p:cNvPicPr preferRelativeResize="0"/>
          <p:nvPr/>
        </p:nvPicPr>
        <p:blipFill rotWithShape="1">
          <a:blip r:embed="rId3">
            <a:alphaModFix/>
          </a:blip>
          <a:srcRect/>
          <a:stretch/>
        </p:blipFill>
        <p:spPr>
          <a:xfrm>
            <a:off x="205484" y="335463"/>
            <a:ext cx="11109789" cy="6281093"/>
          </a:xfrm>
          <a:prstGeom prst="rect">
            <a:avLst/>
          </a:prstGeom>
          <a:noFill/>
          <a:ln>
            <a:noFill/>
          </a:ln>
        </p:spPr>
      </p:pic>
      <p:sp>
        <p:nvSpPr>
          <p:cNvPr id="93" name="Google Shape;93;p4"/>
          <p:cNvSpPr/>
          <p:nvPr/>
        </p:nvSpPr>
        <p:spPr>
          <a:xfrm>
            <a:off x="512978" y="2902891"/>
            <a:ext cx="3933556" cy="1892387"/>
          </a:xfrm>
          <a:prstGeom prst="rect">
            <a:avLst/>
          </a:prstGeom>
          <a:noFill/>
          <a:ln>
            <a:noFill/>
          </a:ln>
        </p:spPr>
        <p:txBody>
          <a:bodyPr spcFirstLastPara="1" wrap="square" lIns="121900" tIns="60933" rIns="121900" bIns="60933" anchor="t" anchorCtr="0">
            <a:spAutoFit/>
          </a:bodyPr>
          <a:lstStyle/>
          <a:p>
            <a:pPr marL="16933" marR="6773">
              <a:lnSpc>
                <a:spcPct val="154285"/>
              </a:lnSpc>
            </a:pPr>
            <a:r>
              <a:rPr lang="vi-VN" sz="3733" b="1">
                <a:solidFill>
                  <a:srgbClr val="FFFFFF"/>
                </a:solidFill>
                <a:latin typeface="Calibri"/>
                <a:ea typeface="Calibri"/>
                <a:cs typeface="Calibri"/>
                <a:sym typeface="Calibri"/>
              </a:rPr>
              <a:t>THUẬT TOÁN PRIM</a:t>
            </a:r>
            <a:endParaRPr sz="3733" b="1">
              <a:solidFill>
                <a:srgbClr val="000000"/>
              </a:solidFill>
              <a:latin typeface="Calibri"/>
              <a:ea typeface="Calibri"/>
              <a:cs typeface="Calibri"/>
              <a:sym typeface="Calibri"/>
            </a:endParaRPr>
          </a:p>
        </p:txBody>
      </p:sp>
      <p:grpSp>
        <p:nvGrpSpPr>
          <p:cNvPr id="94" name="Google Shape;94;p4"/>
          <p:cNvGrpSpPr/>
          <p:nvPr/>
        </p:nvGrpSpPr>
        <p:grpSpPr>
          <a:xfrm>
            <a:off x="5382061" y="3045414"/>
            <a:ext cx="6041947" cy="1684057"/>
            <a:chOff x="5964935" y="2404872"/>
            <a:chExt cx="5322570" cy="1744217"/>
          </a:xfrm>
        </p:grpSpPr>
        <p:pic>
          <p:nvPicPr>
            <p:cNvPr id="95" name="Google Shape;95;p4"/>
            <p:cNvPicPr preferRelativeResize="0"/>
            <p:nvPr/>
          </p:nvPicPr>
          <p:blipFill rotWithShape="1">
            <a:blip r:embed="rId4">
              <a:alphaModFix/>
            </a:blip>
            <a:srcRect/>
            <a:stretch/>
          </p:blipFill>
          <p:spPr>
            <a:xfrm>
              <a:off x="6028943" y="2414016"/>
              <a:ext cx="5237226" cy="695705"/>
            </a:xfrm>
            <a:prstGeom prst="rect">
              <a:avLst/>
            </a:prstGeom>
            <a:noFill/>
            <a:ln>
              <a:noFill/>
            </a:ln>
          </p:spPr>
        </p:pic>
        <p:pic>
          <p:nvPicPr>
            <p:cNvPr id="96" name="Google Shape;96;p4"/>
            <p:cNvPicPr preferRelativeResize="0"/>
            <p:nvPr/>
          </p:nvPicPr>
          <p:blipFill rotWithShape="1">
            <a:blip r:embed="rId5">
              <a:alphaModFix/>
            </a:blip>
            <a:srcRect/>
            <a:stretch/>
          </p:blipFill>
          <p:spPr>
            <a:xfrm>
              <a:off x="5964935" y="2404872"/>
              <a:ext cx="4889754" cy="771905"/>
            </a:xfrm>
            <a:prstGeom prst="rect">
              <a:avLst/>
            </a:prstGeom>
            <a:noFill/>
            <a:ln>
              <a:noFill/>
            </a:ln>
          </p:spPr>
        </p:pic>
        <p:pic>
          <p:nvPicPr>
            <p:cNvPr id="97" name="Google Shape;97;p4"/>
            <p:cNvPicPr preferRelativeResize="0"/>
            <p:nvPr/>
          </p:nvPicPr>
          <p:blipFill rotWithShape="1">
            <a:blip r:embed="rId6">
              <a:alphaModFix/>
            </a:blip>
            <a:srcRect/>
            <a:stretch/>
          </p:blipFill>
          <p:spPr>
            <a:xfrm>
              <a:off x="6089903" y="2456688"/>
              <a:ext cx="5117592" cy="576072"/>
            </a:xfrm>
            <a:prstGeom prst="rect">
              <a:avLst/>
            </a:prstGeom>
            <a:noFill/>
            <a:ln>
              <a:noFill/>
            </a:ln>
          </p:spPr>
        </p:pic>
        <p:pic>
          <p:nvPicPr>
            <p:cNvPr id="98" name="Google Shape;98;p4"/>
            <p:cNvPicPr preferRelativeResize="0"/>
            <p:nvPr/>
          </p:nvPicPr>
          <p:blipFill rotWithShape="1">
            <a:blip r:embed="rId4">
              <a:alphaModFix/>
            </a:blip>
            <a:srcRect/>
            <a:stretch/>
          </p:blipFill>
          <p:spPr>
            <a:xfrm>
              <a:off x="6028943" y="3386327"/>
              <a:ext cx="5237226" cy="695706"/>
            </a:xfrm>
            <a:prstGeom prst="rect">
              <a:avLst/>
            </a:prstGeom>
            <a:noFill/>
            <a:ln>
              <a:noFill/>
            </a:ln>
          </p:spPr>
        </p:pic>
        <p:pic>
          <p:nvPicPr>
            <p:cNvPr id="99" name="Google Shape;99;p4"/>
            <p:cNvPicPr preferRelativeResize="0"/>
            <p:nvPr/>
          </p:nvPicPr>
          <p:blipFill rotWithShape="1">
            <a:blip r:embed="rId7">
              <a:alphaModFix/>
            </a:blip>
            <a:srcRect/>
            <a:stretch/>
          </p:blipFill>
          <p:spPr>
            <a:xfrm>
              <a:off x="5964935" y="3377183"/>
              <a:ext cx="5322570" cy="771906"/>
            </a:xfrm>
            <a:prstGeom prst="rect">
              <a:avLst/>
            </a:prstGeom>
            <a:noFill/>
            <a:ln>
              <a:noFill/>
            </a:ln>
          </p:spPr>
        </p:pic>
        <p:pic>
          <p:nvPicPr>
            <p:cNvPr id="100" name="Google Shape;100;p4"/>
            <p:cNvPicPr preferRelativeResize="0"/>
            <p:nvPr/>
          </p:nvPicPr>
          <p:blipFill rotWithShape="1">
            <a:blip r:embed="rId8">
              <a:alphaModFix/>
            </a:blip>
            <a:srcRect/>
            <a:stretch/>
          </p:blipFill>
          <p:spPr>
            <a:xfrm>
              <a:off x="6089903" y="3429000"/>
              <a:ext cx="5117592" cy="576072"/>
            </a:xfrm>
            <a:prstGeom prst="rect">
              <a:avLst/>
            </a:prstGeom>
            <a:noFill/>
            <a:ln>
              <a:noFill/>
            </a:ln>
          </p:spPr>
        </p:pic>
      </p:grpSp>
      <p:grpSp>
        <p:nvGrpSpPr>
          <p:cNvPr id="101" name="Google Shape;101;p4"/>
          <p:cNvGrpSpPr/>
          <p:nvPr/>
        </p:nvGrpSpPr>
        <p:grpSpPr>
          <a:xfrm>
            <a:off x="5365103" y="2015628"/>
            <a:ext cx="6064968" cy="807937"/>
            <a:chOff x="5964935" y="1234439"/>
            <a:chExt cx="5301234" cy="768858"/>
          </a:xfrm>
        </p:grpSpPr>
        <p:pic>
          <p:nvPicPr>
            <p:cNvPr id="102" name="Google Shape;102;p4"/>
            <p:cNvPicPr preferRelativeResize="0"/>
            <p:nvPr/>
          </p:nvPicPr>
          <p:blipFill rotWithShape="1">
            <a:blip r:embed="rId4">
              <a:alphaModFix/>
            </a:blip>
            <a:srcRect/>
            <a:stretch/>
          </p:blipFill>
          <p:spPr>
            <a:xfrm>
              <a:off x="6028943" y="1240535"/>
              <a:ext cx="5237226" cy="695706"/>
            </a:xfrm>
            <a:prstGeom prst="rect">
              <a:avLst/>
            </a:prstGeom>
            <a:noFill/>
            <a:ln>
              <a:noFill/>
            </a:ln>
          </p:spPr>
        </p:pic>
        <p:pic>
          <p:nvPicPr>
            <p:cNvPr id="103" name="Google Shape;103;p4"/>
            <p:cNvPicPr preferRelativeResize="0"/>
            <p:nvPr/>
          </p:nvPicPr>
          <p:blipFill rotWithShape="1">
            <a:blip r:embed="rId9">
              <a:alphaModFix/>
            </a:blip>
            <a:srcRect/>
            <a:stretch/>
          </p:blipFill>
          <p:spPr>
            <a:xfrm>
              <a:off x="5964935" y="1234439"/>
              <a:ext cx="5148834" cy="768858"/>
            </a:xfrm>
            <a:prstGeom prst="rect">
              <a:avLst/>
            </a:prstGeom>
            <a:noFill/>
            <a:ln>
              <a:noFill/>
            </a:ln>
          </p:spPr>
        </p:pic>
        <p:pic>
          <p:nvPicPr>
            <p:cNvPr id="104" name="Google Shape;104;p4"/>
            <p:cNvPicPr preferRelativeResize="0"/>
            <p:nvPr/>
          </p:nvPicPr>
          <p:blipFill rotWithShape="1">
            <a:blip r:embed="rId10">
              <a:alphaModFix/>
            </a:blip>
            <a:srcRect/>
            <a:stretch/>
          </p:blipFill>
          <p:spPr>
            <a:xfrm>
              <a:off x="6089903" y="1283207"/>
              <a:ext cx="5117592" cy="576071"/>
            </a:xfrm>
            <a:prstGeom prst="rect">
              <a:avLst/>
            </a:prstGeom>
            <a:noFill/>
            <a:ln>
              <a:noFill/>
            </a:ln>
          </p:spPr>
        </p:pic>
      </p:grpSp>
      <p:sp>
        <p:nvSpPr>
          <p:cNvPr id="105" name="Google Shape;105;p4"/>
          <p:cNvSpPr/>
          <p:nvPr/>
        </p:nvSpPr>
        <p:spPr>
          <a:xfrm>
            <a:off x="5674142" y="2129412"/>
            <a:ext cx="3890381"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Calibri"/>
                <a:ea typeface="Calibri"/>
                <a:cs typeface="Calibri"/>
                <a:sym typeface="Calibri"/>
              </a:rPr>
              <a:t>Giới thiệu về thuật toán Prim</a:t>
            </a:r>
            <a:endParaRPr sz="1867">
              <a:solidFill>
                <a:srgbClr val="000000"/>
              </a:solidFill>
              <a:latin typeface="Arial"/>
              <a:ea typeface="Arial"/>
              <a:cs typeface="Arial"/>
              <a:sym typeface="Arial"/>
            </a:endParaRPr>
          </a:p>
        </p:txBody>
      </p:sp>
      <p:sp>
        <p:nvSpPr>
          <p:cNvPr id="106" name="Google Shape;106;p4"/>
          <p:cNvSpPr txBox="1"/>
          <p:nvPr/>
        </p:nvSpPr>
        <p:spPr>
          <a:xfrm>
            <a:off x="5603674" y="3115396"/>
            <a:ext cx="5101884"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Calibri"/>
                <a:ea typeface="Calibri"/>
                <a:cs typeface="Calibri"/>
                <a:sym typeface="Calibri"/>
              </a:rPr>
              <a:t> Mô tả về thuật toán Prim</a:t>
            </a:r>
            <a:endParaRPr sz="1867">
              <a:solidFill>
                <a:srgbClr val="000000"/>
              </a:solidFill>
              <a:latin typeface="Arial"/>
              <a:ea typeface="Arial"/>
              <a:cs typeface="Arial"/>
              <a:sym typeface="Arial"/>
            </a:endParaRPr>
          </a:p>
        </p:txBody>
      </p:sp>
      <p:sp>
        <p:nvSpPr>
          <p:cNvPr id="107" name="Google Shape;107;p4"/>
          <p:cNvSpPr txBox="1"/>
          <p:nvPr/>
        </p:nvSpPr>
        <p:spPr>
          <a:xfrm>
            <a:off x="5674141" y="4048932"/>
            <a:ext cx="5217896" cy="492388"/>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Calibri"/>
                <a:ea typeface="Calibri"/>
                <a:cs typeface="Calibri"/>
                <a:sym typeface="Calibri"/>
              </a:rPr>
              <a:t>Các bước giải thuật Prim</a:t>
            </a:r>
            <a:endParaRPr sz="1867">
              <a:solidFill>
                <a:srgbClr val="000000"/>
              </a:solidFill>
              <a:latin typeface="Arial"/>
              <a:ea typeface="Arial"/>
              <a:cs typeface="Arial"/>
              <a:sym typeface="Arial"/>
            </a:endParaRPr>
          </a:p>
        </p:txBody>
      </p:sp>
      <p:pic>
        <p:nvPicPr>
          <p:cNvPr id="108" name="Google Shape;108;p4" descr="Prim's Algorithm - Minimum Spanning Tree | Graph #9 - YouTube"/>
          <p:cNvPicPr preferRelativeResize="0"/>
          <p:nvPr/>
        </p:nvPicPr>
        <p:blipFill rotWithShape="1">
          <a:blip r:embed="rId11">
            <a:alphaModFix/>
          </a:blip>
          <a:srcRect/>
          <a:stretch/>
        </p:blipFill>
        <p:spPr>
          <a:xfrm>
            <a:off x="233609" y="356610"/>
            <a:ext cx="4317207" cy="2030956"/>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par>
                                <p:cTn id="14" presetID="10" presetClass="entr" presetSubtype="0" fill="hold"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par>
                                <p:cTn id="17" presetID="10"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3016800" y="449236"/>
            <a:ext cx="9175200" cy="740800"/>
          </a:xfrm>
          <a:prstGeom prst="rect">
            <a:avLst/>
          </a:prstGeom>
          <a:noFill/>
          <a:ln>
            <a:noFill/>
          </a:ln>
        </p:spPr>
        <p:txBody>
          <a:bodyPr spcFirstLastPara="1" vert="horz" wrap="square" lIns="121900" tIns="121900" rIns="121900" bIns="121900" rtlCol="0" anchor="ctr" anchorCtr="0">
            <a:normAutofit fontScale="90000"/>
          </a:bodyPr>
          <a:lstStyle/>
          <a:p>
            <a:pPr>
              <a:buSzPct val="111111"/>
            </a:pPr>
            <a:r>
              <a:rPr lang="vi-VN">
                <a:solidFill>
                  <a:srgbClr val="C00000"/>
                </a:solidFill>
                <a:latin typeface="Arial"/>
                <a:ea typeface="Arial"/>
                <a:cs typeface="Arial"/>
                <a:sym typeface="Arial"/>
              </a:rPr>
              <a:t>     </a:t>
            </a:r>
            <a:r>
              <a:rPr lang="vi-VN" sz="4133" b="1">
                <a:solidFill>
                  <a:srgbClr val="C00000"/>
                </a:solidFill>
                <a:latin typeface="Arial"/>
                <a:ea typeface="Arial"/>
                <a:cs typeface="Arial"/>
                <a:sym typeface="Arial"/>
              </a:rPr>
              <a:t>GIỚI THIỆU VỀ THUẬT TOÁN PRIM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sp>
        <p:nvSpPr>
          <p:cNvPr id="114" name="Google Shape;114;p5"/>
          <p:cNvSpPr txBox="1"/>
          <p:nvPr/>
        </p:nvSpPr>
        <p:spPr>
          <a:xfrm>
            <a:off x="1508400" y="1410859"/>
            <a:ext cx="4709521" cy="3816952"/>
          </a:xfrm>
          <a:prstGeom prst="rect">
            <a:avLst/>
          </a:prstGeom>
          <a:noFill/>
          <a:ln>
            <a:noFill/>
          </a:ln>
        </p:spPr>
        <p:txBody>
          <a:bodyPr spcFirstLastPara="1" wrap="square" lIns="121900" tIns="60933" rIns="121900" bIns="60933" anchor="t" anchorCtr="0">
            <a:spAutoFit/>
          </a:bodyPr>
          <a:lstStyle/>
          <a:p>
            <a:pPr algn="just"/>
            <a:r>
              <a:rPr lang="vi-VN" sz="2667">
                <a:solidFill>
                  <a:srgbClr val="0070C0"/>
                </a:solidFill>
                <a:latin typeface="Times New Roman"/>
                <a:ea typeface="Times New Roman"/>
                <a:cs typeface="Times New Roman"/>
                <a:sym typeface="Times New Roman"/>
              </a:rPr>
              <a:t>Thuật toán Prim</a:t>
            </a:r>
            <a:r>
              <a:rPr lang="vi-VN" sz="2667">
                <a:solidFill>
                  <a:srgbClr val="000000"/>
                </a:solidFill>
                <a:latin typeface="Times New Roman"/>
                <a:ea typeface="Times New Roman"/>
                <a:cs typeface="Times New Roman"/>
                <a:sym typeface="Times New Roman"/>
              </a:rPr>
              <a:t> là một thuật toán tham lam để </a:t>
            </a:r>
            <a:r>
              <a:rPr lang="vi-VN" sz="2667">
                <a:solidFill>
                  <a:schemeClr val="accent1"/>
                </a:solidFill>
                <a:latin typeface="Times New Roman"/>
                <a:ea typeface="Times New Roman"/>
                <a:cs typeface="Times New Roman"/>
                <a:sym typeface="Times New Roman"/>
              </a:rPr>
              <a:t>tìm cây bao trùm nhỏ nhất</a:t>
            </a:r>
            <a:r>
              <a:rPr lang="vi-VN" sz="2667">
                <a:solidFill>
                  <a:srgbClr val="000000"/>
                </a:solidFill>
                <a:latin typeface="Times New Roman"/>
                <a:ea typeface="Times New Roman"/>
                <a:cs typeface="Times New Roman"/>
                <a:sym typeface="Times New Roman"/>
              </a:rPr>
              <a:t> của một đồ thị vô hướng có trọng số liên thông. </a:t>
            </a:r>
            <a:endParaRPr sz="2667">
              <a:solidFill>
                <a:srgbClr val="000000"/>
              </a:solidFill>
              <a:latin typeface="Times New Roman"/>
              <a:ea typeface="Times New Roman"/>
              <a:cs typeface="Times New Roman"/>
              <a:sym typeface="Times New Roman"/>
            </a:endParaRPr>
          </a:p>
          <a:p>
            <a:pPr algn="just"/>
            <a:r>
              <a:rPr lang="vi-VN" sz="2667">
                <a:solidFill>
                  <a:srgbClr val="000000"/>
                </a:solidFill>
                <a:latin typeface="Times New Roman"/>
                <a:ea typeface="Times New Roman"/>
                <a:cs typeface="Times New Roman"/>
                <a:sym typeface="Times New Roman"/>
              </a:rPr>
              <a:t>Nghĩa là nó tìm một tập hợp các cạnh của đồ thị tạo thành một cây chứa tất cả các đỉnh, sao cho tổng trọng số các cạnh của cây là nhỏ nhất.</a:t>
            </a:r>
            <a:endParaRPr sz="2667">
              <a:solidFill>
                <a:srgbClr val="000000"/>
              </a:solidFill>
              <a:latin typeface="Arial"/>
              <a:ea typeface="Arial"/>
              <a:cs typeface="Arial"/>
              <a:sym typeface="Arial"/>
            </a:endParaRPr>
          </a:p>
        </p:txBody>
      </p:sp>
      <p:pic>
        <p:nvPicPr>
          <p:cNvPr id="115" name="Google Shape;115;p5"/>
          <p:cNvPicPr preferRelativeResize="0"/>
          <p:nvPr/>
        </p:nvPicPr>
        <p:blipFill rotWithShape="1">
          <a:blip r:embed="rId3">
            <a:alphaModFix/>
          </a:blip>
          <a:srcRect/>
          <a:stretch/>
        </p:blipFill>
        <p:spPr>
          <a:xfrm>
            <a:off x="1069690" y="1578325"/>
            <a:ext cx="240348" cy="231415"/>
          </a:xfrm>
          <a:prstGeom prst="rect">
            <a:avLst/>
          </a:prstGeom>
          <a:noFill/>
          <a:ln>
            <a:noFill/>
          </a:ln>
        </p:spPr>
      </p:pic>
      <p:pic>
        <p:nvPicPr>
          <p:cNvPr id="116" name="Google Shape;116;p5"/>
          <p:cNvPicPr preferRelativeResize="0"/>
          <p:nvPr/>
        </p:nvPicPr>
        <p:blipFill rotWithShape="1">
          <a:blip r:embed="rId3">
            <a:alphaModFix/>
          </a:blip>
          <a:srcRect/>
          <a:stretch/>
        </p:blipFill>
        <p:spPr>
          <a:xfrm>
            <a:off x="1069690" y="3204729"/>
            <a:ext cx="240348" cy="231415"/>
          </a:xfrm>
          <a:prstGeom prst="rect">
            <a:avLst/>
          </a:prstGeom>
          <a:noFill/>
          <a:ln>
            <a:noFill/>
          </a:ln>
        </p:spPr>
      </p:pic>
      <p:sp>
        <p:nvSpPr>
          <p:cNvPr id="117" name="Google Shape;117;p5"/>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pic>
        <p:nvPicPr>
          <p:cNvPr id="118" name="Google Shape;118;p5" descr="Robert Prim"/>
          <p:cNvPicPr preferRelativeResize="0"/>
          <p:nvPr/>
        </p:nvPicPr>
        <p:blipFill rotWithShape="1">
          <a:blip r:embed="rId4">
            <a:alphaModFix/>
          </a:blip>
          <a:srcRect/>
          <a:stretch/>
        </p:blipFill>
        <p:spPr>
          <a:xfrm>
            <a:off x="7501238" y="1578325"/>
            <a:ext cx="3182364" cy="3182364"/>
          </a:xfrm>
          <a:prstGeom prst="rect">
            <a:avLst/>
          </a:prstGeom>
          <a:noFill/>
          <a:ln>
            <a:noFill/>
          </a:ln>
        </p:spPr>
      </p:pic>
      <p:sp>
        <p:nvSpPr>
          <p:cNvPr id="119" name="Google Shape;119;p5"/>
          <p:cNvSpPr txBox="1"/>
          <p:nvPr/>
        </p:nvSpPr>
        <p:spPr>
          <a:xfrm>
            <a:off x="7971692" y="4943792"/>
            <a:ext cx="2241453" cy="410379"/>
          </a:xfrm>
          <a:prstGeom prst="rect">
            <a:avLst/>
          </a:prstGeom>
          <a:noFill/>
          <a:ln>
            <a:noFill/>
          </a:ln>
        </p:spPr>
        <p:txBody>
          <a:bodyPr spcFirstLastPara="1" wrap="square" lIns="121900" tIns="60933" rIns="121900" bIns="60933" anchor="t" anchorCtr="0">
            <a:spAutoFit/>
          </a:bodyPr>
          <a:lstStyle/>
          <a:p>
            <a:r>
              <a:rPr lang="vi-VN" sz="1867" b="1">
                <a:solidFill>
                  <a:srgbClr val="202122"/>
                </a:solidFill>
                <a:latin typeface="Arial"/>
                <a:ea typeface="Arial"/>
                <a:cs typeface="Arial"/>
                <a:sym typeface="Arial"/>
              </a:rPr>
              <a:t>Robert Clay Prim</a:t>
            </a:r>
            <a:endParaRPr sz="1867">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3016800" y="449236"/>
            <a:ext cx="9175200" cy="740800"/>
          </a:xfrm>
          <a:prstGeom prst="rect">
            <a:avLst/>
          </a:prstGeom>
          <a:noFill/>
          <a:ln>
            <a:noFill/>
          </a:ln>
        </p:spPr>
        <p:txBody>
          <a:bodyPr spcFirstLastPara="1" vert="horz" wrap="square" lIns="121900" tIns="121900" rIns="121900" bIns="121900" rtlCol="0" anchor="ctr" anchorCtr="0">
            <a:normAutofit fontScale="90000"/>
          </a:bodyPr>
          <a:lstStyle/>
          <a:p>
            <a:pPr>
              <a:buSzPct val="86021"/>
            </a:pPr>
            <a:r>
              <a:rPr lang="vi-VN" sz="4133" b="1">
                <a:solidFill>
                  <a:srgbClr val="C00000"/>
                </a:solidFill>
                <a:latin typeface="Arial"/>
                <a:ea typeface="Arial"/>
                <a:cs typeface="Arial"/>
                <a:sym typeface="Arial"/>
              </a:rPr>
              <a:t>     MÔ TẢ VỀ THUẬT TOÁN PRIM  </a:t>
            </a:r>
            <a:br>
              <a:rPr lang="vi-VN">
                <a:solidFill>
                  <a:srgbClr val="C00000"/>
                </a:solidFill>
                <a:latin typeface="Arial"/>
                <a:ea typeface="Arial"/>
                <a:cs typeface="Arial"/>
                <a:sym typeface="Arial"/>
              </a:rPr>
            </a:br>
            <a:br>
              <a:rPr lang="vi-VN">
                <a:solidFill>
                  <a:srgbClr val="C00000"/>
                </a:solidFill>
                <a:latin typeface="Arial"/>
                <a:ea typeface="Arial"/>
                <a:cs typeface="Arial"/>
                <a:sym typeface="Arial"/>
              </a:rPr>
            </a:br>
            <a:endParaRPr>
              <a:solidFill>
                <a:srgbClr val="C00000"/>
              </a:solidFill>
              <a:latin typeface="Arial"/>
              <a:ea typeface="Arial"/>
              <a:cs typeface="Arial"/>
              <a:sym typeface="Arial"/>
            </a:endParaRPr>
          </a:p>
        </p:txBody>
      </p:sp>
      <p:sp>
        <p:nvSpPr>
          <p:cNvPr id="125" name="Google Shape;125;p6"/>
          <p:cNvSpPr txBox="1"/>
          <p:nvPr/>
        </p:nvSpPr>
        <p:spPr>
          <a:xfrm>
            <a:off x="1508396" y="1414248"/>
            <a:ext cx="9175200" cy="1354355"/>
          </a:xfrm>
          <a:prstGeom prst="rect">
            <a:avLst/>
          </a:prstGeom>
          <a:noFill/>
          <a:ln>
            <a:noFill/>
          </a:ln>
        </p:spPr>
        <p:txBody>
          <a:bodyPr spcFirstLastPara="1" wrap="square" lIns="121900" tIns="60933" rIns="121900" bIns="60933" anchor="t" anchorCtr="0">
            <a:spAutoFit/>
          </a:bodyPr>
          <a:lstStyle/>
          <a:p>
            <a:pPr algn="just"/>
            <a:r>
              <a:rPr lang="vi-VN" sz="2667">
                <a:solidFill>
                  <a:srgbClr val="000000"/>
                </a:solidFill>
                <a:latin typeface="Times New Roman"/>
                <a:ea typeface="Times New Roman"/>
                <a:cs typeface="Times New Roman"/>
                <a:sym typeface="Times New Roman"/>
              </a:rPr>
              <a:t>Thuật toán xuất phát từ một cây chỉ chứa đúng một đỉnh và mở rộng từng bước một, mỗi bước thêm một cạnh mới vào cây, cho tới khi bao trùm được tất cả các đỉnh của đồ thị.</a:t>
            </a:r>
            <a:endParaRPr sz="2667">
              <a:solidFill>
                <a:srgbClr val="000000"/>
              </a:solidFill>
              <a:latin typeface="Arial"/>
              <a:ea typeface="Arial"/>
              <a:cs typeface="Arial"/>
              <a:sym typeface="Arial"/>
            </a:endParaRPr>
          </a:p>
        </p:txBody>
      </p:sp>
      <p:sp>
        <p:nvSpPr>
          <p:cNvPr id="126" name="Google Shape;126;p6"/>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27" name="Google Shape;127;p6"/>
          <p:cNvCxnSpPr/>
          <p:nvPr/>
        </p:nvCxnSpPr>
        <p:spPr>
          <a:xfrm>
            <a:off x="2032000" y="2949197"/>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pic>
        <p:nvPicPr>
          <p:cNvPr id="128" name="Google Shape;128;p6" descr="Neural Network Icon #119894 - Free Icons Library"/>
          <p:cNvPicPr preferRelativeResize="0"/>
          <p:nvPr/>
        </p:nvPicPr>
        <p:blipFill rotWithShape="1">
          <a:blip r:embed="rId3">
            <a:alphaModFix/>
          </a:blip>
          <a:srcRect/>
          <a:stretch/>
        </p:blipFill>
        <p:spPr>
          <a:xfrm>
            <a:off x="4350745" y="3260451"/>
            <a:ext cx="3490511" cy="284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p:nvPr/>
        </p:nvSpPr>
        <p:spPr>
          <a:xfrm>
            <a:off x="4623578" y="2085991"/>
            <a:ext cx="6686844" cy="1764788"/>
          </a:xfrm>
          <a:prstGeom prst="rect">
            <a:avLst/>
          </a:prstGeom>
          <a:solidFill>
            <a:srgbClr val="D8E6FC"/>
          </a:solidFill>
          <a:ln w="19050" cap="flat" cmpd="sng">
            <a:solidFill>
              <a:srgbClr val="C00000"/>
            </a:solidFill>
            <a:prstDash val="solid"/>
            <a:round/>
            <a:headEnd type="none" w="sm" len="sm"/>
            <a:tailEnd type="none" w="sm" len="sm"/>
          </a:ln>
        </p:spPr>
        <p:txBody>
          <a:bodyPr spcFirstLastPara="1" wrap="square" lIns="121900" tIns="60933" rIns="121900" bIns="60933" anchor="t" anchorCtr="0">
            <a:spAutoFit/>
          </a:bodyPr>
          <a:lstStyle/>
          <a:p>
            <a:pPr algn="just"/>
            <a:r>
              <a:rPr lang="vi-VN" sz="2667">
                <a:solidFill>
                  <a:srgbClr val="000000"/>
                </a:solidFill>
                <a:latin typeface="Times New Roman"/>
                <a:ea typeface="Times New Roman"/>
                <a:cs typeface="Times New Roman"/>
                <a:sym typeface="Times New Roman"/>
              </a:rPr>
              <a:t>Một đồ thị có trọng số liên thông với tập hợp đỉnh V và tập hợp cạnh E (trọng số có thể âm). Đồng thời cũng dùng V và E để ký hiệu số đỉnh và số cạnh của đồ thị.</a:t>
            </a:r>
            <a:endParaRPr sz="2667">
              <a:solidFill>
                <a:srgbClr val="000000"/>
              </a:solidFill>
              <a:latin typeface="Calibri"/>
              <a:ea typeface="Calibri"/>
              <a:cs typeface="Calibri"/>
              <a:sym typeface="Calibri"/>
            </a:endParaRPr>
          </a:p>
        </p:txBody>
      </p:sp>
      <p:sp>
        <p:nvSpPr>
          <p:cNvPr id="134" name="Google Shape;134;p7"/>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35" name="Google Shape;135;p7"/>
          <p:cNvSpPr/>
          <p:nvPr/>
        </p:nvSpPr>
        <p:spPr>
          <a:xfrm>
            <a:off x="1078524" y="1922585"/>
            <a:ext cx="3348109" cy="2091396"/>
          </a:xfrm>
          <a:prstGeom prst="rightArrow">
            <a:avLst>
              <a:gd name="adj1" fmla="val 50000"/>
              <a:gd name="adj2" fmla="val 50000"/>
            </a:avLst>
          </a:prstGeom>
          <a:solidFill>
            <a:srgbClr val="EF8600"/>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r>
              <a:rPr lang="vi-VN" sz="3200">
                <a:solidFill>
                  <a:schemeClr val="lt1"/>
                </a:solidFill>
                <a:latin typeface="Raleway ExtraBold"/>
                <a:ea typeface="Raleway ExtraBold"/>
                <a:cs typeface="Raleway ExtraBold"/>
                <a:sym typeface="Raleway ExtraBold"/>
              </a:rPr>
              <a:t>Dữ liệu vào</a:t>
            </a:r>
            <a:endParaRPr sz="3200">
              <a:solidFill>
                <a:schemeClr val="lt1"/>
              </a:solidFill>
              <a:latin typeface="Raleway ExtraBold"/>
              <a:ea typeface="Raleway ExtraBold"/>
              <a:cs typeface="Raleway ExtraBold"/>
              <a:sym typeface="Raleway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41" name="Google Shape;141;p8"/>
          <p:cNvSpPr txBox="1"/>
          <p:nvPr/>
        </p:nvSpPr>
        <p:spPr>
          <a:xfrm>
            <a:off x="4525109" y="928857"/>
            <a:ext cx="5462955" cy="861720"/>
          </a:xfrm>
          <a:prstGeom prst="rect">
            <a:avLst/>
          </a:prstGeom>
          <a:noFill/>
          <a:ln>
            <a:noFill/>
          </a:ln>
        </p:spPr>
        <p:txBody>
          <a:bodyPr spcFirstLastPara="1" wrap="square" lIns="121900" tIns="60933" rIns="121900" bIns="60933" anchor="t" anchorCtr="0">
            <a:spAutoFit/>
          </a:bodyPr>
          <a:lstStyle/>
          <a:p>
            <a:r>
              <a:rPr lang="vi-VN" sz="2400">
                <a:solidFill>
                  <a:srgbClr val="000000"/>
                </a:solidFill>
                <a:latin typeface="Times New Roman"/>
                <a:ea typeface="Times New Roman"/>
                <a:cs typeface="Times New Roman"/>
                <a:sym typeface="Times New Roman"/>
              </a:rPr>
              <a:t>Vmới = {x}, trong đó x là một đỉnh bất kì (đỉnh bắt đầu) trong V, Emới = {}</a:t>
            </a:r>
            <a:endParaRPr sz="1867">
              <a:solidFill>
                <a:srgbClr val="000000"/>
              </a:solidFill>
              <a:latin typeface="Arial"/>
              <a:ea typeface="Arial"/>
              <a:cs typeface="Arial"/>
              <a:sym typeface="Arial"/>
            </a:endParaRPr>
          </a:p>
        </p:txBody>
      </p:sp>
      <p:sp>
        <p:nvSpPr>
          <p:cNvPr id="142" name="Google Shape;142;p8"/>
          <p:cNvSpPr/>
          <p:nvPr/>
        </p:nvSpPr>
        <p:spPr>
          <a:xfrm>
            <a:off x="1641231" y="871546"/>
            <a:ext cx="2194560" cy="1002972"/>
          </a:xfrm>
          <a:prstGeom prst="roundRect">
            <a:avLst>
              <a:gd name="adj" fmla="val 16667"/>
            </a:avLst>
          </a:prstGeom>
          <a:solidFill>
            <a:srgbClr val="EF8600"/>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r>
              <a:rPr lang="vi-VN" sz="3200">
                <a:solidFill>
                  <a:schemeClr val="lt1"/>
                </a:solidFill>
                <a:latin typeface="Raleway ExtraBold"/>
                <a:ea typeface="Raleway ExtraBold"/>
                <a:cs typeface="Raleway ExtraBold"/>
                <a:sym typeface="Raleway ExtraBold"/>
              </a:rPr>
              <a:t>Khởi tạo</a:t>
            </a:r>
            <a:endParaRPr sz="3200">
              <a:solidFill>
                <a:schemeClr val="lt1"/>
              </a:solidFill>
              <a:latin typeface="Raleway ExtraBold"/>
              <a:ea typeface="Raleway ExtraBold"/>
              <a:cs typeface="Raleway ExtraBold"/>
              <a:sym typeface="Raleway ExtraBold"/>
            </a:endParaRPr>
          </a:p>
        </p:txBody>
      </p:sp>
      <p:sp>
        <p:nvSpPr>
          <p:cNvPr id="143" name="Google Shape;143;p8"/>
          <p:cNvSpPr txBox="1"/>
          <p:nvPr/>
        </p:nvSpPr>
        <p:spPr>
          <a:xfrm>
            <a:off x="2215656" y="3904658"/>
            <a:ext cx="7029200" cy="2028771"/>
          </a:xfrm>
          <a:prstGeom prst="rect">
            <a:avLst/>
          </a:prstGeom>
          <a:noFill/>
          <a:ln>
            <a:noFill/>
          </a:ln>
        </p:spPr>
        <p:txBody>
          <a:bodyPr spcFirstLastPara="1" wrap="square" lIns="121900" tIns="60933" rIns="121900" bIns="60933" anchor="t" anchorCtr="0">
            <a:spAutoFit/>
          </a:bodyPr>
          <a:lstStyle/>
          <a:p>
            <a:pPr marL="457189" indent="-457189" algn="just">
              <a:buClr>
                <a:srgbClr val="000000"/>
              </a:buClr>
              <a:buSzPts val="1800"/>
              <a:buFont typeface="Noto Sans Symbols"/>
              <a:buChar char="∙"/>
            </a:pPr>
            <a:r>
              <a:rPr lang="vi-VN" sz="2400">
                <a:solidFill>
                  <a:srgbClr val="000000"/>
                </a:solidFill>
                <a:latin typeface="Times New Roman"/>
                <a:ea typeface="Times New Roman"/>
                <a:cs typeface="Times New Roman"/>
                <a:sym typeface="Times New Roman"/>
              </a:rPr>
              <a:t>Chọn cạnh (u, v) có trọng số nhỏ nhất thỏa mãn u thuộc Vmới và v không thuộc Vmới (nếu có nhiều cạnh như vậy thì chọn một cạnh bất kì trong chúng)</a:t>
            </a:r>
            <a:endParaRPr sz="2400">
              <a:solidFill>
                <a:srgbClr val="000000"/>
              </a:solidFill>
              <a:latin typeface="Calibri"/>
              <a:ea typeface="Calibri"/>
              <a:cs typeface="Calibri"/>
              <a:sym typeface="Calibri"/>
            </a:endParaRPr>
          </a:p>
          <a:p>
            <a:pPr marL="457189" indent="-457189" algn="just">
              <a:buClr>
                <a:srgbClr val="000000"/>
              </a:buClr>
              <a:buSzPts val="1800"/>
              <a:buFont typeface="Noto Sans Symbols"/>
              <a:buChar char="∙"/>
            </a:pPr>
            <a:r>
              <a:rPr lang="vi-VN" sz="2400">
                <a:solidFill>
                  <a:srgbClr val="000000"/>
                </a:solidFill>
                <a:latin typeface="Times New Roman"/>
                <a:ea typeface="Times New Roman"/>
                <a:cs typeface="Times New Roman"/>
                <a:sym typeface="Times New Roman"/>
              </a:rPr>
              <a:t>Thêm v vào Vmới, và thêm cạnh (u, v) vào Emới</a:t>
            </a:r>
            <a:endParaRPr sz="2400">
              <a:solidFill>
                <a:srgbClr val="000000"/>
              </a:solidFill>
              <a:latin typeface="Calibri"/>
              <a:ea typeface="Calibri"/>
              <a:cs typeface="Calibri"/>
              <a:sym typeface="Calibri"/>
            </a:endParaRPr>
          </a:p>
          <a:p>
            <a:pPr>
              <a:spcBef>
                <a:spcPts val="1067"/>
              </a:spcBef>
            </a:pPr>
            <a:endParaRPr sz="1867">
              <a:solidFill>
                <a:srgbClr val="000000"/>
              </a:solidFill>
              <a:latin typeface="Arial"/>
              <a:ea typeface="Arial"/>
              <a:cs typeface="Arial"/>
              <a:sym typeface="Arial"/>
            </a:endParaRPr>
          </a:p>
        </p:txBody>
      </p:sp>
      <p:sp>
        <p:nvSpPr>
          <p:cNvPr id="144" name="Google Shape;144;p8"/>
          <p:cNvSpPr/>
          <p:nvPr/>
        </p:nvSpPr>
        <p:spPr>
          <a:xfrm>
            <a:off x="1641231" y="3069779"/>
            <a:ext cx="6396111" cy="653469"/>
          </a:xfrm>
          <a:prstGeom prst="roundRect">
            <a:avLst>
              <a:gd name="adj" fmla="val 16667"/>
            </a:avLst>
          </a:prstGeom>
          <a:solidFill>
            <a:srgbClr val="EF8600"/>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indent="609585" algn="just"/>
            <a:r>
              <a:rPr lang="vi-VN" sz="2667" b="1">
                <a:solidFill>
                  <a:schemeClr val="lt1"/>
                </a:solidFill>
                <a:latin typeface="Raleway ExtraBold"/>
                <a:ea typeface="Raleway ExtraBold"/>
                <a:cs typeface="Raleway ExtraBold"/>
                <a:sym typeface="Raleway ExtraBold"/>
              </a:rPr>
              <a:t>Lặp lại cho tới khi Vmới = V:</a:t>
            </a:r>
            <a:endParaRPr sz="2667" b="1">
              <a:solidFill>
                <a:schemeClr val="lt1"/>
              </a:solidFill>
              <a:latin typeface="Raleway ExtraBold"/>
              <a:ea typeface="Raleway ExtraBold"/>
              <a:cs typeface="Raleway ExtraBold"/>
              <a:sym typeface="Raleway ExtraBold"/>
            </a:endParaRPr>
          </a:p>
        </p:txBody>
      </p:sp>
      <p:cxnSp>
        <p:nvCxnSpPr>
          <p:cNvPr id="145" name="Google Shape;145;p8"/>
          <p:cNvCxnSpPr/>
          <p:nvPr/>
        </p:nvCxnSpPr>
        <p:spPr>
          <a:xfrm>
            <a:off x="2153920" y="2564680"/>
            <a:ext cx="8128000" cy="0"/>
          </a:xfrm>
          <a:prstGeom prst="straightConnector1">
            <a:avLst/>
          </a:prstGeom>
          <a:noFill/>
          <a:ln w="25400" cap="flat" cmpd="sng">
            <a:solidFill>
              <a:srgbClr val="EF8600"/>
            </a:solidFill>
            <a:prstDash val="solid"/>
            <a:round/>
            <a:headEnd type="none" w="sm" len="sm"/>
            <a:tailEnd type="none" w="sm" len="sm"/>
          </a:ln>
          <a:effectLst>
            <a:outerShdw blurRad="40000" dist="20000" dir="5400000" rotWithShape="0">
              <a:srgbClr val="000000">
                <a:alpha val="37647"/>
              </a:srgbClr>
            </a:outerShdw>
          </a:effectLst>
        </p:spPr>
      </p:cxnSp>
      <p:pic>
        <p:nvPicPr>
          <p:cNvPr id="146" name="Google Shape;146;p8"/>
          <p:cNvPicPr preferRelativeResize="0"/>
          <p:nvPr/>
        </p:nvPicPr>
        <p:blipFill rotWithShape="1">
          <a:blip r:embed="rId3">
            <a:alphaModFix/>
          </a:blip>
          <a:srcRect/>
          <a:stretch/>
        </p:blipFill>
        <p:spPr>
          <a:xfrm>
            <a:off x="121921" y="709562"/>
            <a:ext cx="1463040" cy="13566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p:nvPr/>
        </p:nvSpPr>
        <p:spPr>
          <a:xfrm>
            <a:off x="0" y="6510997"/>
            <a:ext cx="12192000" cy="347003"/>
          </a:xfrm>
          <a:prstGeom prst="rect">
            <a:avLst/>
          </a:prstGeom>
          <a:solidFill>
            <a:srgbClr val="EF8600"/>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52" name="Google Shape;152;p9"/>
          <p:cNvSpPr txBox="1"/>
          <p:nvPr/>
        </p:nvSpPr>
        <p:spPr>
          <a:xfrm>
            <a:off x="1596677" y="2435927"/>
            <a:ext cx="4686891" cy="1231052"/>
          </a:xfrm>
          <a:prstGeom prst="rect">
            <a:avLst/>
          </a:prstGeom>
          <a:solidFill>
            <a:srgbClr val="D8E6FC"/>
          </a:solidFill>
          <a:ln w="19050" cap="flat" cmpd="sng">
            <a:solidFill>
              <a:srgbClr val="C00000"/>
            </a:solidFill>
            <a:prstDash val="solid"/>
            <a:round/>
            <a:headEnd type="none" w="sm" len="sm"/>
            <a:tailEnd type="none" w="sm" len="sm"/>
          </a:ln>
        </p:spPr>
        <p:txBody>
          <a:bodyPr spcFirstLastPara="1" wrap="square" lIns="121900" tIns="60933" rIns="121900" bIns="60933" anchor="t" anchorCtr="0">
            <a:spAutoFit/>
          </a:bodyPr>
          <a:lstStyle/>
          <a:p>
            <a:pPr algn="just"/>
            <a:r>
              <a:rPr lang="vi-VN" sz="2400">
                <a:solidFill>
                  <a:srgbClr val="000000"/>
                </a:solidFill>
                <a:latin typeface="Times New Roman"/>
                <a:ea typeface="Times New Roman"/>
                <a:cs typeface="Times New Roman"/>
                <a:sym typeface="Times New Roman"/>
              </a:rPr>
              <a:t>Vmới và Emới là tập hợp đỉnh và tập hợp cạnh của một cây bao trùm nhỏ nhất.</a:t>
            </a:r>
            <a:endParaRPr sz="2400">
              <a:solidFill>
                <a:srgbClr val="000000"/>
              </a:solidFill>
              <a:latin typeface="Calibri"/>
              <a:ea typeface="Calibri"/>
              <a:cs typeface="Calibri"/>
              <a:sym typeface="Calibri"/>
            </a:endParaRPr>
          </a:p>
        </p:txBody>
      </p:sp>
      <p:sp>
        <p:nvSpPr>
          <p:cNvPr id="153" name="Google Shape;153;p9"/>
          <p:cNvSpPr/>
          <p:nvPr/>
        </p:nvSpPr>
        <p:spPr>
          <a:xfrm>
            <a:off x="6555542" y="1950720"/>
            <a:ext cx="3526301" cy="1963579"/>
          </a:xfrm>
          <a:prstGeom prst="leftArrow">
            <a:avLst>
              <a:gd name="adj1" fmla="val 50000"/>
              <a:gd name="adj2" fmla="val 50000"/>
            </a:avLst>
          </a:prstGeom>
          <a:solidFill>
            <a:srgbClr val="EF8600"/>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r>
              <a:rPr lang="vi-VN" sz="3200">
                <a:solidFill>
                  <a:schemeClr val="lt1"/>
                </a:solidFill>
                <a:latin typeface="Raleway ExtraBold"/>
                <a:ea typeface="Raleway ExtraBold"/>
                <a:cs typeface="Raleway ExtraBold"/>
                <a:sym typeface="Raleway ExtraBold"/>
              </a:rPr>
              <a:t>Dữ liệu ra</a:t>
            </a:r>
            <a:endParaRPr sz="3200">
              <a:solidFill>
                <a:schemeClr val="lt1"/>
              </a:solidFill>
              <a:latin typeface="Raleway ExtraBold"/>
              <a:ea typeface="Raleway ExtraBold"/>
              <a:cs typeface="Raleway ExtraBold"/>
              <a:sym typeface="Raleway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1497</Words>
  <Application>Microsoft Office PowerPoint</Application>
  <PresentationFormat>Màn hình rộng</PresentationFormat>
  <Paragraphs>111</Paragraphs>
  <Slides>28</Slides>
  <Notes>28</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28</vt:i4>
      </vt:variant>
    </vt:vector>
  </HeadingPairs>
  <TitlesOfParts>
    <vt:vector size="36" baseType="lpstr">
      <vt:lpstr>Arial</vt:lpstr>
      <vt:lpstr>Calibri</vt:lpstr>
      <vt:lpstr>Calibri Light</vt:lpstr>
      <vt:lpstr>Noto Sans Symbols</vt:lpstr>
      <vt:lpstr>Quattrocento Sans</vt:lpstr>
      <vt:lpstr>Raleway ExtraBold</vt:lpstr>
      <vt:lpstr>Times New Roman</vt:lpstr>
      <vt:lpstr>Chủ đề Office</vt:lpstr>
      <vt:lpstr>ĐỒ ÁN MÔN HỌC</vt:lpstr>
      <vt:lpstr>DANH SÁCH THÀNH VIÊN</vt:lpstr>
      <vt:lpstr>     NỘI DUNG    </vt:lpstr>
      <vt:lpstr>Bản trình bày PowerPoint</vt:lpstr>
      <vt:lpstr>     GIỚI THIỆU VỀ THUẬT TOÁN PRIM    </vt:lpstr>
      <vt:lpstr>     MÔ TẢ VỀ THUẬT TOÁN PRIM    </vt:lpstr>
      <vt:lpstr>Bản trình bày PowerPoint</vt:lpstr>
      <vt:lpstr>Bản trình bày PowerPoint</vt:lpstr>
      <vt:lpstr>Bản trình bày PowerPoint</vt:lpstr>
      <vt:lpstr>     CÁC BƯỚC GIẢI THUẬT PRIM    </vt:lpstr>
      <vt:lpstr>Bản trình bày PowerPoint</vt:lpstr>
      <vt:lpstr>Bản trình bày PowerPoint</vt:lpstr>
      <vt:lpstr>Bản trình bày PowerPoint</vt:lpstr>
      <vt:lpstr>Bản trình bày PowerPoint</vt:lpstr>
      <vt:lpstr>Bản trình bày PowerPoint</vt:lpstr>
      <vt:lpstr>Bản trình bày PowerPoint</vt:lpstr>
      <vt:lpstr>     GIỚI THIỆU VỀ THUẬT TOÁN DIJKSTRA    </vt:lpstr>
      <vt:lpstr>     MÔ TẢ VỀ THUẬT TOÁN DIJKSTRA    </vt:lpstr>
      <vt:lpstr>Bản trình bày PowerPoint</vt:lpstr>
      <vt:lpstr>Bản trình bày PowerPoint</vt:lpstr>
      <vt:lpstr>Bản trình bày PowerPoint</vt:lpstr>
      <vt:lpstr>     CÁC BƯỚC GIẢI THUẬT DIJKSTRA    </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HỌC</dc:title>
  <dc:creator>NGUYEN HONG LONG</dc:creator>
  <cp:lastModifiedBy>NGUYEN HONG LONG</cp:lastModifiedBy>
  <cp:revision>4</cp:revision>
  <dcterms:created xsi:type="dcterms:W3CDTF">2023-05-12T11:22:53Z</dcterms:created>
  <dcterms:modified xsi:type="dcterms:W3CDTF">2023-05-12T11:29:15Z</dcterms:modified>
</cp:coreProperties>
</file>