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 ExtraBold"/>
      <p:bold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75ff91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d75ff9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d75ff91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d75ff91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d75ff91c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d75ff91c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d8185b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d8185b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d8185b0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d8185b0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d75ff91c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d75ff91c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75ff91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75ff91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d75ff91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d75ff91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d75ff91c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d75ff91c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d75ff91c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d75ff91c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d75ff91c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d75ff91c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d75ff91c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d75ff91c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hiperplano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75ff91c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75ff91c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é uma rede neural com uma ou mais camadas ocultas com um número indeterminado de neurônios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. A camada oculta possui esse nome porque não é possível prever a saída desejada nas camadas intermediárias.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d75ff91c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d75ff91c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075" y="1672563"/>
            <a:ext cx="1739175" cy="17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64300" y="1487229"/>
            <a:ext cx="5039700" cy="200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Modelos de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Machine 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Learning - IA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resumo</a:t>
            </a:r>
            <a:endParaRPr sz="2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Métricas de Classificação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24525" y="1063750"/>
            <a:ext cx="8445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pt-BR">
                <a:solidFill>
                  <a:srgbClr val="666666"/>
                </a:solidFill>
              </a:rPr>
              <a:t>Acurácia:</a:t>
            </a:r>
            <a:r>
              <a:rPr lang="pt-BR">
                <a:solidFill>
                  <a:srgbClr val="666666"/>
                </a:solidFill>
              </a:rPr>
              <a:t> observações classificadas corretamente sobre o total de observações.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>
                <a:solidFill>
                  <a:srgbClr val="666666"/>
                </a:solidFill>
              </a:rPr>
              <a:t>(TP + TN)/total;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pt-BR">
                <a:solidFill>
                  <a:srgbClr val="666666"/>
                </a:solidFill>
              </a:rPr>
              <a:t>Precisão:</a:t>
            </a:r>
            <a:r>
              <a:rPr lang="pt-BR">
                <a:solidFill>
                  <a:srgbClr val="666666"/>
                </a:solidFill>
              </a:rPr>
              <a:t> dos dados que foram apontados como positivos no modelo, quantos estavam corretos?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>
                <a:solidFill>
                  <a:srgbClr val="666666"/>
                </a:solidFill>
              </a:rPr>
              <a:t>TP/(TP + FP);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pt-BR">
                <a:solidFill>
                  <a:srgbClr val="666666"/>
                </a:solidFill>
              </a:rPr>
              <a:t>Recall:</a:t>
            </a:r>
            <a:r>
              <a:rPr lang="pt-BR">
                <a:solidFill>
                  <a:srgbClr val="666666"/>
                </a:solidFill>
              </a:rPr>
              <a:t> de todos os dados que eram para ser indicados como positivos, quantos estavam corretos na previsão?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>
                <a:solidFill>
                  <a:srgbClr val="666666"/>
                </a:solidFill>
              </a:rPr>
              <a:t>TP/(TP + FN);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pt-BR">
                <a:solidFill>
                  <a:srgbClr val="666666"/>
                </a:solidFill>
              </a:rPr>
              <a:t>F1-score:</a:t>
            </a:r>
            <a:r>
              <a:rPr lang="pt-BR">
                <a:solidFill>
                  <a:srgbClr val="666666"/>
                </a:solidFill>
              </a:rPr>
              <a:t> É uma média harmônica entre precisão e recall.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>
                <a:solidFill>
                  <a:srgbClr val="666666"/>
                </a:solidFill>
              </a:rPr>
              <a:t>2.(precisão. recall)/(precisão + recall);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pt-BR">
                <a:solidFill>
                  <a:srgbClr val="666666"/>
                </a:solidFill>
              </a:rPr>
              <a:t>Especificidade:</a:t>
            </a:r>
            <a:r>
              <a:rPr lang="pt-BR">
                <a:solidFill>
                  <a:srgbClr val="666666"/>
                </a:solidFill>
              </a:rPr>
              <a:t> avalia a eficácia do método em detectar resultados negativos.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>
                <a:solidFill>
                  <a:srgbClr val="666666"/>
                </a:solidFill>
              </a:rPr>
              <a:t>TN/(TN + FP).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74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Melhor modelo encontrado até o momento:</a:t>
            </a: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 XGBoost </a:t>
            </a:r>
            <a:endParaRPr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50" y="1723025"/>
            <a:ext cx="2477350" cy="21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000" y="2157825"/>
            <a:ext cx="4156150" cy="12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74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Outros tipos de aprendizado de máquina: Regressão</a:t>
            </a: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482450" y="1236600"/>
            <a:ext cx="6622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>
                <a:solidFill>
                  <a:srgbClr val="666666"/>
                </a:solidFill>
              </a:rPr>
              <a:t>Aprendizado supervisionado;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>
                <a:solidFill>
                  <a:srgbClr val="666666"/>
                </a:solidFill>
              </a:rPr>
              <a:t>O target é uma variável contínua;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>
                <a:solidFill>
                  <a:srgbClr val="666666"/>
                </a:solidFill>
              </a:rPr>
              <a:t>Ex.: estimar o faturamento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esperado para uma filial em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um bairro, considerando a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renda per capita deste bairro.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675" y="1798325"/>
            <a:ext cx="5244649" cy="30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74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Outros tipos de aprendizado de máquina: Clusterização</a:t>
            </a:r>
            <a:endParaRPr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56325" y="1210500"/>
            <a:ext cx="662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>
                <a:solidFill>
                  <a:srgbClr val="666666"/>
                </a:solidFill>
              </a:rPr>
              <a:t>Aprendizado não supervisionado;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>
                <a:solidFill>
                  <a:srgbClr val="666666"/>
                </a:solidFill>
              </a:rPr>
              <a:t>Não existe target.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675" y="1017725"/>
            <a:ext cx="4675499" cy="38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16775"/>
            <a:ext cx="3555175" cy="1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075" y="1672563"/>
            <a:ext cx="1739175" cy="17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3884375" y="1988854"/>
            <a:ext cx="5039700" cy="152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Obrigada!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Dúvidas?</a:t>
            </a:r>
            <a:endParaRPr sz="29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Aprendizado de máquina (Machine Learning)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38" y="1072950"/>
            <a:ext cx="6551926" cy="368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Aprendizado supervisionado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76250" y="1121025"/>
            <a:ext cx="800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>
                <a:solidFill>
                  <a:srgbClr val="666666"/>
                </a:solidFill>
              </a:rPr>
              <a:t>Supervisionado: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>
                <a:solidFill>
                  <a:srgbClr val="666666"/>
                </a:solidFill>
              </a:rPr>
              <a:t>Classificação: os rótulos são classes.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>
                <a:solidFill>
                  <a:srgbClr val="666666"/>
                </a:solidFill>
              </a:rPr>
              <a:t>Regressão: os rótulos são valores contínuos.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0" y="2104725"/>
            <a:ext cx="4470024" cy="21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375" y="2104725"/>
            <a:ext cx="508860" cy="21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8925" y="3353947"/>
            <a:ext cx="3777400" cy="1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6334" y="3353950"/>
            <a:ext cx="576965" cy="13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Classificação - Modelo em árvores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09900"/>
            <a:ext cx="6096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Classificação - Modelo em árvores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163" y="1017725"/>
            <a:ext cx="34676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80150" y="445025"/>
            <a:ext cx="88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Classificação - Modelo Vizinho mais próximo KNN (</a:t>
            </a: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K - Nearest Neighbors)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450" y="1130000"/>
            <a:ext cx="46101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80150" y="445025"/>
            <a:ext cx="88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Classificação - Modelo SVM (Support Vector Machines)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126" y="1249500"/>
            <a:ext cx="4116300" cy="33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80150" y="445025"/>
            <a:ext cx="88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Classificação - Modelo MLP (</a:t>
            </a: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Rede Neural Perceptron Multicamadas</a:t>
            </a: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93" y="1279025"/>
            <a:ext cx="6367508" cy="352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624" y="1279025"/>
            <a:ext cx="5450574" cy="32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Métricas de Classificação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850" y="1368950"/>
            <a:ext cx="5472049" cy="34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561200" y="1162125"/>
            <a:ext cx="31986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>
                <a:solidFill>
                  <a:srgbClr val="666666"/>
                </a:solidFill>
              </a:rPr>
              <a:t>Matriz de confusão:</a:t>
            </a:r>
            <a:endParaRPr>
              <a:solidFill>
                <a:srgbClr val="666666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b="1" lang="pt-BR" sz="1300">
                <a:solidFill>
                  <a:srgbClr val="666666"/>
                </a:solidFill>
                <a:highlight>
                  <a:srgbClr val="FFFFFF"/>
                </a:highlight>
              </a:rPr>
              <a:t>True Positive (TP)</a:t>
            </a:r>
            <a:endParaRPr b="1"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b="1" lang="pt-BR" sz="1300">
                <a:solidFill>
                  <a:srgbClr val="666666"/>
                </a:solidFill>
                <a:highlight>
                  <a:srgbClr val="FFFFFF"/>
                </a:highlight>
              </a:rPr>
              <a:t>True Negatives (TN)</a:t>
            </a:r>
            <a:endParaRPr b="1"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b="1" lang="pt-BR" sz="1300">
                <a:solidFill>
                  <a:srgbClr val="666666"/>
                </a:solidFill>
                <a:highlight>
                  <a:srgbClr val="FFFFFF"/>
                </a:highlight>
              </a:rPr>
              <a:t>False Positives (FP)</a:t>
            </a:r>
            <a:endParaRPr b="1"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b="1" lang="pt-BR" sz="1300">
                <a:solidFill>
                  <a:srgbClr val="666666"/>
                </a:solidFill>
                <a:highlight>
                  <a:srgbClr val="FFFFFF"/>
                </a:highlight>
              </a:rPr>
              <a:t>False Negatives (FN)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