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Montserrat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E6D13F-30FA-4434-AFBA-20F7A469244B}">
  <a:tblStyle styleId="{C3E6D13F-30FA-4434-AFBA-20F7A4692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375f4d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375f4d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a5e9b7f8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a5e9b7f8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a5e9b7f8e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a5e9b7f8e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a5e9b7f8e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a5e9b7f8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a5e9b7f8e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a5e9b7f8e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a5e9b7f8e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a5e9b7f8e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a5e9b7f8e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a5e9b7f8e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bec153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bec153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a5e9b7f8e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a5e9b7f8e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a5e9b7f8e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a5e9b7f8e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a5e9b7f8e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a5e9b7f8e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a5e9b7f8e_1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a5e9b7f8e_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a5e9b7f8e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a5e9b7f8e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a5e9b7f8e_1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a5e9b7f8e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a5e9b7f8e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a5e9b7f8e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a5e9b7f8e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a5e9b7f8e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a5e9b7f8e_1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a5e9b7f8e_1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a5e9b7f8e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a5e9b7f8e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a5e9b7f8e_1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a5e9b7f8e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a5e9b7f8e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a5e9b7f8e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a5e9b7f8e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da5e9b7f8e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a5e9b7f8e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a5e9b7f8e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392a34c7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392a34c7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392a34c7b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392a34c7b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a5e9b7f8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a5e9b7f8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a5e9b7f8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a5e9b7f8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a5e9b7f8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a5e9b7f8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a5e9b7f8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a5e9b7f8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a5e9b7f8e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a5e9b7f8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a5e9b7f8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a5e9b7f8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ncla.ibge.gov.br/classificacoes/download-concla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ora.com.br/blog/consultar-situacao-cadastral-cnpj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dados.gov.br/dados/conjuntos-dados/cadastro-nacional-da-pessoa-jurdica---cnpj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dadosabertos.rfb.gov.br/CNPJ/Cnaes.zip" TargetMode="External"/><Relationship Id="rId5" Type="http://schemas.openxmlformats.org/officeDocument/2006/relationships/hyperlink" Target="https://dadosabertos.rfb.gov.br/CNPJ/Estabelecimentos0.zip" TargetMode="External"/><Relationship Id="rId6" Type="http://schemas.openxmlformats.org/officeDocument/2006/relationships/hyperlink" Target="https://dadosabertos.rfb.gov.br/CNPJ/Estabelecimentos1.zip" TargetMode="External"/><Relationship Id="rId7" Type="http://schemas.openxmlformats.org/officeDocument/2006/relationships/hyperlink" Target="https://dadosabertos.rfb.gov.br/CNPJ/Municipios.zip" TargetMode="External"/><Relationship Id="rId8" Type="http://schemas.openxmlformats.org/officeDocument/2006/relationships/hyperlink" Target="https://dadosabertos.rfb.gov.br/CNPJ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dadosabertos.rfb.gov.br/CNPJ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v.br/receitafederal/dados/cnpj-metadados.pdf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64300" y="1986896"/>
            <a:ext cx="5039700" cy="344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Web Scraper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Projeto Smart Prospection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Estabelecimentos - Colunas</a:t>
            </a:r>
            <a:endParaRPr b="1" sz="1600"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429800" y="11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{C3E6D13F-30FA-4434-AFBA-20F7A469244B}</a:tableStyleId>
              </a:tblPr>
              <a:tblGrid>
                <a:gridCol w="1810150"/>
                <a:gridCol w="3831300"/>
                <a:gridCol w="2820725"/>
              </a:tblGrid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Campo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Formato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CNPJ BÁSICO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 BASE DE INSCRIÇÃO NO CNPJ (OITO PRIMEIROS DÍGITOS DO CNPJ).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“XXXXXXXX”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CNPJ ORDEM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 DO ESTABELECIMENTO DE INSCRIÇÃO NO CNPJ (DO NONO ATÉ O DÉCIMO SEGUNDO DÍGITO DO CNPJ)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CNPJ DV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DÍGITO VERIFICADOR DO NÚMERO DE INSCRIÇÃO NO CNPJ (DOIS ÚLTIMOS DÍGITOS DO CNPJ).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IDENTIFICADOR MATRIZ/FILIAL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CÓDIGO DO IDENTIFICADOR MATRIZ/FILIAL: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1 – MATRIZ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– FILIAL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“X” (“1” OU “2”)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NOME FANTASIA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CORRESPONDE AO NOME FANTASIA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000"/>
                        <a:t>STRING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SITUAÇÃO CADASTRAL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DA SITUAÇÃO CADASTRAL: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01 – NULA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02 – ATIVA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03 – SUSPENSA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04 – INAPTA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08 – BAIXADA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“0X”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Estabelecimentos - Colunas</a:t>
            </a:r>
            <a:endParaRPr b="1" sz="1600"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429800" y="11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{C3E6D13F-30FA-4434-AFBA-20F7A469244B}</a:tableStyleId>
              </a:tblPr>
              <a:tblGrid>
                <a:gridCol w="1810150"/>
                <a:gridCol w="3831300"/>
                <a:gridCol w="2820725"/>
              </a:tblGrid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Campo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Formato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DATA SITUAÇÃO CADASTRAL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DATA DO EVENTO DA SITUAÇÃO CADASTRAL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“YYYYMMDD”*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MOTIVO SITUAÇÃO CADASTRAL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DO MOTIVO DA SITUAÇÃO CADASTRAL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NOME DA CIDADE NO EXTERIOR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NOME DA CIDADE NO EXTERIOR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000"/>
                        <a:t>STRING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PAÍS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DO PAÍS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DATA DE INÍCIO ATIVIDADE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DATA DE INÍCIO DA ATIVIDADE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“YYYYMMDD”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CNAE FISCAL PRINCIPAL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DA ATIVIDADE ECONÔMICA PRINCIPAL DO ESTABELECIMENTO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“XXXXXXX”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CNAE FISCAL SECUNDÁRIA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DA(S) ATIVIDADE(S) ECONÔMICA(S) SECUNDÁRIA(S) DO ESTABELECIMENTO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“” OU “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XXXXXXX</a:t>
                      </a:r>
                      <a:r>
                        <a:rPr lang="pt-BR" sz="1000"/>
                        <a:t>” OU “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XXXXXXX,ZZZZZZZ”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Estabelecimentos - Colunas</a:t>
            </a:r>
            <a:endParaRPr b="1" sz="1600"/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429800" y="11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{C3E6D13F-30FA-4434-AFBA-20F7A469244B}</a:tableStyleId>
              </a:tblPr>
              <a:tblGrid>
                <a:gridCol w="1810150"/>
                <a:gridCol w="4437650"/>
                <a:gridCol w="2214375"/>
              </a:tblGrid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Campo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Formato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TIPO DE LOGRADOURO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DESCRIÇÃO DO TIPO DE LOGRADOURO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000"/>
                        <a:t>STRING. </a:t>
                      </a:r>
                      <a:r>
                        <a:rPr lang="pt-BR" sz="1000"/>
                        <a:t>Ex: RUA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LOGRADOURO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NOME DO LOGRADOURO ONDE SE LOCALIZA O ESTABELECIMENTO.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 ONDE SE LOCALIZA O ESTABELECIMENTO. QUANDO NÃO HOUVER PREENCHIMENTO DO NÚMERO HAVERÁ ‘S/N’.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COMPLEMENTO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COMPLEMENTO PARA O ENDEREÇO DE LOCALIZAÇÃO DO ESTABELECIMENTO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BAIRRO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BAIRRO ONDE SE LOCALIZA O ESTABELECIMENTO.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CEP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DE ENDEREÇAMENTO POSTAL REFERENTE AO LOGRADOURO NO QUAL O ESTABELECIMENTO </a:t>
                      </a:r>
                      <a:r>
                        <a:rPr lang="pt-BR" sz="1000"/>
                        <a:t>ESTÁ</a:t>
                      </a:r>
                      <a:r>
                        <a:rPr lang="pt-BR" sz="1000"/>
                        <a:t> LOCALIZADO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“XXXXXXXX”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SIGLA DA UNIDADE DA FEDERAÇÃO EM QUE SE ENCONTRA O ESTABELECIMENTO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“AA”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MUNICÍPIO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DO MUNICÍPIO DE JURISDIÇÃO ONDE SE ENCONTRA O ESTABELECIMENTO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Estabelecimentos - Colunas</a:t>
            </a:r>
            <a:endParaRPr b="1" sz="1600"/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429800" y="11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{C3E6D13F-30FA-4434-AFBA-20F7A469244B}</a:tableStyleId>
              </a:tblPr>
              <a:tblGrid>
                <a:gridCol w="1810150"/>
                <a:gridCol w="4437650"/>
                <a:gridCol w="2214375"/>
              </a:tblGrid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Campo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Formato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DDD 1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CONTÉM O DDD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TELEFONE 1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CONTÉM O NÚMERO DO TELEFONE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000"/>
                        <a:t>STRING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DDD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CONTÉM O DDD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TELEFONE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CONTÉM O NÚMERO DO TELEFONE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DDD DO FAX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CONTÉM O DDD DO FAX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CONTÉM O NÚMERO DO FAX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CORREIO ELETRÔNICO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CONTÉM O E-MAIL DO CONTRIBUINTE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SITUAÇÃO ESPECIAL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SITUAÇÃO ESPECIAL DA EMPRESA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-BR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DATA DA SITUAÇÃO ESPECIAL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DATA EM QUE A EMPRESA ENTROU EM SITUAÇÃO ESPECIAL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“YYYYMMDD”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Municípios</a:t>
            </a:r>
            <a:endParaRPr b="1" sz="1600"/>
          </a:p>
        </p:txBody>
      </p:sp>
      <p:sp>
        <p:nvSpPr>
          <p:cNvPr id="158" name="Google Shape;158;p26"/>
          <p:cNvSpPr txBox="1"/>
          <p:nvPr/>
        </p:nvSpPr>
        <p:spPr>
          <a:xfrm>
            <a:off x="334525" y="1108000"/>
            <a:ext cx="8497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Separado em 1 arquivo </a:t>
            </a:r>
            <a:r>
              <a:rPr i="1" lang="pt-BR">
                <a:solidFill>
                  <a:schemeClr val="dk1"/>
                </a:solidFill>
              </a:rPr>
              <a:t>zip,</a:t>
            </a:r>
            <a:r>
              <a:rPr lang="pt-BR">
                <a:solidFill>
                  <a:schemeClr val="dk1"/>
                </a:solidFill>
              </a:rPr>
              <a:t> nomeado como “Municipios.zip”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i="1" lang="pt-BR">
                <a:solidFill>
                  <a:schemeClr val="dk1"/>
                </a:solidFill>
              </a:rPr>
              <a:t>zip</a:t>
            </a:r>
            <a:r>
              <a:rPr lang="pt-BR">
                <a:solidFill>
                  <a:schemeClr val="dk1"/>
                </a:solidFill>
              </a:rPr>
              <a:t> possui um </a:t>
            </a:r>
            <a:r>
              <a:rPr i="1" lang="pt-BR">
                <a:solidFill>
                  <a:schemeClr val="dk1"/>
                </a:solidFill>
              </a:rPr>
              <a:t>csv </a:t>
            </a:r>
            <a:r>
              <a:rPr lang="pt-BR">
                <a:solidFill>
                  <a:schemeClr val="dk1"/>
                </a:solidFill>
              </a:rPr>
              <a:t>dentro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 </a:t>
            </a:r>
            <a:r>
              <a:rPr i="1" lang="pt-BR" sz="1200">
                <a:solidFill>
                  <a:schemeClr val="dk1"/>
                </a:solidFill>
              </a:rPr>
              <a:t>csv </a:t>
            </a:r>
            <a:r>
              <a:rPr lang="pt-BR" sz="1200">
                <a:solidFill>
                  <a:schemeClr val="dk1"/>
                </a:solidFill>
              </a:rPr>
              <a:t>é</a:t>
            </a:r>
            <a:r>
              <a:rPr lang="pt-BR" sz="1200">
                <a:solidFill>
                  <a:schemeClr val="dk1"/>
                </a:solidFill>
              </a:rPr>
              <a:t> nomeado “</a:t>
            </a:r>
            <a:r>
              <a:rPr i="1" lang="pt-BR" sz="1200">
                <a:solidFill>
                  <a:schemeClr val="dk1"/>
                </a:solidFill>
              </a:rPr>
              <a:t>F.K03200$Z.D</a:t>
            </a:r>
            <a:r>
              <a:rPr b="1" i="1" lang="pt-BR" sz="1200">
                <a:solidFill>
                  <a:schemeClr val="dk1"/>
                </a:solidFill>
              </a:rPr>
              <a:t>AMMDD</a:t>
            </a:r>
            <a:r>
              <a:rPr i="1" lang="pt-BR" sz="1200">
                <a:solidFill>
                  <a:schemeClr val="dk1"/>
                </a:solidFill>
              </a:rPr>
              <a:t>.MUNICCSV</a:t>
            </a:r>
            <a:r>
              <a:rPr i="1" lang="pt-BR" sz="1200">
                <a:solidFill>
                  <a:schemeClr val="dk1"/>
                </a:solidFill>
              </a:rPr>
              <a:t>”, </a:t>
            </a:r>
            <a:r>
              <a:rPr lang="pt-BR" sz="1200">
                <a:solidFill>
                  <a:schemeClr val="dk1"/>
                </a:solidFill>
              </a:rPr>
              <a:t>onde </a:t>
            </a:r>
            <a:r>
              <a:rPr b="1" i="1" lang="pt-BR" sz="1200">
                <a:solidFill>
                  <a:schemeClr val="dk1"/>
                </a:solidFill>
              </a:rPr>
              <a:t>A </a:t>
            </a:r>
            <a:r>
              <a:rPr lang="pt-BR" sz="1200">
                <a:solidFill>
                  <a:schemeClr val="dk1"/>
                </a:solidFill>
              </a:rPr>
              <a:t>representa a unidade do ano,</a:t>
            </a:r>
            <a:r>
              <a:rPr b="1" i="1" lang="pt-BR" sz="1200">
                <a:solidFill>
                  <a:schemeClr val="dk1"/>
                </a:solidFill>
              </a:rPr>
              <a:t> MM </a:t>
            </a:r>
            <a:r>
              <a:rPr lang="pt-BR" sz="1200">
                <a:solidFill>
                  <a:schemeClr val="dk1"/>
                </a:solidFill>
              </a:rPr>
              <a:t>representa o mês e </a:t>
            </a:r>
            <a:r>
              <a:rPr b="1" i="1" lang="pt-BR" sz="1200">
                <a:solidFill>
                  <a:schemeClr val="dk1"/>
                </a:solidFill>
              </a:rPr>
              <a:t>DD </a:t>
            </a:r>
            <a:r>
              <a:rPr lang="pt-BR" sz="1200">
                <a:solidFill>
                  <a:schemeClr val="dk1"/>
                </a:solidFill>
              </a:rPr>
              <a:t>representa o dia.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Exemplo: </a:t>
            </a:r>
            <a:r>
              <a:rPr i="1" lang="pt-BR" sz="1200">
                <a:solidFill>
                  <a:schemeClr val="dk1"/>
                </a:solidFill>
              </a:rPr>
              <a:t>F.K03200$Z.D21217.MUNICCSV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Tamanho total: 120.4 kB. Total de linhas: 5571. 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linha do </a:t>
            </a:r>
            <a:r>
              <a:rPr i="1" lang="pt-BR">
                <a:solidFill>
                  <a:schemeClr val="dk1"/>
                </a:solidFill>
              </a:rPr>
              <a:t>csv </a:t>
            </a:r>
            <a:r>
              <a:rPr lang="pt-BR">
                <a:solidFill>
                  <a:schemeClr val="dk1"/>
                </a:solidFill>
              </a:rPr>
              <a:t>possui dados sobre um município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 </a:t>
            </a:r>
            <a:r>
              <a:rPr i="1" lang="pt-BR" sz="1200">
                <a:solidFill>
                  <a:schemeClr val="dk1"/>
                </a:solidFill>
              </a:rPr>
              <a:t>csv</a:t>
            </a:r>
            <a:r>
              <a:rPr lang="pt-BR" sz="1200">
                <a:solidFill>
                  <a:schemeClr val="dk1"/>
                </a:solidFill>
              </a:rPr>
              <a:t> não possui linha de cabeçalho.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pt-BR" sz="1200">
                <a:solidFill>
                  <a:schemeClr val="dk1"/>
                </a:solidFill>
              </a:rPr>
              <a:t>charset=us-ascii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linha possui 2 colunas de informações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As colunas são separadas por ponto-e-vírgula.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1098650" y="40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{C3E6D13F-30FA-4434-AFBA-20F7A469244B}</a:tableStyleId>
              </a:tblPr>
              <a:tblGrid>
                <a:gridCol w="1649125"/>
                <a:gridCol w="3490500"/>
                <a:gridCol w="2569825"/>
              </a:tblGrid>
              <a:tr h="7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Campo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Formato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0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DO MUNICÍPIO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DESCRIÇÃO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NOME DO MUNICÍPIO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000"/>
                        <a:t>STRING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Cnaes</a:t>
            </a:r>
            <a:endParaRPr b="1" sz="1600"/>
          </a:p>
        </p:txBody>
      </p:sp>
      <p:sp>
        <p:nvSpPr>
          <p:cNvPr id="166" name="Google Shape;166;p27"/>
          <p:cNvSpPr txBox="1"/>
          <p:nvPr/>
        </p:nvSpPr>
        <p:spPr>
          <a:xfrm>
            <a:off x="334525" y="1108000"/>
            <a:ext cx="8497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Separado em 1 arquivo </a:t>
            </a:r>
            <a:r>
              <a:rPr i="1" lang="pt-BR">
                <a:solidFill>
                  <a:schemeClr val="dk1"/>
                </a:solidFill>
              </a:rPr>
              <a:t>zip,</a:t>
            </a:r>
            <a:r>
              <a:rPr lang="pt-BR">
                <a:solidFill>
                  <a:schemeClr val="dk1"/>
                </a:solidFill>
              </a:rPr>
              <a:t> nomeado como “Cnaes.zip”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 </a:t>
            </a:r>
            <a:r>
              <a:rPr i="1" lang="pt-BR">
                <a:solidFill>
                  <a:schemeClr val="dk1"/>
                </a:solidFill>
              </a:rPr>
              <a:t>zip</a:t>
            </a:r>
            <a:r>
              <a:rPr lang="pt-BR">
                <a:solidFill>
                  <a:schemeClr val="dk1"/>
                </a:solidFill>
              </a:rPr>
              <a:t> possui um </a:t>
            </a:r>
            <a:r>
              <a:rPr i="1" lang="pt-BR">
                <a:solidFill>
                  <a:schemeClr val="dk1"/>
                </a:solidFill>
              </a:rPr>
              <a:t>csv </a:t>
            </a:r>
            <a:r>
              <a:rPr lang="pt-BR">
                <a:solidFill>
                  <a:schemeClr val="dk1"/>
                </a:solidFill>
              </a:rPr>
              <a:t>dentro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 </a:t>
            </a:r>
            <a:r>
              <a:rPr i="1" lang="pt-BR" sz="1200">
                <a:solidFill>
                  <a:schemeClr val="dk1"/>
                </a:solidFill>
              </a:rPr>
              <a:t>csv </a:t>
            </a:r>
            <a:r>
              <a:rPr lang="pt-BR" sz="1200">
                <a:solidFill>
                  <a:schemeClr val="dk1"/>
                </a:solidFill>
              </a:rPr>
              <a:t>é nomeado “</a:t>
            </a:r>
            <a:r>
              <a:rPr i="1" lang="pt-BR" sz="1200">
                <a:solidFill>
                  <a:schemeClr val="dk1"/>
                </a:solidFill>
              </a:rPr>
              <a:t>F.K03200$Z.D</a:t>
            </a:r>
            <a:r>
              <a:rPr b="1" i="1" lang="pt-BR" sz="1200">
                <a:solidFill>
                  <a:schemeClr val="dk1"/>
                </a:solidFill>
              </a:rPr>
              <a:t>AMMDD</a:t>
            </a:r>
            <a:r>
              <a:rPr i="1" lang="pt-BR" sz="1200">
                <a:solidFill>
                  <a:schemeClr val="dk1"/>
                </a:solidFill>
              </a:rPr>
              <a:t>.</a:t>
            </a:r>
            <a:r>
              <a:rPr i="1" lang="pt-BR" sz="1200">
                <a:solidFill>
                  <a:schemeClr val="dk1"/>
                </a:solidFill>
              </a:rPr>
              <a:t>CNAECSV</a:t>
            </a:r>
            <a:r>
              <a:rPr i="1" lang="pt-BR" sz="1200">
                <a:solidFill>
                  <a:schemeClr val="dk1"/>
                </a:solidFill>
              </a:rPr>
              <a:t>”, </a:t>
            </a:r>
            <a:r>
              <a:rPr lang="pt-BR" sz="1200">
                <a:solidFill>
                  <a:schemeClr val="dk1"/>
                </a:solidFill>
              </a:rPr>
              <a:t>onde </a:t>
            </a:r>
            <a:r>
              <a:rPr b="1" i="1" lang="pt-BR" sz="1200">
                <a:solidFill>
                  <a:schemeClr val="dk1"/>
                </a:solidFill>
              </a:rPr>
              <a:t>A </a:t>
            </a:r>
            <a:r>
              <a:rPr lang="pt-BR" sz="1200">
                <a:solidFill>
                  <a:schemeClr val="dk1"/>
                </a:solidFill>
              </a:rPr>
              <a:t>representa a unidade do ano,</a:t>
            </a:r>
            <a:r>
              <a:rPr b="1" i="1" lang="pt-BR" sz="1200">
                <a:solidFill>
                  <a:schemeClr val="dk1"/>
                </a:solidFill>
              </a:rPr>
              <a:t> MM </a:t>
            </a:r>
            <a:r>
              <a:rPr lang="pt-BR" sz="1200">
                <a:solidFill>
                  <a:schemeClr val="dk1"/>
                </a:solidFill>
              </a:rPr>
              <a:t>representa o mês e </a:t>
            </a:r>
            <a:r>
              <a:rPr b="1" i="1" lang="pt-BR" sz="1200">
                <a:solidFill>
                  <a:schemeClr val="dk1"/>
                </a:solidFill>
              </a:rPr>
              <a:t>DD </a:t>
            </a:r>
            <a:r>
              <a:rPr lang="pt-BR" sz="1200">
                <a:solidFill>
                  <a:schemeClr val="dk1"/>
                </a:solidFill>
              </a:rPr>
              <a:t>representa o dia.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Exemplo: </a:t>
            </a:r>
            <a:r>
              <a:rPr i="1" lang="pt-BR" sz="1200">
                <a:solidFill>
                  <a:schemeClr val="dk1"/>
                </a:solidFill>
              </a:rPr>
              <a:t>F.</a:t>
            </a:r>
            <a:r>
              <a:rPr i="1" lang="pt-BR" sz="1200">
                <a:solidFill>
                  <a:schemeClr val="dk1"/>
                </a:solidFill>
              </a:rPr>
              <a:t>K03200</a:t>
            </a:r>
            <a:r>
              <a:rPr i="1" lang="pt-BR" sz="1200">
                <a:solidFill>
                  <a:schemeClr val="dk1"/>
                </a:solidFill>
              </a:rPr>
              <a:t>$Z.D21217.</a:t>
            </a:r>
            <a:r>
              <a:rPr i="1" lang="pt-BR" sz="1200">
                <a:solidFill>
                  <a:schemeClr val="dk1"/>
                </a:solidFill>
              </a:rPr>
              <a:t>CNAECSV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Tamanho total: 88.2 kB. Total de linhas: 1359. 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linha do </a:t>
            </a:r>
            <a:r>
              <a:rPr i="1" lang="pt-BR">
                <a:solidFill>
                  <a:schemeClr val="dk1"/>
                </a:solidFill>
              </a:rPr>
              <a:t>csv </a:t>
            </a:r>
            <a:r>
              <a:rPr lang="pt-BR">
                <a:solidFill>
                  <a:schemeClr val="dk1"/>
                </a:solidFill>
              </a:rPr>
              <a:t>possui dados sobre um CNAE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 </a:t>
            </a:r>
            <a:r>
              <a:rPr i="1" lang="pt-BR" sz="1200">
                <a:solidFill>
                  <a:schemeClr val="dk1"/>
                </a:solidFill>
              </a:rPr>
              <a:t>csv</a:t>
            </a:r>
            <a:r>
              <a:rPr lang="pt-BR" sz="1200">
                <a:solidFill>
                  <a:schemeClr val="dk1"/>
                </a:solidFill>
              </a:rPr>
              <a:t> não possui linha de cabeçalho.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pt-BR" sz="1200">
                <a:solidFill>
                  <a:schemeClr val="dk1"/>
                </a:solidFill>
              </a:rPr>
              <a:t>charset=</a:t>
            </a:r>
            <a:r>
              <a:rPr i="1" lang="pt-BR" sz="1200">
                <a:solidFill>
                  <a:schemeClr val="dk1"/>
                </a:solidFill>
              </a:rPr>
              <a:t>iso-8859-1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linha possui 2 colunas de informações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As colunas são separadas por ponto-e-vírgula.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1098650" y="40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{C3E6D13F-30FA-4434-AFBA-20F7A469244B}</a:tableStyleId>
              </a:tblPr>
              <a:tblGrid>
                <a:gridCol w="1649125"/>
                <a:gridCol w="3490500"/>
                <a:gridCol w="2569825"/>
              </a:tblGrid>
              <a:tr h="7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Campo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Formato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0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DA ATIVIDADE ECONÔMICA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“XXXXXXX”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DESCRIÇÃO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NOME DA ATIVIDADE ECONÔMICA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000"/>
                        <a:t>STRING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34518" y="4757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Cnaes - Categorias </a:t>
            </a: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https://concla.ibge.gov.br/classificacoes/download-concla.html</a:t>
            </a:r>
            <a:r>
              <a:rPr lang="pt-BR">
                <a:solidFill>
                  <a:schemeClr val="dk1"/>
                </a:solidFill>
              </a:rPr>
              <a:t> </a:t>
            </a:r>
            <a:endParaRPr b="1" sz="16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625" y="906875"/>
            <a:ext cx="5048150" cy="409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2052150" y="1986896"/>
            <a:ext cx="50397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Fluxo dos Dados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Fluxo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Fluxo atual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850"/>
            <a:ext cx="8839204" cy="270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850"/>
            <a:ext cx="8839204" cy="312048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Fluxo</a:t>
            </a:r>
            <a:r>
              <a:rPr b="1" lang="pt-BR" sz="1875">
                <a:solidFill>
                  <a:schemeClr val="dk1"/>
                </a:solidFill>
              </a:rPr>
              <a:t>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Possível fluxo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052150" y="1986896"/>
            <a:ext cx="5039700" cy="11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Dados Públicos (CNPJ)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2052150" y="1986896"/>
            <a:ext cx="5039700" cy="11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Breve análise</a:t>
            </a: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dos Dados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Análise dos Dados - Frequência de Valores</a:t>
            </a:r>
            <a:r>
              <a:rPr b="1" lang="pt-BR" sz="1875">
                <a:solidFill>
                  <a:schemeClr val="dk1"/>
                </a:solidFill>
              </a:rPr>
              <a:t> (Total: 54 911 500)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572000" y="429150"/>
            <a:ext cx="42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34500" y="429150"/>
            <a:ext cx="8497500" cy="4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CNPJ Básico, Ordem e DV: Okay!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Identificador Matriz/Filial (2):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000">
                <a:solidFill>
                  <a:schemeClr val="dk1"/>
                </a:solidFill>
              </a:rPr>
              <a:t>1: 94.89% (52107596) </a:t>
            </a:r>
            <a:r>
              <a:rPr i="1" lang="pt-BR" sz="1000">
                <a:solidFill>
                  <a:schemeClr val="dk1"/>
                </a:solidFill>
              </a:rPr>
              <a:t>- Matriz</a:t>
            </a:r>
            <a:endParaRPr i="1" sz="10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000">
                <a:solidFill>
                  <a:schemeClr val="dk1"/>
                </a:solidFill>
              </a:rPr>
              <a:t>2: 05.11% (2803904) </a:t>
            </a:r>
            <a:r>
              <a:rPr i="1" lang="pt-BR" sz="1000">
                <a:solidFill>
                  <a:schemeClr val="dk1"/>
                </a:solidFill>
              </a:rPr>
              <a:t>- Filial</a:t>
            </a:r>
            <a:endParaRPr i="1" sz="1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Nome Fantasia: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nan: 39.23% (21540850)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Situação Cadastral (5):</a:t>
            </a:r>
            <a:endParaRPr b="1"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08: 43.60% (23941559) </a:t>
            </a:r>
            <a:r>
              <a:rPr i="1" lang="pt-BR" sz="1000"/>
              <a:t>- Baixada</a:t>
            </a:r>
            <a:endParaRPr i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02: 40.98% (22505390) </a:t>
            </a:r>
            <a:r>
              <a:rPr i="1" lang="pt-BR" sz="1000"/>
              <a:t>- Ativa</a:t>
            </a:r>
            <a:endParaRPr i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04: 14.83% (8145351) </a:t>
            </a:r>
            <a:r>
              <a:rPr i="1" lang="pt-BR" sz="1000"/>
              <a:t>- Inapta</a:t>
            </a:r>
            <a:endParaRPr i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03: 00.42% (231303) </a:t>
            </a:r>
            <a:r>
              <a:rPr i="1" lang="pt-BR" sz="1000"/>
              <a:t>- Suspensa</a:t>
            </a:r>
            <a:endParaRPr i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01: 00.16% (87897) </a:t>
            </a:r>
            <a:r>
              <a:rPr i="1" lang="pt-BR" sz="1000"/>
              <a:t>- Nula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 u="sng">
                <a:solidFill>
                  <a:schemeClr val="hlink"/>
                </a:solidFill>
                <a:hlinkClick r:id="rId3"/>
              </a:rPr>
              <a:t>https://www.cora.com.br/blog/consultar-situacao-cadastral-cnpj</a:t>
            </a:r>
            <a:r>
              <a:rPr i="1" lang="pt-BR" sz="1000"/>
              <a:t> </a:t>
            </a:r>
            <a:endParaRPr i="1"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Data Situação Cadastral: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Campos com tamanho errado: 00.27% (148206)</a:t>
            </a:r>
            <a:endParaRPr sz="10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Motivo Situação Cadastral (56/61):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00: 40.98% (22505388) </a:t>
            </a:r>
            <a:r>
              <a:rPr i="1" lang="pt-BR" sz="1000">
                <a:solidFill>
                  <a:schemeClr val="dk1"/>
                </a:solidFill>
              </a:rPr>
              <a:t>- SEM MOTIVO</a:t>
            </a:r>
            <a:endParaRPr i="1"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01: 31.03% (17041251) </a:t>
            </a:r>
            <a:r>
              <a:rPr i="1" lang="pt-BR" sz="1000">
                <a:solidFill>
                  <a:schemeClr val="dk1"/>
                </a:solidFill>
              </a:rPr>
              <a:t>- EXTINCAO POR ENCERRAMENTO LIQUIDACAO VOLUNTARIA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63: 14.82% (8137317) </a:t>
            </a:r>
            <a:r>
              <a:rPr i="1" lang="pt-BR" sz="1000">
                <a:solidFill>
                  <a:schemeClr val="dk1"/>
                </a:solidFill>
              </a:rPr>
              <a:t>- OMISSAO DE DECLARACOES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71: 06.46% (3545866) </a:t>
            </a:r>
            <a:r>
              <a:rPr i="1" lang="pt-BR" sz="1000">
                <a:solidFill>
                  <a:schemeClr val="dk1"/>
                </a:solidFill>
              </a:rPr>
              <a:t>- INAPTIDAO (LEI 11.941/2009 ART.54)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697100" y="429150"/>
            <a:ext cx="42375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Data de Início Atividade: Okay!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Situação Especial (7):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nan: 100.00% (54911394)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ESPOLIO EV 407: 00.00% (59)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RECUPERACAO JUDICIAL: 00.00% (19)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FALIDO: 00.00% (16)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LIQUIDACAO EXTRA-JUDICIAL: 00.00% (9)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EM LIQUIDACAO: 00.00% (2)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INTERVENCAO: 00.00% (1)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Data Situação Especial: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100.00% (54911394)</a:t>
            </a:r>
            <a:endParaRPr sz="1000">
              <a:solidFill>
                <a:srgbClr val="85200C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Análise dos Dados - Frequência de Valores (Total: 54 911 500)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572000" y="429150"/>
            <a:ext cx="42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34500" y="429150"/>
            <a:ext cx="84975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CNAE Fiscal Principal (1343/1359):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4781400: 05.75% (3159798) </a:t>
            </a:r>
            <a:r>
              <a:rPr i="1" lang="pt-BR" sz="1000">
                <a:solidFill>
                  <a:schemeClr val="dk1"/>
                </a:solidFill>
              </a:rPr>
              <a:t>- Comércio varejista de artigos do vestuário e acessórios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9492800: 05.15% (2828608) </a:t>
            </a:r>
            <a:r>
              <a:rPr i="1" lang="pt-BR" sz="1000">
                <a:solidFill>
                  <a:schemeClr val="dk1"/>
                </a:solidFill>
              </a:rPr>
              <a:t>- Atividades de organizações políticas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8888888: 03.29% (1807697) </a:t>
            </a:r>
            <a:r>
              <a:rPr i="1" lang="pt-BR" sz="1000">
                <a:solidFill>
                  <a:schemeClr val="dk1"/>
                </a:solidFill>
              </a:rPr>
              <a:t>- Atividade Econômica não informada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5611203: 03.14% (1726051) </a:t>
            </a:r>
            <a:r>
              <a:rPr i="1" lang="pt-BR" sz="1000">
                <a:solidFill>
                  <a:schemeClr val="dk1"/>
                </a:solidFill>
              </a:rPr>
              <a:t>- Lanchonetes, casas de chá, de sucos e similares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4712100: 02.79% (1529399) </a:t>
            </a:r>
            <a:r>
              <a:rPr i="1" lang="pt-BR" sz="1000">
                <a:solidFill>
                  <a:schemeClr val="dk1"/>
                </a:solidFill>
              </a:rPr>
              <a:t>- Comércio varejista de mercadorias em geral, com predominância de produtos alimentícios - minimercados, mercearias e armazéns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9602501: 02.72% (1492745) </a:t>
            </a:r>
            <a:r>
              <a:rPr i="1" lang="pt-BR" sz="1000">
                <a:solidFill>
                  <a:schemeClr val="dk1"/>
                </a:solidFill>
              </a:rPr>
              <a:t>- Cabeleireiros, manicure e pedicure</a:t>
            </a:r>
            <a:endParaRPr i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7319002: 01.84% (1012519) </a:t>
            </a:r>
            <a:r>
              <a:rPr i="1" lang="pt-BR" sz="1000">
                <a:solidFill>
                  <a:schemeClr val="dk1"/>
                </a:solidFill>
              </a:rPr>
              <a:t>- Promoção de vendas</a:t>
            </a:r>
            <a:endParaRPr i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5611201: 01.82% (999188) </a:t>
            </a:r>
            <a:r>
              <a:rPr i="1" lang="pt-BR" sz="1000">
                <a:solidFill>
                  <a:schemeClr val="dk1"/>
                </a:solidFill>
              </a:rPr>
              <a:t>- Restaurantes e similares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4399103: 01.78% (977494) </a:t>
            </a:r>
            <a:r>
              <a:rPr i="1" lang="pt-BR" sz="1000">
                <a:solidFill>
                  <a:schemeClr val="dk1"/>
                </a:solidFill>
              </a:rPr>
              <a:t>- Obras de alvenaria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4723700: 01.27% (700027) </a:t>
            </a:r>
            <a:r>
              <a:rPr i="1" lang="pt-BR" sz="1000">
                <a:solidFill>
                  <a:schemeClr val="dk1"/>
                </a:solidFill>
              </a:rPr>
              <a:t>- Comércio varejista de bebidas</a:t>
            </a:r>
            <a:endParaRPr i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5620104: 01.23% (675652) </a:t>
            </a:r>
            <a:r>
              <a:rPr i="1" lang="pt-BR" sz="1000">
                <a:solidFill>
                  <a:schemeClr val="dk1"/>
                </a:solidFill>
              </a:rPr>
              <a:t>- Fornecimento de alimentos preparados preponderantemente para consumo domiciliar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9430800: 01.13% (619348) </a:t>
            </a:r>
            <a:r>
              <a:rPr i="1" lang="pt-BR" sz="1000">
                <a:solidFill>
                  <a:schemeClr val="dk1"/>
                </a:solidFill>
              </a:rPr>
              <a:t>- Atividades de associações de defesa de direitos sociais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4930201: 01.11% (607205) </a:t>
            </a:r>
            <a:r>
              <a:rPr i="1" lang="pt-BR" sz="1000">
                <a:solidFill>
                  <a:schemeClr val="dk1"/>
                </a:solidFill>
              </a:rPr>
              <a:t>- Transporte rodoviário de carga, exceto produtos perigosos e mudanças, municipal.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8219999: 01.05% (579119) </a:t>
            </a:r>
            <a:r>
              <a:rPr i="1" lang="pt-BR" sz="1000">
                <a:solidFill>
                  <a:schemeClr val="dk1"/>
                </a:solidFill>
              </a:rPr>
              <a:t>- Preparação de documentos e serviços especializados de apoio administrativo não especificados anteriormente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CNAE Fiscal Secundário (100) - Quantidades: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0 CNAEs: 55.53% (30490871)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1 CNAE: 17.01% (9341774)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2 CNAEs: 09.44% (5181218)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3 CNAEs: 05.50% (3020665)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Análise dos Dados - Frequência de Valores (Total: 54 911 500)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4572000" y="429150"/>
            <a:ext cx="42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334500" y="505350"/>
            <a:ext cx="8497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Nome da Cidade no Exterior (5205):</a:t>
            </a:r>
            <a:endParaRPr b="1"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nan: 99.94% (54879120)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WILMINGTON: 00.00% (2581)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País (202/255):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nan: 99.22% (54481965)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105: 00.55% (304034) -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Brasil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249: 00.06% (33661)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- Estados Unidos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UF (29*/27):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SP: 28.74% (15784185)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MG: 10.91% (5989699)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RJ: 08.61% (4730402)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RS: 07.11% (3902301)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PR: 06.71% (3685331)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EX: 00.28% (156175)*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BR: 00.00% (1)*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Município (5571/5571):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7107: 08.84% (4852799)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-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SAO PAULO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6001: 03.81% (2093590)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-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RIO DE JANEIRO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4123: 01.93% (1062327)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-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BELO HORIZONTE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9701: 01.70% (934418)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-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BRASILIA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7535: 01.53% (841206)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-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CURITIBA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3849: 01.45% (795169)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- </a:t>
            </a: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SALVADOR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Google Shape;221;p35"/>
          <p:cNvSpPr txBox="1"/>
          <p:nvPr/>
        </p:nvSpPr>
        <p:spPr>
          <a:xfrm>
            <a:off x="4572000" y="505350"/>
            <a:ext cx="42375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CEP (1 033 686):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00.28% (155983)</a:t>
            </a:r>
            <a:endParaRPr sz="1000">
              <a:solidFill>
                <a:srgbClr val="85200C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Tipo de Logradouro (399*):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RUA: 65.63% (36039845)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AVENIDA: 18.75% (10296456)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ESTRADA: 02.01% (1105177)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01.67% (916273)</a:t>
            </a:r>
            <a:endParaRPr sz="1000">
              <a:solidFill>
                <a:srgbClr val="85200C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RODOVIA: 01.63% (894668)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10A RUA: 00.67% (367790)*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11A AVENIDA: 00.04% (20222)*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“  RUA”: 00.01% (7371)*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Logradouro: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00.00% (2031)</a:t>
            </a:r>
            <a:endParaRPr sz="1000">
              <a:solidFill>
                <a:srgbClr val="85200C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Número: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00.00% (2041)</a:t>
            </a:r>
            <a:endParaRPr sz="1000">
              <a:solidFill>
                <a:srgbClr val="85200C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Complemento: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57.92% (31803998)</a:t>
            </a:r>
            <a:endParaRPr sz="1000">
              <a:solidFill>
                <a:srgbClr val="85200C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Bairro: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00.69% (380667)</a:t>
            </a:r>
            <a:endParaRPr sz="1000">
              <a:solidFill>
                <a:srgbClr val="85200C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Análise dos Dados - Frequência de Valores (Total: 54 911 500)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572000" y="429150"/>
            <a:ext cx="42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334500" y="581550"/>
            <a:ext cx="84975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DDD1</a:t>
            </a:r>
            <a:r>
              <a:rPr b="1" lang="pt-BR" sz="1200"/>
              <a:t> (1774*/67):</a:t>
            </a:r>
            <a:endParaRPr b="1" sz="12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nan: 22.72% (12476016)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11: 11.22% (6160818)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21: 05.01% (2750083)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0: 03.65% (2006485)*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31: 03.24% (1780822)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011: 00.27% (145953)*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5511: 00.02% (8669)*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0532: 00.01% (3203)*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DDD2</a:t>
            </a:r>
            <a:r>
              <a:rPr b="1" lang="pt-BR" sz="1200">
                <a:solidFill>
                  <a:schemeClr val="dk1"/>
                </a:solidFill>
              </a:rPr>
              <a:t> (163</a:t>
            </a:r>
            <a:r>
              <a:rPr b="1" lang="pt-BR" sz="1200">
                <a:solidFill>
                  <a:schemeClr val="dk1"/>
                </a:solidFill>
              </a:rPr>
              <a:t>*/67</a:t>
            </a:r>
            <a:r>
              <a:rPr b="1" lang="pt-BR" sz="1200">
                <a:solidFill>
                  <a:schemeClr val="dk1"/>
                </a:solidFill>
              </a:rPr>
              <a:t>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nan: 91.80% (50410968)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11: 01.26% (691885)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0000: 00.51% (280970)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21: 00.36% (199617)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DDD Fax</a:t>
            </a:r>
            <a:r>
              <a:rPr b="1" lang="pt-BR" sz="1200">
                <a:solidFill>
                  <a:schemeClr val="dk1"/>
                </a:solidFill>
              </a:rPr>
              <a:t> (1614*/67):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  <a:highlight>
                  <a:srgbClr val="FFFFFF"/>
                </a:highlight>
              </a:rPr>
              <a:t>nan: 86.91% (47723239)</a:t>
            </a:r>
            <a:endParaRPr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0: 02.75% (1510956)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11: 01.60% (878820)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21: 00.43% (237839)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36"/>
          <p:cNvSpPr txBox="1"/>
          <p:nvPr/>
        </p:nvSpPr>
        <p:spPr>
          <a:xfrm>
            <a:off x="4572000" y="581550"/>
            <a:ext cx="423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Telefone 1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22.72% (12475958)</a:t>
            </a:r>
            <a:endParaRPr i="1"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Telefone 2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91.82% (50418223)</a:t>
            </a:r>
            <a:endParaRPr i="1"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Fax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86.90% (47718460)</a:t>
            </a:r>
            <a:endParaRPr i="1"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Correio Eletrônico</a:t>
            </a:r>
            <a:endParaRPr b="1" sz="12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000"/>
              <a:buChar char="○"/>
            </a:pPr>
            <a:r>
              <a:rPr lang="pt-BR" sz="1000">
                <a:solidFill>
                  <a:srgbClr val="85200C"/>
                </a:solidFill>
              </a:rPr>
              <a:t>nan: 41.09% (22561190)</a:t>
            </a:r>
            <a:endParaRPr i="1" sz="100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i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Campos com @: 58.87% (32327064)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2052150" y="1494296"/>
            <a:ext cx="5039700" cy="215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Estruturação e Armazenamento</a:t>
            </a: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dos Dados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(Sugestões)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Estruturação dos Dados - Campos de Estabelecimentos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334525" y="650800"/>
            <a:ext cx="8497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8761D"/>
                </a:solidFill>
              </a:rPr>
              <a:t>Novos campos</a:t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b="1" lang="pt-BR" sz="1200">
                <a:solidFill>
                  <a:srgbClr val="38761D"/>
                </a:solidFill>
              </a:rPr>
              <a:t>CNPJ</a:t>
            </a:r>
            <a:r>
              <a:rPr lang="pt-BR" sz="1200">
                <a:solidFill>
                  <a:srgbClr val="38761D"/>
                </a:solidFill>
              </a:rPr>
              <a:t> (Formato: “XX.XXX.XXX/000X-XX”) </a:t>
            </a:r>
            <a:endParaRPr sz="12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pt-BR" sz="1200">
                <a:solidFill>
                  <a:srgbClr val="38761D"/>
                </a:solidFill>
              </a:rPr>
              <a:t>Junção dos campos CNJP Básico, CNPJ Ordem e CNPJ DV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334525" y="1732000"/>
            <a:ext cx="8497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BF9000"/>
                </a:solidFill>
              </a:rPr>
              <a:t>Campos modificados</a:t>
            </a:r>
            <a:endParaRPr b="1" sz="16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F9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●"/>
            </a:pPr>
            <a:r>
              <a:rPr b="1" lang="pt-BR" sz="1200">
                <a:solidFill>
                  <a:srgbClr val="BF9000"/>
                </a:solidFill>
              </a:rPr>
              <a:t>? Municipio</a:t>
            </a:r>
            <a:r>
              <a:rPr lang="pt-BR" sz="1200">
                <a:solidFill>
                  <a:srgbClr val="BF9000"/>
                </a:solidFill>
              </a:rPr>
              <a:t> (Formato: </a:t>
            </a:r>
            <a:r>
              <a:rPr i="1" lang="pt-BR" sz="1200">
                <a:solidFill>
                  <a:srgbClr val="BF9000"/>
                </a:solidFill>
              </a:rPr>
              <a:t>STRING</a:t>
            </a:r>
            <a:r>
              <a:rPr lang="pt-BR" sz="1200">
                <a:solidFill>
                  <a:srgbClr val="BF9000"/>
                </a:solidFill>
              </a:rPr>
              <a:t>) </a:t>
            </a:r>
            <a:endParaRPr sz="1200">
              <a:solidFill>
                <a:srgbClr val="BF9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○"/>
            </a:pPr>
            <a:r>
              <a:rPr lang="pt-BR" sz="1200">
                <a:solidFill>
                  <a:srgbClr val="BF9000"/>
                </a:solidFill>
              </a:rPr>
              <a:t>Substituição dos códigos dos municípios pelo próprio nome do Município, com base nos dados disponíveis</a:t>
            </a:r>
            <a:endParaRPr sz="1200">
              <a:solidFill>
                <a:srgbClr val="BF9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○"/>
            </a:pPr>
            <a:r>
              <a:rPr i="1" lang="pt-BR" sz="1200">
                <a:solidFill>
                  <a:srgbClr val="BF9000"/>
                </a:solidFill>
              </a:rPr>
              <a:t>*Ou deixamos como código e </a:t>
            </a:r>
            <a:r>
              <a:rPr i="1" lang="pt-BR" sz="1200">
                <a:solidFill>
                  <a:srgbClr val="BF9000"/>
                </a:solidFill>
              </a:rPr>
              <a:t>consultamos</a:t>
            </a:r>
            <a:r>
              <a:rPr i="1" lang="pt-BR" sz="1200">
                <a:solidFill>
                  <a:srgbClr val="BF9000"/>
                </a:solidFill>
              </a:rPr>
              <a:t> uma outra tabela com os códigos?</a:t>
            </a:r>
            <a:endParaRPr i="1" sz="1200">
              <a:solidFill>
                <a:srgbClr val="BF9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●"/>
            </a:pPr>
            <a:r>
              <a:rPr b="1" lang="pt-BR" sz="1200">
                <a:solidFill>
                  <a:srgbClr val="BF9000"/>
                </a:solidFill>
              </a:rPr>
              <a:t>? CNAE Fiscal Principal</a:t>
            </a:r>
            <a:r>
              <a:rPr lang="pt-BR" sz="1200">
                <a:solidFill>
                  <a:srgbClr val="BF9000"/>
                </a:solidFill>
              </a:rPr>
              <a:t> (Formato: </a:t>
            </a:r>
            <a:r>
              <a:rPr i="1" lang="pt-BR" sz="1200">
                <a:solidFill>
                  <a:srgbClr val="BF9000"/>
                </a:solidFill>
              </a:rPr>
              <a:t>STRING</a:t>
            </a:r>
            <a:r>
              <a:rPr lang="pt-BR" sz="1200">
                <a:solidFill>
                  <a:srgbClr val="BF9000"/>
                </a:solidFill>
              </a:rPr>
              <a:t>) </a:t>
            </a:r>
            <a:endParaRPr sz="1200">
              <a:solidFill>
                <a:srgbClr val="BF9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○"/>
            </a:pPr>
            <a:r>
              <a:rPr lang="pt-BR" sz="1200">
                <a:solidFill>
                  <a:srgbClr val="BF9000"/>
                </a:solidFill>
              </a:rPr>
              <a:t>Substituição dos códigos do CNAE pela própria descrição do CNAE, com base nos dados disponíveis</a:t>
            </a:r>
            <a:endParaRPr sz="1200">
              <a:solidFill>
                <a:srgbClr val="BF9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○"/>
            </a:pPr>
            <a:r>
              <a:rPr i="1" lang="pt-BR" sz="1200">
                <a:solidFill>
                  <a:srgbClr val="BF9000"/>
                </a:solidFill>
              </a:rPr>
              <a:t>*Ou deixamos como código e consultamos uma outra tabela com os códigos?</a:t>
            </a:r>
            <a:endParaRPr sz="1200">
              <a:solidFill>
                <a:srgbClr val="BF9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●"/>
            </a:pPr>
            <a:r>
              <a:rPr b="1" lang="pt-BR" sz="1200">
                <a:solidFill>
                  <a:srgbClr val="BF9000"/>
                </a:solidFill>
              </a:rPr>
              <a:t>? CNAE Fiscal Secundária</a:t>
            </a:r>
            <a:r>
              <a:rPr lang="pt-BR" sz="1200">
                <a:solidFill>
                  <a:srgbClr val="BF9000"/>
                </a:solidFill>
              </a:rPr>
              <a:t> (Formato: </a:t>
            </a:r>
            <a:r>
              <a:rPr i="1" lang="pt-BR" sz="1200">
                <a:solidFill>
                  <a:srgbClr val="BF9000"/>
                </a:solidFill>
              </a:rPr>
              <a:t>ARRAY DE STRING?</a:t>
            </a:r>
            <a:r>
              <a:rPr lang="pt-BR" sz="1200">
                <a:solidFill>
                  <a:srgbClr val="BF9000"/>
                </a:solidFill>
              </a:rPr>
              <a:t>) </a:t>
            </a:r>
            <a:endParaRPr sz="1200">
              <a:solidFill>
                <a:srgbClr val="BF9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○"/>
            </a:pPr>
            <a:r>
              <a:rPr lang="pt-BR" sz="1200">
                <a:solidFill>
                  <a:srgbClr val="BF9000"/>
                </a:solidFill>
              </a:rPr>
              <a:t>Substituição dos códigos dos CNAEs pelo vetor de descrições dos CNAEs, com base nos dados disponíveis</a:t>
            </a:r>
            <a:endParaRPr sz="1200">
              <a:solidFill>
                <a:srgbClr val="BF9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○"/>
            </a:pPr>
            <a:r>
              <a:rPr i="1" lang="pt-BR" sz="1200">
                <a:solidFill>
                  <a:srgbClr val="BF9000"/>
                </a:solidFill>
              </a:rPr>
              <a:t>*Ou deixamos como código e consultamos uma outra tabela com os códigos?</a:t>
            </a:r>
            <a:endParaRPr i="1" sz="1200">
              <a:solidFill>
                <a:srgbClr val="BF9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○"/>
            </a:pPr>
            <a:r>
              <a:rPr i="1" lang="pt-BR" sz="1200">
                <a:solidFill>
                  <a:srgbClr val="BF9000"/>
                </a:solidFill>
              </a:rPr>
              <a:t>**É possível armazenar como Array no MySQL?</a:t>
            </a:r>
            <a:endParaRPr i="1" sz="1200">
              <a:solidFill>
                <a:srgbClr val="BF9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●"/>
            </a:pPr>
            <a:r>
              <a:rPr b="1" lang="pt-BR" sz="1200">
                <a:solidFill>
                  <a:srgbClr val="BF9000"/>
                </a:solidFill>
              </a:rPr>
              <a:t>? Identificador Matriz Filial</a:t>
            </a:r>
            <a:r>
              <a:rPr lang="pt-BR" sz="1200">
                <a:solidFill>
                  <a:srgbClr val="BF9000"/>
                </a:solidFill>
              </a:rPr>
              <a:t> (Formato: </a:t>
            </a:r>
            <a:r>
              <a:rPr i="1" lang="pt-BR" sz="1200">
                <a:solidFill>
                  <a:srgbClr val="BF9000"/>
                </a:solidFill>
              </a:rPr>
              <a:t>STRING</a:t>
            </a:r>
            <a:r>
              <a:rPr lang="pt-BR" sz="1200">
                <a:solidFill>
                  <a:srgbClr val="BF9000"/>
                </a:solidFill>
              </a:rPr>
              <a:t>) </a:t>
            </a:r>
            <a:endParaRPr sz="1200">
              <a:solidFill>
                <a:srgbClr val="BF9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○"/>
            </a:pPr>
            <a:r>
              <a:rPr lang="pt-BR" sz="1200">
                <a:solidFill>
                  <a:srgbClr val="BF9000"/>
                </a:solidFill>
              </a:rPr>
              <a:t>Substituição de “1” por “Matriz” e “2” por “Filial”</a:t>
            </a:r>
            <a:endParaRPr sz="1200">
              <a:solidFill>
                <a:srgbClr val="BF9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○"/>
            </a:pPr>
            <a:r>
              <a:rPr i="1" lang="pt-BR" sz="1200">
                <a:solidFill>
                  <a:srgbClr val="BF9000"/>
                </a:solidFill>
              </a:rPr>
              <a:t>*É relevante?</a:t>
            </a:r>
            <a:endParaRPr sz="12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Estruturação dos Dados - Campos de Estabelecimentos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572000" y="429150"/>
            <a:ext cx="4237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990000"/>
                </a:solidFill>
              </a:rPr>
              <a:t>Campos </a:t>
            </a:r>
            <a:r>
              <a:rPr b="1" lang="pt-BR" sz="1600">
                <a:solidFill>
                  <a:srgbClr val="990000"/>
                </a:solidFill>
              </a:rPr>
              <a:t>removidos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CNPJ</a:t>
            </a:r>
            <a:r>
              <a:rPr b="1" lang="pt-BR" sz="1200">
                <a:solidFill>
                  <a:srgbClr val="990000"/>
                </a:solidFill>
              </a:rPr>
              <a:t> Básico</a:t>
            </a:r>
            <a:endParaRPr b="1" sz="1200">
              <a:solidFill>
                <a:srgbClr val="99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CNPJ Ordem </a:t>
            </a:r>
            <a:endParaRPr b="1" sz="1200">
              <a:solidFill>
                <a:srgbClr val="99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CNPJ DV</a:t>
            </a:r>
            <a:endParaRPr b="1" sz="1200">
              <a:solidFill>
                <a:srgbClr val="99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Motivo Situação Cadastral</a:t>
            </a:r>
            <a:endParaRPr b="1" sz="1200">
              <a:solidFill>
                <a:srgbClr val="99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Nome da Cidade no Exterior</a:t>
            </a:r>
            <a:endParaRPr b="1" sz="1200">
              <a:solidFill>
                <a:srgbClr val="99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País</a:t>
            </a:r>
            <a:endParaRPr b="1" sz="1200">
              <a:solidFill>
                <a:srgbClr val="99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DDD do Fax</a:t>
            </a:r>
            <a:endParaRPr b="1" sz="1200">
              <a:solidFill>
                <a:srgbClr val="99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Fax</a:t>
            </a:r>
            <a:endParaRPr b="1" sz="1200">
              <a:solidFill>
                <a:srgbClr val="99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Situação Especial</a:t>
            </a:r>
            <a:endParaRPr b="1" sz="1200">
              <a:solidFill>
                <a:srgbClr val="99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pt-BR" sz="1200">
                <a:solidFill>
                  <a:srgbClr val="990000"/>
                </a:solidFill>
              </a:rPr>
              <a:t>Data da Situação Especial</a:t>
            </a:r>
            <a:endParaRPr b="1" sz="1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334500" y="429150"/>
            <a:ext cx="4237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Campos finais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b="1" lang="pt-BR" sz="1200">
                <a:solidFill>
                  <a:srgbClr val="38761D"/>
                </a:solidFill>
              </a:rPr>
              <a:t>CNPJ</a:t>
            </a:r>
            <a:endParaRPr b="1"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b="1" lang="pt-BR" sz="1200">
                <a:solidFill>
                  <a:srgbClr val="BF9000"/>
                </a:solidFill>
              </a:rPr>
              <a:t>CNAE Principal</a:t>
            </a:r>
            <a:endParaRPr b="1" sz="1200">
              <a:solidFill>
                <a:srgbClr val="BF9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b="1" lang="pt-BR" sz="1200">
                <a:solidFill>
                  <a:srgbClr val="BF9000"/>
                </a:solidFill>
              </a:rPr>
              <a:t>CNAEs Secundários</a:t>
            </a:r>
            <a:endParaRPr b="1" sz="1200">
              <a:solidFill>
                <a:srgbClr val="BF9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Nome Fantasia</a:t>
            </a:r>
            <a:endParaRPr b="1" sz="1200">
              <a:solidFill>
                <a:srgbClr val="BF9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Tipo de Logradouro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Logradouro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Número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Complemento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Bairro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CEP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UF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b="1" lang="pt-BR" sz="1200">
                <a:solidFill>
                  <a:srgbClr val="BF9000"/>
                </a:solidFill>
              </a:rPr>
              <a:t>Município</a:t>
            </a:r>
            <a:endParaRPr b="1" sz="1200">
              <a:solidFill>
                <a:srgbClr val="BF9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DD1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Telefone 1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DDD2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Telefone 2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Correio eletrônico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b="1" i="1" lang="pt-BR" sz="1200">
                <a:solidFill>
                  <a:srgbClr val="BF9000"/>
                </a:solidFill>
              </a:rPr>
              <a:t>Matriz/Filial</a:t>
            </a:r>
            <a:endParaRPr b="1" i="1" sz="1200">
              <a:solidFill>
                <a:srgbClr val="BF9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</a:pPr>
            <a:r>
              <a:rPr b="1" i="1" lang="pt-BR" sz="1200">
                <a:solidFill>
                  <a:srgbClr val="351C75"/>
                </a:solidFill>
              </a:rPr>
              <a:t>Situação Cadastral</a:t>
            </a:r>
            <a:endParaRPr b="1" i="1" sz="1200">
              <a:solidFill>
                <a:srgbClr val="351C7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</a:pPr>
            <a:r>
              <a:rPr b="1" i="1" lang="pt-BR" sz="1200">
                <a:solidFill>
                  <a:srgbClr val="351C75"/>
                </a:solidFill>
              </a:rPr>
              <a:t>País</a:t>
            </a:r>
            <a:endParaRPr b="1" i="1" sz="1200">
              <a:solidFill>
                <a:srgbClr val="351C7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i="1" lang="pt-BR" sz="1200">
                <a:solidFill>
                  <a:schemeClr val="dk1"/>
                </a:solidFill>
              </a:rPr>
              <a:t>Data de Início Atividade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" name="Google Shape;250;p39"/>
          <p:cNvSpPr txBox="1"/>
          <p:nvPr/>
        </p:nvSpPr>
        <p:spPr>
          <a:xfrm>
            <a:off x="4572000" y="3245250"/>
            <a:ext cx="4237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51C75"/>
                </a:solidFill>
              </a:rPr>
              <a:t>Possíveis filtros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</a:pPr>
            <a:r>
              <a:rPr b="1" lang="pt-BR" sz="1200">
                <a:solidFill>
                  <a:srgbClr val="351C75"/>
                </a:solidFill>
              </a:rPr>
              <a:t>Situação Cadastral</a:t>
            </a:r>
            <a:endParaRPr b="1" sz="1200">
              <a:solidFill>
                <a:srgbClr val="351C7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</a:pPr>
            <a:r>
              <a:rPr b="1" lang="pt-BR" sz="1200">
                <a:solidFill>
                  <a:srgbClr val="351C75"/>
                </a:solidFill>
              </a:rPr>
              <a:t>Filtrar apenas aqueles que estão ativos</a:t>
            </a:r>
            <a:endParaRPr b="1" sz="1200">
              <a:solidFill>
                <a:srgbClr val="351C7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</a:pPr>
            <a:r>
              <a:rPr b="1" lang="pt-BR" sz="1200">
                <a:solidFill>
                  <a:srgbClr val="351C75"/>
                </a:solidFill>
              </a:rPr>
              <a:t>País</a:t>
            </a:r>
            <a:endParaRPr b="1" sz="1200">
              <a:solidFill>
                <a:srgbClr val="351C7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</a:pPr>
            <a:r>
              <a:rPr b="1" lang="pt-BR" sz="1200">
                <a:solidFill>
                  <a:srgbClr val="351C75"/>
                </a:solidFill>
              </a:rPr>
              <a:t>Filtrar apenas o Brasil e nan</a:t>
            </a:r>
            <a:endParaRPr b="1" sz="12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2052150" y="1986896"/>
            <a:ext cx="5039700" cy="11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Próximos Passos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(Sugestões)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/>
        </p:nvSpPr>
        <p:spPr>
          <a:xfrm>
            <a:off x="99500" y="0"/>
            <a:ext cx="873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Próximos Passos - Sugestões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334500" y="429150"/>
            <a:ext cx="84975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Manejo dos dados: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Certificar se o download e o </a:t>
            </a:r>
            <a:r>
              <a:rPr b="1" i="1" lang="pt-BR" sz="1200">
                <a:solidFill>
                  <a:schemeClr val="dk1"/>
                </a:solidFill>
              </a:rPr>
              <a:t>web scraping</a:t>
            </a:r>
            <a:r>
              <a:rPr b="1" lang="pt-BR" sz="1200">
                <a:solidFill>
                  <a:schemeClr val="dk1"/>
                </a:solidFill>
              </a:rPr>
              <a:t> são legais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Definição dos campos a serem usados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Montagem dos Modelos ER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Desenvolvimento das etapas de armazenar no SQL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Desenvolvimento da rotina de checagem e armazenamento dos dados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…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Inteligência: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Definição dos objetivos a serem alcançados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Pesquisa de problemas parecidos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Definição das métricas a serem avaliadas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Definição dos métodos de teste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Desenvolvimento inicial do modelo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Testes iniciais do modelo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…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9500" y="53550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Página Web</a:t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41500" y="780575"/>
            <a:ext cx="75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Dados mais relevantes:</a:t>
            </a:r>
            <a:endParaRPr b="1"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00" y="1341450"/>
            <a:ext cx="3692100" cy="2912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50" y="3153250"/>
            <a:ext cx="4504151" cy="110046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737" y="1341443"/>
            <a:ext cx="4504174" cy="1598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5"/>
          <p:cNvSpPr txBox="1"/>
          <p:nvPr/>
        </p:nvSpPr>
        <p:spPr>
          <a:xfrm>
            <a:off x="341500" y="4544125"/>
            <a:ext cx="61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Link: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Cadastro Nacional da Pessoa Jurídica - CNPJ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4369950" y="2213425"/>
            <a:ext cx="46398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75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Dúvidas e discussões</a:t>
            </a:r>
            <a:endParaRPr sz="275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Página Web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Contém uma seção de Discussões que pode ser útil</a:t>
            </a:r>
            <a:endParaRPr b="1"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0" y="1329225"/>
            <a:ext cx="5269901" cy="3621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Página Web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⚠️ Datas de atualização não estão sempre corretas nesse link principal!</a:t>
            </a:r>
            <a:endParaRPr b="1"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993" y="1623950"/>
            <a:ext cx="3692100" cy="2912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6" name="Google Shape;86;p17"/>
          <p:cNvCxnSpPr/>
          <p:nvPr/>
        </p:nvCxnSpPr>
        <p:spPr>
          <a:xfrm rot="10800000">
            <a:off x="5394418" y="2261900"/>
            <a:ext cx="1233600" cy="52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/>
          <p:nvPr/>
        </p:nvSpPr>
        <p:spPr>
          <a:xfrm>
            <a:off x="4432618" y="1983050"/>
            <a:ext cx="1045500" cy="20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Página Web Alternativa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Página alternativa com links de download e informações relevantes e atualizadas</a:t>
            </a:r>
            <a:endParaRPr b="1"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25" y="1266500"/>
            <a:ext cx="2463639" cy="3627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8"/>
          <p:cNvSpPr/>
          <p:nvPr/>
        </p:nvSpPr>
        <p:spPr>
          <a:xfrm>
            <a:off x="341500" y="3240825"/>
            <a:ext cx="968700" cy="126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41500" y="1888750"/>
            <a:ext cx="968700" cy="20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41500" y="4691325"/>
            <a:ext cx="968700" cy="20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995950" y="1266500"/>
            <a:ext cx="6148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links de download utilizam essa URL como base, seguidos pelo nome do arquivo. Exemplos: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https://dadosabertos.rfb.gov.br/CNPJ/Cnaes.zip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https://dadosabertos.rfb.gov.br/CNPJ/Estabelecimentos0.zip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https://dadosabertos.rfb.gov.br/CNPJ/Estabelecimentos1.zip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https://dadosabertos.rfb.gov.br/CNPJ/Municipios.zip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Portanto, conseguimos baixar os arquivos diretamente dos links, sem precisar fazer o </a:t>
            </a:r>
            <a:r>
              <a:rPr i="1" lang="pt-BR">
                <a:solidFill>
                  <a:schemeClr val="dk1"/>
                </a:solidFill>
              </a:rPr>
              <a:t>scraping </a:t>
            </a:r>
            <a:r>
              <a:rPr lang="pt-BR">
                <a:solidFill>
                  <a:schemeClr val="dk1"/>
                </a:solidFill>
              </a:rPr>
              <a:t>da página.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Link: </a:t>
            </a:r>
            <a:r>
              <a:rPr lang="pt-BR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https://dadosabertos.rfb.gov.br/CNPJ/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</a:t>
            </a:r>
            <a:r>
              <a:rPr b="1" lang="pt-BR" sz="1875">
                <a:solidFill>
                  <a:schemeClr val="dk1"/>
                </a:solidFill>
              </a:rPr>
              <a:t>- Página Web Alternativa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Web scraping para informações relevantes</a:t>
            </a:r>
            <a:endParaRPr b="1" sz="16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25" y="1266500"/>
            <a:ext cx="2463639" cy="3627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9"/>
          <p:cNvSpPr/>
          <p:nvPr/>
        </p:nvSpPr>
        <p:spPr>
          <a:xfrm>
            <a:off x="1484500" y="1554200"/>
            <a:ext cx="968700" cy="32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995950" y="1266500"/>
            <a:ext cx="6148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Web scraping</a:t>
            </a:r>
            <a:r>
              <a:rPr lang="pt-BR">
                <a:solidFill>
                  <a:schemeClr val="dk1"/>
                </a:solidFill>
              </a:rPr>
              <a:t> não é necessário para pegar os links de download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Web scraping </a:t>
            </a:r>
            <a:r>
              <a:rPr lang="pt-BR">
                <a:solidFill>
                  <a:schemeClr val="dk1"/>
                </a:solidFill>
              </a:rPr>
              <a:t>é útil para pegar as informações de </a:t>
            </a:r>
            <a:r>
              <a:rPr b="1" i="1" lang="pt-BR">
                <a:solidFill>
                  <a:schemeClr val="dk1"/>
                </a:solidFill>
              </a:rPr>
              <a:t>Last modified</a:t>
            </a:r>
            <a:r>
              <a:rPr lang="pt-BR">
                <a:solidFill>
                  <a:schemeClr val="dk1"/>
                </a:solidFill>
              </a:rPr>
              <a:t> e de </a:t>
            </a:r>
            <a:r>
              <a:rPr b="1" i="1" lang="pt-BR">
                <a:solidFill>
                  <a:schemeClr val="dk1"/>
                </a:solidFill>
              </a:rPr>
              <a:t>Size</a:t>
            </a:r>
            <a:r>
              <a:rPr i="1" lang="pt-BR">
                <a:solidFill>
                  <a:schemeClr val="dk1"/>
                </a:solidFill>
              </a:rPr>
              <a:t>. </a:t>
            </a:r>
            <a:r>
              <a:rPr lang="pt-BR">
                <a:solidFill>
                  <a:schemeClr val="dk1"/>
                </a:solidFill>
              </a:rPr>
              <a:t>Essas informações podem nos indicar quando precisamos atualizar os nossos dados já baixados.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Link: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https://dadosabertos.rfb.gov.br/CNPJ/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Dicionário de dados do CNPJ</a:t>
            </a:r>
            <a:endParaRPr b="1" sz="1600"/>
          </a:p>
        </p:txBody>
      </p:sp>
      <p:sp>
        <p:nvSpPr>
          <p:cNvPr id="114" name="Google Shape;114;p20"/>
          <p:cNvSpPr txBox="1"/>
          <p:nvPr/>
        </p:nvSpPr>
        <p:spPr>
          <a:xfrm>
            <a:off x="334525" y="4578975"/>
            <a:ext cx="6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Link: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https://www.gov.br/receitafederal/dados/cnpj-metadados.pdf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25" y="2336675"/>
            <a:ext cx="8497500" cy="149909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0"/>
          <p:cNvSpPr txBox="1"/>
          <p:nvPr/>
        </p:nvSpPr>
        <p:spPr>
          <a:xfrm>
            <a:off x="334525" y="1741450"/>
            <a:ext cx="6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PDF contendo a descrição dos outros arquivos disponíveis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99500" y="53550"/>
            <a:ext cx="8732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75">
                <a:solidFill>
                  <a:schemeClr val="dk1"/>
                </a:solidFill>
              </a:rPr>
              <a:t>Dados Públicos (CNPJ) - Descrição dos Dados</a:t>
            </a:r>
            <a:endParaRPr b="1" sz="18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5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34518" y="780575"/>
            <a:ext cx="84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Estabelecimentos</a:t>
            </a:r>
            <a:endParaRPr b="1" sz="1600"/>
          </a:p>
        </p:txBody>
      </p:sp>
      <p:sp>
        <p:nvSpPr>
          <p:cNvPr id="123" name="Google Shape;123;p21"/>
          <p:cNvSpPr txBox="1"/>
          <p:nvPr/>
        </p:nvSpPr>
        <p:spPr>
          <a:xfrm>
            <a:off x="334525" y="1108000"/>
            <a:ext cx="8497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Separados em 10 arquivos </a:t>
            </a:r>
            <a:r>
              <a:rPr i="1" lang="pt-BR">
                <a:solidFill>
                  <a:schemeClr val="dk1"/>
                </a:solidFill>
              </a:rPr>
              <a:t>zip</a:t>
            </a:r>
            <a:endParaRPr i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Os </a:t>
            </a:r>
            <a:r>
              <a:rPr i="1" lang="pt-BR" sz="1200">
                <a:solidFill>
                  <a:schemeClr val="dk1"/>
                </a:solidFill>
              </a:rPr>
              <a:t>zips</a:t>
            </a:r>
            <a:r>
              <a:rPr lang="pt-BR" sz="1200">
                <a:solidFill>
                  <a:schemeClr val="dk1"/>
                </a:solidFill>
              </a:rPr>
              <a:t> são nomeados “</a:t>
            </a:r>
            <a:r>
              <a:rPr i="1" lang="pt-BR" sz="1200">
                <a:solidFill>
                  <a:schemeClr val="dk1"/>
                </a:solidFill>
              </a:rPr>
              <a:t>Estabelecimentos</a:t>
            </a:r>
            <a:r>
              <a:rPr b="1" i="1" lang="pt-BR" sz="1200">
                <a:solidFill>
                  <a:schemeClr val="dk1"/>
                </a:solidFill>
              </a:rPr>
              <a:t>X</a:t>
            </a:r>
            <a:r>
              <a:rPr i="1" lang="pt-BR" sz="1200">
                <a:solidFill>
                  <a:schemeClr val="dk1"/>
                </a:solidFill>
              </a:rPr>
              <a:t>.zip”, </a:t>
            </a:r>
            <a:r>
              <a:rPr lang="pt-BR" sz="1200">
                <a:solidFill>
                  <a:schemeClr val="dk1"/>
                </a:solidFill>
              </a:rPr>
              <a:t>onde </a:t>
            </a:r>
            <a:r>
              <a:rPr b="1" i="1" lang="pt-BR" sz="1200">
                <a:solidFill>
                  <a:schemeClr val="dk1"/>
                </a:solidFill>
              </a:rPr>
              <a:t>X</a:t>
            </a:r>
            <a:r>
              <a:rPr lang="pt-BR" sz="1200">
                <a:solidFill>
                  <a:schemeClr val="dk1"/>
                </a:solidFill>
              </a:rPr>
              <a:t> vai de 0 a 9.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Exemplo: </a:t>
            </a:r>
            <a:r>
              <a:rPr i="1" lang="pt-BR" sz="1200">
                <a:solidFill>
                  <a:schemeClr val="dk1"/>
                </a:solidFill>
              </a:rPr>
              <a:t>Estabelecimentos0.zip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</a:t>
            </a:r>
            <a:r>
              <a:rPr i="1" lang="pt-BR">
                <a:solidFill>
                  <a:schemeClr val="dk1"/>
                </a:solidFill>
              </a:rPr>
              <a:t>zip</a:t>
            </a:r>
            <a:r>
              <a:rPr lang="pt-BR">
                <a:solidFill>
                  <a:schemeClr val="dk1"/>
                </a:solidFill>
              </a:rPr>
              <a:t> possui um </a:t>
            </a:r>
            <a:r>
              <a:rPr i="1" lang="pt-BR">
                <a:solidFill>
                  <a:schemeClr val="dk1"/>
                </a:solidFill>
              </a:rPr>
              <a:t>csv </a:t>
            </a:r>
            <a:r>
              <a:rPr lang="pt-BR">
                <a:solidFill>
                  <a:schemeClr val="dk1"/>
                </a:solidFill>
              </a:rPr>
              <a:t>dentro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Os </a:t>
            </a:r>
            <a:r>
              <a:rPr i="1" lang="pt-BR" sz="1200">
                <a:solidFill>
                  <a:schemeClr val="dk1"/>
                </a:solidFill>
              </a:rPr>
              <a:t>csvs </a:t>
            </a:r>
            <a:r>
              <a:rPr lang="pt-BR" sz="1200">
                <a:solidFill>
                  <a:schemeClr val="dk1"/>
                </a:solidFill>
              </a:rPr>
              <a:t>são nomeados “</a:t>
            </a:r>
            <a:r>
              <a:rPr i="1" lang="pt-BR" sz="1200">
                <a:solidFill>
                  <a:schemeClr val="dk1"/>
                </a:solidFill>
              </a:rPr>
              <a:t>K3241.K03200Y</a:t>
            </a:r>
            <a:r>
              <a:rPr b="1" i="1" lang="pt-BR" sz="1200">
                <a:solidFill>
                  <a:schemeClr val="dk1"/>
                </a:solidFill>
              </a:rPr>
              <a:t>X</a:t>
            </a:r>
            <a:r>
              <a:rPr i="1" lang="pt-BR" sz="1200">
                <a:solidFill>
                  <a:schemeClr val="dk1"/>
                </a:solidFill>
              </a:rPr>
              <a:t>.D</a:t>
            </a:r>
            <a:r>
              <a:rPr b="1" i="1" lang="pt-BR" sz="1200">
                <a:solidFill>
                  <a:schemeClr val="dk1"/>
                </a:solidFill>
              </a:rPr>
              <a:t>AMMDD</a:t>
            </a:r>
            <a:r>
              <a:rPr i="1" lang="pt-BR" sz="1200">
                <a:solidFill>
                  <a:schemeClr val="dk1"/>
                </a:solidFill>
              </a:rPr>
              <a:t>.ESTABELE”</a:t>
            </a:r>
            <a:r>
              <a:rPr i="1" lang="pt-BR" sz="1200">
                <a:solidFill>
                  <a:schemeClr val="dk1"/>
                </a:solidFill>
              </a:rPr>
              <a:t>, </a:t>
            </a:r>
            <a:r>
              <a:rPr lang="pt-BR" sz="1200">
                <a:solidFill>
                  <a:schemeClr val="dk1"/>
                </a:solidFill>
              </a:rPr>
              <a:t>onde </a:t>
            </a:r>
            <a:r>
              <a:rPr b="1" i="1" lang="pt-BR" sz="1200">
                <a:solidFill>
                  <a:schemeClr val="dk1"/>
                </a:solidFill>
              </a:rPr>
              <a:t>X</a:t>
            </a:r>
            <a:r>
              <a:rPr lang="pt-BR" sz="1200">
                <a:solidFill>
                  <a:schemeClr val="dk1"/>
                </a:solidFill>
              </a:rPr>
              <a:t> vai de 0 a 9, </a:t>
            </a:r>
            <a:r>
              <a:rPr b="1" i="1" lang="pt-BR" sz="1200">
                <a:solidFill>
                  <a:schemeClr val="dk1"/>
                </a:solidFill>
              </a:rPr>
              <a:t>A </a:t>
            </a:r>
            <a:r>
              <a:rPr lang="pt-BR" sz="1200">
                <a:solidFill>
                  <a:schemeClr val="dk1"/>
                </a:solidFill>
              </a:rPr>
              <a:t>representa a unidade do ano,</a:t>
            </a:r>
            <a:r>
              <a:rPr b="1" i="1" lang="pt-BR" sz="1200">
                <a:solidFill>
                  <a:schemeClr val="dk1"/>
                </a:solidFill>
              </a:rPr>
              <a:t> MM </a:t>
            </a:r>
            <a:r>
              <a:rPr lang="pt-BR" sz="1200">
                <a:solidFill>
                  <a:schemeClr val="dk1"/>
                </a:solidFill>
              </a:rPr>
              <a:t>representa o mês e </a:t>
            </a:r>
            <a:r>
              <a:rPr b="1" i="1" lang="pt-BR" sz="1200">
                <a:solidFill>
                  <a:schemeClr val="dk1"/>
                </a:solidFill>
              </a:rPr>
              <a:t>DD </a:t>
            </a:r>
            <a:r>
              <a:rPr lang="pt-BR" sz="1200">
                <a:solidFill>
                  <a:schemeClr val="dk1"/>
                </a:solidFill>
              </a:rPr>
              <a:t>representa o dia.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Exemplo: </a:t>
            </a:r>
            <a:r>
              <a:rPr i="1" lang="pt-BR" sz="1200">
                <a:solidFill>
                  <a:schemeClr val="dk1"/>
                </a:solidFill>
              </a:rPr>
              <a:t>K3241.K03200Y0.D21217.ESTABELE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 tamanho dos </a:t>
            </a:r>
            <a:r>
              <a:rPr i="1" lang="pt-BR" sz="1200">
                <a:solidFill>
                  <a:schemeClr val="dk1"/>
                </a:solidFill>
              </a:rPr>
              <a:t>csvs</a:t>
            </a:r>
            <a:r>
              <a:rPr lang="pt-BR" sz="1200">
                <a:solidFill>
                  <a:schemeClr val="dk1"/>
                </a:solidFill>
              </a:rPr>
              <a:t> extraídos e suas respectivas quantidades de linhas são: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i="1" lang="pt-BR" sz="1200">
                <a:solidFill>
                  <a:schemeClr val="dk1"/>
                </a:solidFill>
              </a:rPr>
              <a:t>Estabelecimentos 0:</a:t>
            </a:r>
            <a:r>
              <a:rPr lang="pt-BR" sz="1200">
                <a:solidFill>
                  <a:schemeClr val="dk1"/>
                </a:solidFill>
              </a:rPr>
              <a:t> 2.8 GB com 12 130 585 linhas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i="1" lang="pt-BR" sz="1200">
                <a:solidFill>
                  <a:schemeClr val="dk1"/>
                </a:solidFill>
              </a:rPr>
              <a:t>Estabelecimentos de 1 a 9:</a:t>
            </a:r>
            <a:r>
              <a:rPr lang="pt-BR" sz="1200">
                <a:solidFill>
                  <a:schemeClr val="dk1"/>
                </a:solidFill>
              </a:rPr>
              <a:t> 1.1 GB com 4 753 435 linhas cada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Tamanho total: 12.7 GB. Total de linhas: 54 911 500. 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linha do </a:t>
            </a:r>
            <a:r>
              <a:rPr i="1" lang="pt-BR">
                <a:solidFill>
                  <a:schemeClr val="dk1"/>
                </a:solidFill>
              </a:rPr>
              <a:t>csv </a:t>
            </a:r>
            <a:r>
              <a:rPr lang="pt-BR">
                <a:solidFill>
                  <a:schemeClr val="dk1"/>
                </a:solidFill>
              </a:rPr>
              <a:t>possui dados sobre um estabelecimento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 </a:t>
            </a:r>
            <a:r>
              <a:rPr i="1" lang="pt-BR" sz="1200">
                <a:solidFill>
                  <a:schemeClr val="dk1"/>
                </a:solidFill>
              </a:rPr>
              <a:t>csv</a:t>
            </a:r>
            <a:r>
              <a:rPr lang="pt-BR" sz="1200">
                <a:solidFill>
                  <a:schemeClr val="dk1"/>
                </a:solidFill>
              </a:rPr>
              <a:t> não possui linha de cabeçalho.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pt-BR" sz="1200">
                <a:solidFill>
                  <a:schemeClr val="dk1"/>
                </a:solidFill>
              </a:rPr>
              <a:t>charset=iso-8859-1</a:t>
            </a:r>
            <a:r>
              <a:rPr lang="pt-BR" sz="1200">
                <a:solidFill>
                  <a:schemeClr val="dk1"/>
                </a:solidFill>
              </a:rPr>
              <a:t> ou </a:t>
            </a:r>
            <a:r>
              <a:rPr i="1" lang="pt-BR" sz="1200">
                <a:solidFill>
                  <a:schemeClr val="dk1"/>
                </a:solidFill>
              </a:rPr>
              <a:t>charset=us-ascii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linha possui 30 colunas de informações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As colunas são separadas por ponto-e-vírgula.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