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0E6D5DD-CF37-4CAC-8C4C-4C52F1CEF8A1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858AAE6-6B8C-4232-85E5-C7C510C7503A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C74E617-BE35-4B31-83B2-95B58D861ADD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A165DAE-CC32-4A39-AFD2-0B1FFCCB2D0F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291E34-7030-4CFA-92BA-0A5C9C1D096B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E9E0A0-7C56-4981-8B98-F6B0124FD438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3BC8DF-0ECC-4F48-9457-AC5B48EDBB4A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ED0A94-1DA2-45FF-855F-38F4E80D1293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4613AB-7A0C-4E2F-9C55-5D56BD56A807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54ADB1-FE61-4BAF-BB9C-5F1CACBFD81B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8F950A-11B0-4EF9-83E8-16CEE21A7D7C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A33AEBE-EAAC-4539-B647-39EDF0BDE024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7B5ED3-92D9-4E9E-9535-11B32973E900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AD57F7-E48B-455C-B8BB-B7B721D5C256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3C7836-720F-43A9-AE51-A4990F4D9746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4FE1DE-862B-448A-B70D-0C4527D56634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F6D4BD-BBD1-4F91-9F21-E1C908D04F5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6FF82DC-2BEF-4DC7-B947-C909F9181E9E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51C9489-D8BA-47A9-9623-CCD08FD1567E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BE0B732-7740-4F73-A952-F37233FB858F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136D585-8AE9-4892-AC27-C2AEA57DD2F6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9A601F0-D41D-4044-9709-BA0DC7C0B010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0EEC59E-1940-432F-BD7F-2E66ED70E031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315948F-6517-46FE-807C-EA5DEFEA73E1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q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í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o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9CED008-B8F1-44FD-B8D8-860E90DFB142}" type="slidenum">
              <a:rPr b="0" lang="pt-BR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F827AE3-7DCF-4A71-A55B-C796FFDC5908}" type="slidenum">
              <a:rPr b="0" lang="pt-BR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drive.google.com/file/d/1_IuuQAM0OficSmQ94DAiVzUE_dPrFjCY/view?usp=sharing" TargetMode="External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55;p13"/>
          <p:cNvSpPr/>
          <p:nvPr/>
        </p:nvSpPr>
        <p:spPr>
          <a:xfrm>
            <a:off x="3864240" y="2291760"/>
            <a:ext cx="5039280" cy="4313520"/>
          </a:xfrm>
          <a:prstGeom prst="rect">
            <a:avLst/>
          </a:prstGeom>
          <a:noFill/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endParaRPr b="0" lang="pt-BR" sz="4000" spc="-1" strike="noStrike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0" i="1" lang="pt-BR" sz="2400" spc="-1" strike="noStrike">
                <a:solidFill>
                  <a:srgbClr val="ffffff"/>
                </a:solidFill>
                <a:latin typeface="Montserrat ExtraBold"/>
                <a:ea typeface="Montserrat ExtraBold"/>
              </a:rPr>
              <a:t>Pesquisa Inicial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endParaRPr b="0" lang="pt-BR" sz="4000" spc="-1" strike="noStrike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pt-BR" sz="4000" spc="-1" strike="noStrike">
                <a:solidFill>
                  <a:srgbClr val="ffffff"/>
                </a:solidFill>
                <a:latin typeface="Montserrat ExtraBold"/>
                <a:ea typeface="Montserrat ExtraBold"/>
              </a:rPr>
              <a:t>Automatização de Cotações</a:t>
            </a:r>
            <a:endParaRPr b="0" lang="pt-BR" sz="4000" spc="-1" strike="noStrike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endParaRPr b="0" lang="pt-BR" sz="4000" spc="-1" strike="noStrike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endParaRPr b="0" lang="pt-BR" sz="4000" spc="-1" strike="noStrike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endParaRPr b="0" lang="pt-BR" sz="4000" spc="-1" strike="noStrike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118;p23"/>
          <p:cNvSpPr/>
          <p:nvPr/>
        </p:nvSpPr>
        <p:spPr>
          <a:xfrm>
            <a:off x="348480" y="252360"/>
            <a:ext cx="842652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Google Shape;119;p23"/>
          <p:cNvSpPr/>
          <p:nvPr/>
        </p:nvSpPr>
        <p:spPr>
          <a:xfrm>
            <a:off x="348480" y="861480"/>
            <a:ext cx="8192160" cy="380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175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O fluxo total faz sentido?</a:t>
            </a:r>
            <a:endParaRPr b="0" lang="pt-BR" sz="14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  <a:p>
            <a:pPr marL="457200" indent="-3175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Quais tipos de entradas serão mais comuns e deveriam tomar nosso foco?</a:t>
            </a:r>
            <a:endParaRPr b="0" lang="pt-BR" sz="14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  <a:p>
            <a:pPr marL="457200" indent="-3175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Quando e como coletaremos dados reais dos clientes (ou criaremos dados mockados) para treinamento e/ou avaliação de desempenho?</a:t>
            </a:r>
            <a:endParaRPr b="0" lang="pt-BR" sz="14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  <a:p>
            <a:pPr marL="457200" indent="-3175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A HTR deve ser prioridade? Devemos nos empenhar nela inicialmente ou utilizamos a nuvem ou deixamos de lado esse tipo de entrada inicialmente?</a:t>
            </a:r>
            <a:endParaRPr b="0" lang="pt-BR" sz="14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  <a:p>
            <a:pPr marL="457200" indent="-3175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Temos liberdade em sugerir/definir funcionamentos do frontend? (Por exemplo, sugestão da Carol de aparecer uma lista de top matches para cada produto cotado. Sugestão de fazer o crop e até rotação da imagem para facilitar o OCR/HTR)</a:t>
            </a:r>
            <a:endParaRPr b="0" lang="pt-BR" sz="14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  <a:p>
            <a:pPr marL="457200" indent="-3175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Definir qual próximo passo tomar. (Continuar focados no HTR? Focar em coletar dados? Focar na etapa de match que é necessária para todo o sistema? etc.)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60;p14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000000">
              <a:alpha val="3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Google Shape;61;p14"/>
          <p:cNvSpPr/>
          <p:nvPr/>
        </p:nvSpPr>
        <p:spPr>
          <a:xfrm>
            <a:off x="2025360" y="2233080"/>
            <a:ext cx="5039280" cy="962280"/>
          </a:xfrm>
          <a:prstGeom prst="rect">
            <a:avLst/>
          </a:prstGeom>
          <a:noFill/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ff"/>
                </a:solidFill>
                <a:latin typeface="Montserrat ExtraBold"/>
                <a:ea typeface="Montserrat ExtraBold"/>
              </a:rPr>
              <a:t>Reconhecimento de Texto Escrito à Mão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66;p15"/>
          <p:cNvSpPr/>
          <p:nvPr/>
        </p:nvSpPr>
        <p:spPr>
          <a:xfrm>
            <a:off x="348480" y="252360"/>
            <a:ext cx="8426520" cy="5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100" spc="-1" strike="noStrike">
                <a:solidFill>
                  <a:srgbClr val="ff3d00"/>
                </a:solidFill>
                <a:latin typeface="Arial"/>
                <a:ea typeface="Arial"/>
              </a:rPr>
              <a:t>Problema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82" name="Google Shape;67;p15"/>
          <p:cNvSpPr/>
          <p:nvPr/>
        </p:nvSpPr>
        <p:spPr>
          <a:xfrm>
            <a:off x="348480" y="1166400"/>
            <a:ext cx="3341520" cy="21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Handwritten Text Recognition (HTR)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Detectar e 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reconhecer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 palavras e caracteres de 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textos escritos à mão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Utilizar essa ferramenta para casos em que a lista de produtos a serem cotados são enviados como uma foto de uma lista escrita à mão.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83" name="Google Shape;68;p15" descr=""/>
          <p:cNvPicPr/>
          <p:nvPr/>
        </p:nvPicPr>
        <p:blipFill>
          <a:blip r:embed="rId1"/>
          <a:stretch/>
        </p:blipFill>
        <p:spPr>
          <a:xfrm>
            <a:off x="6639120" y="532440"/>
            <a:ext cx="2293920" cy="4078080"/>
          </a:xfrm>
          <a:prstGeom prst="rect">
            <a:avLst/>
          </a:prstGeom>
          <a:ln w="0">
            <a:noFill/>
          </a:ln>
        </p:spPr>
      </p:pic>
      <p:pic>
        <p:nvPicPr>
          <p:cNvPr id="84" name="Google Shape;69;p15" descr=""/>
          <p:cNvPicPr/>
          <p:nvPr/>
        </p:nvPicPr>
        <p:blipFill>
          <a:blip r:embed="rId2"/>
          <a:stretch/>
        </p:blipFill>
        <p:spPr>
          <a:xfrm>
            <a:off x="4070160" y="532440"/>
            <a:ext cx="2293920" cy="407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74;p16"/>
          <p:cNvSpPr/>
          <p:nvPr/>
        </p:nvSpPr>
        <p:spPr>
          <a:xfrm>
            <a:off x="348480" y="252360"/>
            <a:ext cx="8426520" cy="5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100" spc="-1" strike="noStrike">
                <a:solidFill>
                  <a:srgbClr val="ff3d00"/>
                </a:solidFill>
                <a:latin typeface="Arial"/>
                <a:ea typeface="Arial"/>
              </a:rPr>
              <a:t>Possíveis Caminhos para Soluções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86" name="Google Shape;75;p16"/>
          <p:cNvSpPr/>
          <p:nvPr/>
        </p:nvSpPr>
        <p:spPr>
          <a:xfrm>
            <a:off x="348480" y="861480"/>
            <a:ext cx="7949520" cy="39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17520" algn="just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Utilizar ferramenta de OCR (Tesseract - Português)</a:t>
            </a:r>
            <a:endParaRPr b="0" lang="pt-BR" sz="1400" spc="-1" strike="noStrike">
              <a:latin typeface="Arial"/>
            </a:endParaRPr>
          </a:p>
          <a:p>
            <a:pPr lvl="1" marL="914400" indent="-304920" algn="just">
              <a:lnSpc>
                <a:spcPct val="100000"/>
              </a:lnSpc>
              <a:buClr>
                <a:srgbClr val="274e13"/>
              </a:buClr>
              <a:buFont typeface="Arial"/>
              <a:buChar char="○"/>
            </a:pPr>
            <a:r>
              <a:rPr b="0" lang="pt-BR" sz="1200" spc="-1" strike="noStrike">
                <a:solidFill>
                  <a:srgbClr val="274e13"/>
                </a:solidFill>
                <a:latin typeface="Arial"/>
                <a:ea typeface="Arial"/>
              </a:rPr>
              <a:t>Usada em outro projeto, logo é mais simples de implementar</a:t>
            </a:r>
            <a:endParaRPr b="0" lang="pt-BR" sz="1200" spc="-1" strike="noStrike">
              <a:latin typeface="Arial"/>
            </a:endParaRPr>
          </a:p>
          <a:p>
            <a:pPr lvl="1" marL="914400" indent="-304920" algn="just">
              <a:lnSpc>
                <a:spcPct val="100000"/>
              </a:lnSpc>
              <a:buClr>
                <a:srgbClr val="274e13"/>
              </a:buClr>
              <a:buFont typeface="Arial"/>
              <a:buChar char="○"/>
            </a:pPr>
            <a:r>
              <a:rPr b="0" lang="pt-BR" sz="1200" spc="-1" strike="noStrike">
                <a:solidFill>
                  <a:srgbClr val="274e13"/>
                </a:solidFill>
                <a:latin typeface="Arial"/>
                <a:ea typeface="Arial"/>
              </a:rPr>
              <a:t>Já treinado em português</a:t>
            </a:r>
            <a:endParaRPr b="0" lang="pt-BR" sz="1200" spc="-1" strike="noStrike">
              <a:latin typeface="Arial"/>
            </a:endParaRPr>
          </a:p>
          <a:p>
            <a:pPr lvl="1" marL="914400" indent="-304920" algn="just">
              <a:lnSpc>
                <a:spcPct val="100000"/>
              </a:lnSpc>
              <a:buClr>
                <a:srgbClr val="274e13"/>
              </a:buClr>
              <a:buFont typeface="Arial"/>
              <a:buChar char="○"/>
            </a:pPr>
            <a:r>
              <a:rPr b="0" lang="pt-BR" sz="1200" spc="-1" strike="noStrike">
                <a:solidFill>
                  <a:srgbClr val="274e13"/>
                </a:solidFill>
                <a:latin typeface="Arial"/>
                <a:ea typeface="Arial"/>
              </a:rPr>
              <a:t>Facilidade para letra de imprensa</a:t>
            </a:r>
            <a:endParaRPr b="0" lang="pt-BR" sz="1200" spc="-1" strike="noStrike">
              <a:latin typeface="Arial"/>
            </a:endParaRPr>
          </a:p>
          <a:p>
            <a:pPr lvl="1" marL="914400" indent="-304920" algn="just">
              <a:lnSpc>
                <a:spcPct val="100000"/>
              </a:lnSpc>
              <a:buClr>
                <a:srgbClr val="660000"/>
              </a:buClr>
              <a:buFont typeface="Arial"/>
              <a:buChar char="○"/>
            </a:pPr>
            <a:r>
              <a:rPr b="0" lang="pt-BR" sz="1200" spc="-1" strike="noStrike">
                <a:solidFill>
                  <a:srgbClr val="660000"/>
                </a:solidFill>
                <a:latin typeface="Arial"/>
                <a:ea typeface="Arial"/>
              </a:rPr>
              <a:t>Dificuldade para letra cursiva</a:t>
            </a:r>
            <a:endParaRPr b="0" lang="pt-BR" sz="1200" spc="-1" strike="noStrike">
              <a:latin typeface="Arial"/>
            </a:endParaRPr>
          </a:p>
          <a:p>
            <a:pPr marL="457200" indent="-317520" algn="just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Utilizar modelo pré-treinado / arquitetura com implementação já existente </a:t>
            </a:r>
            <a:endParaRPr b="0" lang="pt-BR" sz="1400" spc="-1" strike="noStrike">
              <a:latin typeface="Arial"/>
            </a:endParaRPr>
          </a:p>
          <a:p>
            <a:pPr lvl="1" marL="914400" indent="-304920" algn="just">
              <a:lnSpc>
                <a:spcPct val="100000"/>
              </a:lnSpc>
              <a:buClr>
                <a:srgbClr val="274e13"/>
              </a:buClr>
              <a:buFont typeface="Arial"/>
              <a:buChar char="○"/>
            </a:pPr>
            <a:r>
              <a:rPr b="0" lang="pt-BR" sz="1200" spc="-1" strike="noStrike">
                <a:solidFill>
                  <a:srgbClr val="274e13"/>
                </a:solidFill>
                <a:latin typeface="Arial"/>
                <a:ea typeface="Arial"/>
              </a:rPr>
              <a:t>Treinado especificamente para HTR</a:t>
            </a:r>
            <a:endParaRPr b="0" lang="pt-BR" sz="1200" spc="-1" strike="noStrike">
              <a:latin typeface="Arial"/>
            </a:endParaRPr>
          </a:p>
          <a:p>
            <a:pPr lvl="1" marL="914400" indent="-304920" algn="just">
              <a:lnSpc>
                <a:spcPct val="100000"/>
              </a:lnSpc>
              <a:buClr>
                <a:srgbClr val="660000"/>
              </a:buClr>
              <a:buFont typeface="Arial"/>
              <a:buChar char="○"/>
            </a:pPr>
            <a:r>
              <a:rPr b="0" lang="pt-BR" sz="1200" spc="-1" strike="noStrike">
                <a:solidFill>
                  <a:srgbClr val="660000"/>
                </a:solidFill>
                <a:latin typeface="Arial"/>
                <a:ea typeface="Arial"/>
              </a:rPr>
              <a:t>Não treinado para Português</a:t>
            </a:r>
            <a:endParaRPr b="0" lang="pt-BR" sz="1200" spc="-1" strike="noStrike">
              <a:latin typeface="Arial"/>
            </a:endParaRPr>
          </a:p>
          <a:p>
            <a:pPr lvl="1" marL="914400" indent="-304920" algn="just">
              <a:lnSpc>
                <a:spcPct val="100000"/>
              </a:lnSpc>
              <a:buClr>
                <a:srgbClr val="660000"/>
              </a:buClr>
              <a:buFont typeface="Arial"/>
              <a:buChar char="○"/>
            </a:pPr>
            <a:r>
              <a:rPr b="0" lang="pt-BR" sz="1200" spc="-1" strike="noStrike">
                <a:solidFill>
                  <a:srgbClr val="660000"/>
                </a:solidFill>
                <a:latin typeface="Arial"/>
                <a:ea typeface="Arial"/>
              </a:rPr>
              <a:t>Problemas com Termos de Uso de datasets</a:t>
            </a:r>
            <a:endParaRPr b="0" lang="pt-BR" sz="1200" spc="-1" strike="noStrike">
              <a:latin typeface="Arial"/>
            </a:endParaRPr>
          </a:p>
          <a:p>
            <a:pPr marL="457200" indent="-317520" algn="just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Treinar modelo do zero / implementar arquitetura do zero</a:t>
            </a:r>
            <a:endParaRPr b="0" lang="pt-BR" sz="1400" spc="-1" strike="noStrike">
              <a:latin typeface="Arial"/>
            </a:endParaRPr>
          </a:p>
          <a:p>
            <a:pPr lvl="1" marL="914400" indent="-304920" algn="just">
              <a:lnSpc>
                <a:spcPct val="100000"/>
              </a:lnSpc>
              <a:buClr>
                <a:srgbClr val="274e13"/>
              </a:buClr>
              <a:buFont typeface="Arial"/>
              <a:buChar char="○"/>
            </a:pPr>
            <a:r>
              <a:rPr b="0" lang="pt-BR" sz="1200" spc="-1" strike="noStrike">
                <a:solidFill>
                  <a:srgbClr val="274e13"/>
                </a:solidFill>
                <a:latin typeface="Arial"/>
                <a:ea typeface="Arial"/>
              </a:rPr>
              <a:t>Treinado especificamente para HTR</a:t>
            </a:r>
            <a:endParaRPr b="0" lang="pt-BR" sz="1200" spc="-1" strike="noStrike">
              <a:latin typeface="Arial"/>
            </a:endParaRPr>
          </a:p>
          <a:p>
            <a:pPr lvl="1" marL="914400" indent="-304920" algn="just">
              <a:lnSpc>
                <a:spcPct val="100000"/>
              </a:lnSpc>
              <a:buClr>
                <a:srgbClr val="274e13"/>
              </a:buClr>
              <a:buFont typeface="Arial"/>
              <a:buChar char="○"/>
            </a:pPr>
            <a:r>
              <a:rPr b="0" lang="pt-BR" sz="1200" spc="-1" strike="noStrike">
                <a:solidFill>
                  <a:srgbClr val="274e13"/>
                </a:solidFill>
                <a:latin typeface="Arial"/>
                <a:ea typeface="Arial"/>
              </a:rPr>
              <a:t>Pode ser especializado no caso de uso (Português / Lista de produtos)</a:t>
            </a:r>
            <a:endParaRPr b="0" lang="pt-BR" sz="1200" spc="-1" strike="noStrike">
              <a:latin typeface="Arial"/>
            </a:endParaRPr>
          </a:p>
          <a:p>
            <a:pPr lvl="1" marL="914400" indent="-304920" algn="just">
              <a:lnSpc>
                <a:spcPct val="100000"/>
              </a:lnSpc>
              <a:buClr>
                <a:srgbClr val="660000"/>
              </a:buClr>
              <a:buFont typeface="Arial"/>
              <a:buChar char="○"/>
            </a:pPr>
            <a:r>
              <a:rPr b="0" lang="pt-BR" sz="1200" spc="-1" strike="noStrike">
                <a:solidFill>
                  <a:srgbClr val="660000"/>
                </a:solidFill>
                <a:latin typeface="Arial"/>
                <a:ea typeface="Arial"/>
              </a:rPr>
              <a:t>Necessidade de montar dataset e anotá-lo</a:t>
            </a:r>
            <a:endParaRPr b="0" lang="pt-BR" sz="1200" spc="-1" strike="noStrike">
              <a:latin typeface="Arial"/>
            </a:endParaRPr>
          </a:p>
          <a:p>
            <a:pPr lvl="1" marL="914400" indent="-304920" algn="just">
              <a:lnSpc>
                <a:spcPct val="100000"/>
              </a:lnSpc>
              <a:buClr>
                <a:srgbClr val="660000"/>
              </a:buClr>
              <a:buFont typeface="Arial"/>
              <a:buChar char="○"/>
            </a:pPr>
            <a:r>
              <a:rPr b="0" lang="pt-BR" sz="1200" spc="-1" strike="noStrike">
                <a:solidFill>
                  <a:srgbClr val="660000"/>
                </a:solidFill>
                <a:latin typeface="Arial"/>
                <a:ea typeface="Arial"/>
              </a:rPr>
              <a:t>Necessidade de tempo para experimentos</a:t>
            </a:r>
            <a:endParaRPr b="0" lang="pt-BR" sz="1200" spc="-1" strike="noStrike">
              <a:latin typeface="Arial"/>
            </a:endParaRPr>
          </a:p>
          <a:p>
            <a:pPr marL="457200" indent="-317520" algn="just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Usar serviço de nuvem</a:t>
            </a:r>
            <a:endParaRPr b="0" lang="pt-BR" sz="1400" spc="-1" strike="noStrike">
              <a:latin typeface="Arial"/>
            </a:endParaRPr>
          </a:p>
          <a:p>
            <a:pPr lvl="1" marL="914400" indent="-304920" algn="just">
              <a:lnSpc>
                <a:spcPct val="100000"/>
              </a:lnSpc>
              <a:buClr>
                <a:srgbClr val="274e13"/>
              </a:buClr>
              <a:buFont typeface="Arial"/>
              <a:buChar char="○"/>
            </a:pPr>
            <a:r>
              <a:rPr b="0" lang="pt-BR" sz="1200" spc="-1" strike="noStrike">
                <a:solidFill>
                  <a:srgbClr val="274e13"/>
                </a:solidFill>
                <a:latin typeface="Arial"/>
                <a:ea typeface="Arial"/>
              </a:rPr>
              <a:t>Geralmente bom desempenho, tanto em HTR como OCR</a:t>
            </a:r>
            <a:endParaRPr b="0" lang="pt-BR" sz="1200" spc="-1" strike="noStrike">
              <a:latin typeface="Arial"/>
            </a:endParaRPr>
          </a:p>
          <a:p>
            <a:pPr lvl="1" marL="914400" indent="-304920" algn="just">
              <a:lnSpc>
                <a:spcPct val="100000"/>
              </a:lnSpc>
              <a:buClr>
                <a:srgbClr val="274e13"/>
              </a:buClr>
              <a:buFont typeface="Arial"/>
              <a:buChar char="○"/>
            </a:pPr>
            <a:r>
              <a:rPr b="0" lang="pt-BR" sz="1200" spc="-1" strike="noStrike">
                <a:solidFill>
                  <a:srgbClr val="274e13"/>
                </a:solidFill>
                <a:latin typeface="Arial"/>
                <a:ea typeface="Arial"/>
              </a:rPr>
              <a:t>Facilidade de implementação</a:t>
            </a:r>
            <a:endParaRPr b="0" lang="pt-BR" sz="1200" spc="-1" strike="noStrike">
              <a:latin typeface="Arial"/>
            </a:endParaRPr>
          </a:p>
          <a:p>
            <a:pPr lvl="1" marL="914400" indent="-304920" algn="just">
              <a:lnSpc>
                <a:spcPct val="100000"/>
              </a:lnSpc>
              <a:buClr>
                <a:srgbClr val="274e13"/>
              </a:buClr>
              <a:buFont typeface="Arial"/>
              <a:buChar char="○"/>
            </a:pPr>
            <a:r>
              <a:rPr b="0" lang="pt-BR" sz="1200" spc="-1" strike="noStrike">
                <a:solidFill>
                  <a:srgbClr val="274e13"/>
                </a:solidFill>
                <a:latin typeface="Arial"/>
                <a:ea typeface="Arial"/>
              </a:rPr>
              <a:t>Pode ser utilizado para auxiliar na construção inicial de um dataset</a:t>
            </a:r>
            <a:endParaRPr b="0" lang="pt-BR" sz="1200" spc="-1" strike="noStrike">
              <a:latin typeface="Arial"/>
            </a:endParaRPr>
          </a:p>
          <a:p>
            <a:pPr lvl="1" marL="914400" indent="-304920" algn="just">
              <a:lnSpc>
                <a:spcPct val="100000"/>
              </a:lnSpc>
              <a:buClr>
                <a:srgbClr val="660000"/>
              </a:buClr>
              <a:buFont typeface="Arial"/>
              <a:buChar char="○"/>
            </a:pPr>
            <a:r>
              <a:rPr b="0" lang="pt-BR" sz="1200" spc="-1" strike="noStrike">
                <a:solidFill>
                  <a:srgbClr val="660000"/>
                </a:solidFill>
                <a:latin typeface="Arial"/>
                <a:ea typeface="Arial"/>
              </a:rPr>
              <a:t>Custo</a:t>
            </a:r>
            <a:endParaRPr b="0" lang="pt-BR" sz="1200" spc="-1" strike="noStrike">
              <a:latin typeface="Arial"/>
            </a:endParaRPr>
          </a:p>
          <a:p>
            <a:pPr lvl="1" marL="914400" indent="-304920" algn="just">
              <a:lnSpc>
                <a:spcPct val="100000"/>
              </a:lnSpc>
              <a:buClr>
                <a:srgbClr val="660000"/>
              </a:buClr>
              <a:buFont typeface="Arial"/>
              <a:buChar char="○"/>
            </a:pPr>
            <a:r>
              <a:rPr b="0" lang="pt-BR" sz="1200" spc="-1" strike="noStrike">
                <a:solidFill>
                  <a:srgbClr val="660000"/>
                </a:solidFill>
                <a:latin typeface="Arial"/>
                <a:ea typeface="Arial"/>
              </a:rPr>
              <a:t>Dependência de serviço de terceiros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0;p17"/>
          <p:cNvSpPr/>
          <p:nvPr/>
        </p:nvSpPr>
        <p:spPr>
          <a:xfrm>
            <a:off x="348480" y="252360"/>
            <a:ext cx="8426520" cy="5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100" spc="-1" strike="noStrike">
                <a:solidFill>
                  <a:srgbClr val="ff3d00"/>
                </a:solidFill>
                <a:latin typeface="Arial"/>
                <a:ea typeface="Arial"/>
              </a:rPr>
              <a:t>Exemplo de HTR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88" name="Google Shape;81;p17"/>
          <p:cNvSpPr/>
          <p:nvPr/>
        </p:nvSpPr>
        <p:spPr>
          <a:xfrm>
            <a:off x="348480" y="861480"/>
            <a:ext cx="5798520" cy="42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175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Ferramenta de OCR (Tesseract - Português)</a:t>
            </a:r>
            <a:endParaRPr b="0" lang="pt-BR" sz="1400" spc="-1" strike="noStrike">
              <a:latin typeface="Arial"/>
            </a:endParaRPr>
          </a:p>
          <a:p>
            <a:pPr lvl="1" marL="914400" indent="-317520" algn="just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CO NEVE,</a:t>
            </a:r>
            <a:endParaRPr b="0" lang="pt-BR" sz="1400" spc="-1" strike="noStrike">
              <a:latin typeface="Arial"/>
            </a:endParaRPr>
          </a:p>
          <a:p>
            <a:pPr lvl="1" marL="914400" indent="-317520" algn="just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ESCREVER</a:t>
            </a:r>
            <a:endParaRPr b="0" lang="pt-BR" sz="14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  <a:p>
            <a:pPr marL="457200" indent="-3175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Modelo pré-treinado</a:t>
            </a:r>
            <a:endParaRPr b="0" lang="pt-BR" sz="1400" spc="-1" strike="noStrike">
              <a:latin typeface="Arial"/>
            </a:endParaRPr>
          </a:p>
          <a:p>
            <a:pPr lvl="1" marL="914400" indent="-317520" algn="just">
              <a:lnSpc>
                <a:spcPct val="100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EXAEREVERE</a:t>
            </a:r>
            <a:endParaRPr b="0" lang="pt-BR" sz="1400" spc="-1" strike="noStrike">
              <a:latin typeface="Arial"/>
            </a:endParaRPr>
          </a:p>
          <a:p>
            <a:pPr lvl="1" marL="914400" indent="-317520" algn="just">
              <a:lnSpc>
                <a:spcPct val="100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E5CAEVER</a:t>
            </a:r>
            <a:endParaRPr b="0" lang="pt-BR" sz="14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  <a:p>
            <a:pPr marL="457200" indent="-3175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Modelo treinado com arquitetura existente e dataset inglês</a:t>
            </a:r>
            <a:endParaRPr b="0" lang="pt-BR" sz="1400" spc="-1" strike="noStrike">
              <a:latin typeface="Arial"/>
            </a:endParaRPr>
          </a:p>
          <a:p>
            <a:pPr lvl="1" marL="914400" indent="-317520" algn="just">
              <a:lnSpc>
                <a:spcPct val="100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ecnevew</a:t>
            </a:r>
            <a:endParaRPr b="0" lang="pt-BR" sz="1400" spc="-1" strike="noStrike">
              <a:latin typeface="Arial"/>
            </a:endParaRPr>
          </a:p>
          <a:p>
            <a:pPr lvl="1" marL="914400" indent="-317520" algn="just">
              <a:lnSpc>
                <a:spcPct val="100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ESCAENER</a:t>
            </a:r>
            <a:endParaRPr b="0" lang="pt-BR" sz="14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  <a:p>
            <a:pPr marL="457200" indent="-3175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Modelo/arquitetura do zero</a:t>
            </a:r>
            <a:endParaRPr b="0" lang="pt-BR" sz="14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  <a:p>
            <a:pPr marL="457200" indent="-3175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Serviço de nuvem (Google Document AI)</a:t>
            </a:r>
            <a:endParaRPr b="0" lang="pt-BR" sz="1400" spc="-1" strike="noStrike">
              <a:latin typeface="Arial"/>
            </a:endParaRPr>
          </a:p>
          <a:p>
            <a:pPr lvl="1" marL="914400" indent="-317520" algn="just">
              <a:lnSpc>
                <a:spcPct val="100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excrever</a:t>
            </a:r>
            <a:endParaRPr b="0" lang="pt-BR" sz="1400" spc="-1" strike="noStrike">
              <a:latin typeface="Arial"/>
            </a:endParaRPr>
          </a:p>
          <a:p>
            <a:pPr lvl="1" marL="914400" indent="-317520" algn="just">
              <a:lnSpc>
                <a:spcPct val="100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ESCREVER</a:t>
            </a:r>
            <a:endParaRPr b="0" lang="pt-BR" sz="14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</p:txBody>
      </p:sp>
      <p:pic>
        <p:nvPicPr>
          <p:cNvPr id="89" name="Google Shape;82;p17" descr=""/>
          <p:cNvPicPr/>
          <p:nvPr/>
        </p:nvPicPr>
        <p:blipFill>
          <a:blip r:embed="rId1"/>
          <a:stretch/>
        </p:blipFill>
        <p:spPr>
          <a:xfrm>
            <a:off x="6873120" y="1645560"/>
            <a:ext cx="1880640" cy="316800"/>
          </a:xfrm>
          <a:prstGeom prst="rect">
            <a:avLst/>
          </a:prstGeom>
          <a:ln w="0">
            <a:noFill/>
          </a:ln>
        </p:spPr>
      </p:pic>
      <p:pic>
        <p:nvPicPr>
          <p:cNvPr id="90" name="Google Shape;83;p17" descr=""/>
          <p:cNvPicPr/>
          <p:nvPr/>
        </p:nvPicPr>
        <p:blipFill>
          <a:blip r:embed="rId2"/>
          <a:stretch/>
        </p:blipFill>
        <p:spPr>
          <a:xfrm>
            <a:off x="6851520" y="2331720"/>
            <a:ext cx="1923840" cy="55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88;p18"/>
          <p:cNvSpPr/>
          <p:nvPr/>
        </p:nvSpPr>
        <p:spPr>
          <a:xfrm>
            <a:off x="348480" y="252360"/>
            <a:ext cx="8426520" cy="5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100" spc="-1" strike="noStrike">
                <a:solidFill>
                  <a:srgbClr val="ff3d00"/>
                </a:solidFill>
                <a:latin typeface="Arial"/>
                <a:ea typeface="Arial"/>
              </a:rPr>
              <a:t>Ferramentas de Nuvem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92" name="Google Shape;89;p18"/>
          <p:cNvSpPr/>
          <p:nvPr/>
        </p:nvSpPr>
        <p:spPr>
          <a:xfrm>
            <a:off x="348480" y="861480"/>
            <a:ext cx="5798520" cy="404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175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Google Cloud Vision API</a:t>
            </a:r>
            <a:endParaRPr b="0" lang="pt-BR" sz="1400" spc="-1" strike="noStrike">
              <a:latin typeface="Arial"/>
            </a:endParaRPr>
          </a:p>
          <a:p>
            <a:pPr lvl="1" marL="914400" indent="-304920" algn="just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1k imagens gratuitas por mês</a:t>
            </a:r>
            <a:endParaRPr b="0" lang="pt-BR" sz="1200" spc="-1" strike="noStrike">
              <a:latin typeface="Arial"/>
            </a:endParaRPr>
          </a:p>
          <a:p>
            <a:pPr lvl="1" marL="914400" indent="-304920" algn="just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US$ 1,50 por 1k imagens</a:t>
            </a:r>
            <a:endParaRPr b="0" lang="pt-BR" sz="1200" spc="-1" strike="noStrike">
              <a:latin typeface="Arial"/>
            </a:endParaRPr>
          </a:p>
          <a:p>
            <a:pPr lvl="1" marL="914400" indent="-304920" algn="just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US$ 0,60 a partir de 5M por mês</a:t>
            </a:r>
            <a:endParaRPr b="0" lang="pt-BR" sz="1200" spc="-1" strike="noStrike">
              <a:latin typeface="Arial"/>
            </a:endParaRPr>
          </a:p>
          <a:p>
            <a:pPr marL="91440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  <a:p>
            <a:pPr marL="457200" indent="-3175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Google Cloud Document AI</a:t>
            </a:r>
            <a:endParaRPr b="0" lang="pt-BR" sz="1400" spc="-1" strike="noStrike">
              <a:latin typeface="Arial"/>
            </a:endParaRPr>
          </a:p>
          <a:p>
            <a:pPr lvl="1" marL="914400" indent="-304920" algn="just">
              <a:lnSpc>
                <a:spcPct val="100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US$ 1,50 por 1k imagens</a:t>
            </a:r>
            <a:endParaRPr b="0" lang="pt-BR" sz="1200" spc="-1" strike="noStrike">
              <a:latin typeface="Arial"/>
            </a:endParaRPr>
          </a:p>
          <a:p>
            <a:pPr lvl="1" marL="914400" indent="-304920" algn="just">
              <a:lnSpc>
                <a:spcPct val="100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US$ 0,60 a partir de 5M por mês</a:t>
            </a:r>
            <a:endParaRPr b="0" lang="pt-BR" sz="1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  <a:p>
            <a:pPr marL="457200" indent="-3175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Amazon Textract</a:t>
            </a:r>
            <a:endParaRPr b="0" lang="pt-BR" sz="1400" spc="-1" strike="noStrike">
              <a:latin typeface="Arial"/>
            </a:endParaRPr>
          </a:p>
          <a:p>
            <a:pPr lvl="1" marL="914400" indent="-304920" algn="just">
              <a:lnSpc>
                <a:spcPct val="100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US$ 1,50 por 1k imagens</a:t>
            </a:r>
            <a:endParaRPr b="0" lang="pt-BR" sz="1200" spc="-1" strike="noStrike">
              <a:latin typeface="Arial"/>
            </a:endParaRPr>
          </a:p>
          <a:p>
            <a:pPr lvl="1" marL="914400" indent="-304920" algn="just">
              <a:lnSpc>
                <a:spcPct val="100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US$ 0,60 a partir de 1M por mês</a:t>
            </a:r>
            <a:endParaRPr b="0" lang="pt-BR" sz="1200" spc="-1" strike="noStrike">
              <a:latin typeface="Arial"/>
            </a:endParaRPr>
          </a:p>
          <a:p>
            <a:pPr marL="91440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  <a:p>
            <a:pPr marL="457200" indent="-3175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Microsoft Azure - Form Recognizer Read (OCR)</a:t>
            </a:r>
            <a:endParaRPr b="0" lang="pt-BR" sz="1400" spc="-1" strike="noStrike">
              <a:latin typeface="Arial"/>
            </a:endParaRPr>
          </a:p>
          <a:p>
            <a:pPr lvl="1" marL="914400" indent="-304920" algn="just">
              <a:lnSpc>
                <a:spcPct val="100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US$ 1,50 por 1k imagens</a:t>
            </a:r>
            <a:endParaRPr b="0" lang="pt-BR" sz="1200" spc="-1" strike="noStrike">
              <a:latin typeface="Arial"/>
            </a:endParaRPr>
          </a:p>
          <a:p>
            <a:pPr lvl="1" marL="914400" indent="-304920" algn="just">
              <a:lnSpc>
                <a:spcPct val="100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US$ 0,60 a partir de 1M por mês</a:t>
            </a:r>
            <a:endParaRPr b="0" lang="pt-BR" sz="1200" spc="-1" strike="noStrike">
              <a:latin typeface="Arial"/>
            </a:endParaRPr>
          </a:p>
          <a:p>
            <a:pPr lvl="1" marL="914400" indent="-304920" algn="just">
              <a:lnSpc>
                <a:spcPct val="100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Pré-pago: US$ 338 até 500k imagens (US$ 0,68 por 1k)</a:t>
            </a:r>
            <a:endParaRPr b="0" lang="pt-BR" sz="12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4;p19"/>
          <p:cNvSpPr/>
          <p:nvPr/>
        </p:nvSpPr>
        <p:spPr>
          <a:xfrm>
            <a:off x="348480" y="-52560"/>
            <a:ext cx="8426520" cy="5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100" spc="-1" strike="noStrike">
                <a:solidFill>
                  <a:srgbClr val="ff3d00"/>
                </a:solidFill>
                <a:latin typeface="Arial"/>
                <a:ea typeface="Arial"/>
              </a:rPr>
              <a:t>Ferramentas de Nuvem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94" name="Google Shape;95;p19"/>
          <p:cNvSpPr/>
          <p:nvPr/>
        </p:nvSpPr>
        <p:spPr>
          <a:xfrm>
            <a:off x="348480" y="404280"/>
            <a:ext cx="8426520" cy="532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175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Google Cloud Vision API</a:t>
            </a:r>
            <a:endParaRPr b="0" lang="pt-BR" sz="1400" spc="-1" strike="noStrike">
              <a:latin typeface="Arial"/>
            </a:endParaRPr>
          </a:p>
          <a:p>
            <a:pPr lvl="1" marL="914400" indent="-304920" algn="just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Suporte para escrita à mão</a:t>
            </a:r>
            <a:endParaRPr b="0" lang="pt-BR" sz="1200" spc="-1" strike="noStrike">
              <a:latin typeface="Arial"/>
            </a:endParaRPr>
          </a:p>
          <a:p>
            <a:pPr lvl="1" marL="914400" indent="-304920" algn="just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Suporte para OCR</a:t>
            </a:r>
            <a:endParaRPr b="0" lang="pt-BR" sz="1200" spc="-1" strike="noStrike">
              <a:latin typeface="Arial"/>
            </a:endParaRPr>
          </a:p>
          <a:p>
            <a:pPr lvl="1" marL="914400" indent="-304920" algn="just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Suporte para Português (pode informar a língua para tentar melhorar resultado)</a:t>
            </a:r>
            <a:endParaRPr b="0" lang="pt-BR" sz="1200" spc="-1" strike="noStrike">
              <a:latin typeface="Arial"/>
            </a:endParaRPr>
          </a:p>
          <a:p>
            <a:pPr lvl="1" marL="914400" indent="-304920" algn="just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Detecta em imagens (base64, armazenada na Web, ou Google Cloud Storage)</a:t>
            </a:r>
            <a:endParaRPr b="0" lang="pt-BR" sz="1200" spc="-1" strike="noStrike">
              <a:latin typeface="Arial"/>
            </a:endParaRPr>
          </a:p>
          <a:p>
            <a:pPr lvl="1" marL="914400" indent="-304920" algn="just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Detecta em PDF/TIFF apenas de arquivos armazenados no Google Cloud Storage</a:t>
            </a:r>
            <a:endParaRPr b="0" lang="pt-BR" sz="1200" spc="-1" strike="noStrike">
              <a:latin typeface="Arial"/>
            </a:endParaRPr>
          </a:p>
          <a:p>
            <a:pPr marL="91440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  <a:p>
            <a:pPr marL="457200" indent="-3175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Google Cloud Document AI</a:t>
            </a:r>
            <a:endParaRPr b="0" lang="pt-BR" sz="1400" spc="-1" strike="noStrike">
              <a:latin typeface="Arial"/>
            </a:endParaRPr>
          </a:p>
          <a:p>
            <a:pPr lvl="1" marL="914400" indent="-304920" algn="just">
              <a:lnSpc>
                <a:spcPct val="100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Suporte para escrita à mão</a:t>
            </a:r>
            <a:endParaRPr b="0" lang="pt-BR" sz="1200" spc="-1" strike="noStrike">
              <a:latin typeface="Arial"/>
            </a:endParaRPr>
          </a:p>
          <a:p>
            <a:pPr lvl="1" marL="914400" indent="-304920" algn="just">
              <a:lnSpc>
                <a:spcPct val="100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Suporte para OCR</a:t>
            </a:r>
            <a:endParaRPr b="0" lang="pt-BR" sz="1200" spc="-1" strike="noStrike">
              <a:latin typeface="Arial"/>
            </a:endParaRPr>
          </a:p>
          <a:p>
            <a:pPr lvl="1" marL="914400" indent="-304920" algn="just">
              <a:lnSpc>
                <a:spcPct val="100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Suporte para Português (não vi se pode informar)</a:t>
            </a:r>
            <a:endParaRPr b="0" lang="pt-BR" sz="1200" spc="-1" strike="noStrike">
              <a:latin typeface="Arial"/>
            </a:endParaRPr>
          </a:p>
          <a:p>
            <a:pPr lvl="1" marL="914400" indent="-304920" algn="just">
              <a:lnSpc>
                <a:spcPct val="100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Foco em documentos escaneados</a:t>
            </a:r>
            <a:endParaRPr b="0" lang="pt-BR" sz="1200" spc="-1" strike="noStrike">
              <a:latin typeface="Arial"/>
            </a:endParaRPr>
          </a:p>
          <a:p>
            <a:pPr lvl="1" marL="914400" indent="-304920" algn="just">
              <a:lnSpc>
                <a:spcPct val="100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Detecta em PDF (aparentemente consegue pegar o texto digitado no pdf automaticamente e aparentemente não precisa estar no GCS)</a:t>
            </a:r>
            <a:endParaRPr b="0" lang="pt-BR" sz="1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  <a:p>
            <a:pPr marL="457200" indent="-3175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Amazon Textract</a:t>
            </a:r>
            <a:endParaRPr b="0" lang="pt-BR" sz="1400" spc="-1" strike="noStrike">
              <a:latin typeface="Arial"/>
            </a:endParaRPr>
          </a:p>
          <a:p>
            <a:pPr lvl="1" marL="914400" indent="-304920" algn="just">
              <a:lnSpc>
                <a:spcPct val="100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Suporte para escrita à mão em Inglês</a:t>
            </a:r>
            <a:endParaRPr b="0" lang="pt-BR" sz="1200" spc="-1" strike="noStrike">
              <a:latin typeface="Arial"/>
            </a:endParaRPr>
          </a:p>
          <a:p>
            <a:pPr lvl="1" marL="914400" indent="-304920" algn="just">
              <a:lnSpc>
                <a:spcPct val="100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Suporte para OCR em Inglês, Português e outros</a:t>
            </a:r>
            <a:endParaRPr b="0" lang="pt-BR" sz="1200" spc="-1" strike="noStrike">
              <a:latin typeface="Arial"/>
            </a:endParaRPr>
          </a:p>
          <a:p>
            <a:pPr lvl="1" marL="914400" indent="-304920" algn="just">
              <a:lnSpc>
                <a:spcPct val="100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Detecta em JPEG, PNG, PDF, or TIFF (base64 ou Amazon S3)</a:t>
            </a:r>
            <a:endParaRPr b="0" lang="pt-BR" sz="1200" spc="-1" strike="noStrike">
              <a:latin typeface="Arial"/>
            </a:endParaRPr>
          </a:p>
          <a:p>
            <a:pPr marL="91440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  <a:p>
            <a:pPr marL="457200" indent="-3175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Microsoft Azure - Form Recognizer Read (OCR)</a:t>
            </a:r>
            <a:endParaRPr b="0" lang="pt-BR" sz="1400" spc="-1" strike="noStrike">
              <a:latin typeface="Arial"/>
            </a:endParaRPr>
          </a:p>
          <a:p>
            <a:pPr lvl="1" marL="914400" indent="-304920" algn="just">
              <a:lnSpc>
                <a:spcPct val="100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Suporte para escrita à mão</a:t>
            </a:r>
            <a:endParaRPr b="0" lang="pt-BR" sz="1200" spc="-1" strike="noStrike">
              <a:latin typeface="Arial"/>
            </a:endParaRPr>
          </a:p>
          <a:p>
            <a:pPr lvl="1" marL="914400" indent="-304920" algn="just">
              <a:lnSpc>
                <a:spcPct val="100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Suporte para OCR</a:t>
            </a:r>
            <a:endParaRPr b="0" lang="pt-BR" sz="1200" spc="-1" strike="noStrike">
              <a:latin typeface="Arial"/>
            </a:endParaRPr>
          </a:p>
          <a:p>
            <a:pPr lvl="1" marL="914400" indent="-304920" algn="just">
              <a:lnSpc>
                <a:spcPct val="100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Suporte para Português (pode informar a língua para tentar melhorar resultado)</a:t>
            </a:r>
            <a:endParaRPr b="0" lang="pt-BR" sz="12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100;p20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000000">
              <a:alpha val="3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Google Shape;101;p20"/>
          <p:cNvSpPr/>
          <p:nvPr/>
        </p:nvSpPr>
        <p:spPr>
          <a:xfrm>
            <a:off x="2025360" y="2233080"/>
            <a:ext cx="5039280" cy="962280"/>
          </a:xfrm>
          <a:prstGeom prst="rect">
            <a:avLst/>
          </a:prstGeom>
          <a:noFill/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ff"/>
                </a:solidFill>
                <a:latin typeface="Montserrat ExtraBold"/>
                <a:ea typeface="Montserrat ExtraBold"/>
              </a:rPr>
              <a:t>Cotações 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ff"/>
                </a:solidFill>
                <a:latin typeface="Montserrat ExtraBold"/>
                <a:ea typeface="Montserrat ExtraBold"/>
              </a:rPr>
              <a:t>Automáticas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106;p21"/>
          <p:cNvSpPr/>
          <p:nvPr/>
        </p:nvSpPr>
        <p:spPr>
          <a:xfrm>
            <a:off x="348480" y="252360"/>
            <a:ext cx="8426520" cy="5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100" spc="-1" strike="noStrike">
                <a:solidFill>
                  <a:srgbClr val="ff3d00"/>
                </a:solidFill>
                <a:latin typeface="Arial"/>
                <a:ea typeface="Arial"/>
              </a:rPr>
              <a:t>Esboço do Pipeline e de exemplos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98" name="Google Shape;107;p21"/>
          <p:cNvSpPr/>
          <p:nvPr/>
        </p:nvSpPr>
        <p:spPr>
          <a:xfrm>
            <a:off x="348480" y="2264040"/>
            <a:ext cx="790092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https://drive.google.com/file/d/1_IuuQAM0OficSmQ94DAiVzUE_dPrFjCY/view?usp=sharing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2023-12-27T15:24:19Z</dcterms:modified>
  <cp:revision>1</cp:revision>
  <dc:subject/>
  <dc:title/>
</cp:coreProperties>
</file>