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65" r:id="rId5"/>
    <p:sldId id="266" r:id="rId6"/>
    <p:sldId id="258" r:id="rId7"/>
    <p:sldId id="259" r:id="rId8"/>
    <p:sldId id="260" r:id="rId9"/>
    <p:sldId id="261" r:id="rId10"/>
    <p:sldId id="267" r:id="rId11"/>
    <p:sldId id="262" r:id="rId12"/>
    <p:sldId id="264" r:id="rId13"/>
    <p:sldId id="268" r:id="rId14"/>
    <p:sldId id="269" r:id="rId15"/>
    <p:sldId id="272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8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4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0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7BF0-6E7A-4D99-81FE-3EEE6FA4A102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1DFC-5D77-42B9-818A-B23449C0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1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english.purdue.edu/owl/resource/605/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on Report Writing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East Tennessee State University</a:t>
            </a:r>
          </a:p>
          <a:p>
            <a:r>
              <a:rPr lang="en-US" dirty="0" smtClean="0"/>
              <a:t>CSCI 4417/5417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7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Screen Shots!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It is customary in technical writing, and expected here, to include illustrations that support the narrative -- in our case, screen shots that show the reader what he or she can expect to see</a:t>
            </a:r>
            <a:endParaRPr lang="en-US" dirty="0"/>
          </a:p>
          <a:p>
            <a:pPr marL="0" lvl="1" indent="0">
              <a:spcAft>
                <a:spcPts val="1200"/>
              </a:spcAft>
              <a:buNone/>
            </a:pPr>
            <a:r>
              <a:rPr lang="en-US" dirty="0" smtClean="0"/>
              <a:t>Don’t overdo it, but when appropriate, snag a shot of what’s going on to help your poor, lost future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3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Screen Shots!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8449"/>
            <a:ext cx="4584309" cy="22574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477125" y="3228975"/>
            <a:ext cx="2438401" cy="1516757"/>
            <a:chOff x="7439024" y="2590800"/>
            <a:chExt cx="2438401" cy="15167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9024" y="2590800"/>
              <a:ext cx="2438401" cy="12007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7554556" y="3799780"/>
              <a:ext cx="2207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Adobe Fangsong Std R" panose="02020400000000000000" pitchFamily="18" charset="-128"/>
                  <a:cs typeface="Times New Roman" panose="02020603050405020304" pitchFamily="18" charset="0"/>
                </a:rPr>
                <a:t>Figure 2: Network Adapters</a:t>
              </a:r>
              <a:endPara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ea typeface="Adobe Fangsong Std R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58452" y="1574875"/>
            <a:ext cx="221246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dirty="0" smtClean="0">
                <a:solidFill>
                  <a:srgbClr val="FF0000"/>
                </a:solidFill>
              </a:rPr>
              <a:t>X</a:t>
            </a:r>
            <a:endParaRPr lang="en-US" sz="28700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553075" y="3562638"/>
            <a:ext cx="16383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23155" y="4973100"/>
            <a:ext cx="5781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* Resized/cropped as small as possible</a:t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* Border</a:t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* Caption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Conventions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Adopt some conventions to cue the reader that something different is going on with your text:</a:t>
            </a:r>
            <a:endParaRPr lang="en-US" dirty="0"/>
          </a:p>
          <a:p>
            <a:pPr marL="457200" lvl="2" indent="0">
              <a:spcAft>
                <a:spcPts val="1200"/>
              </a:spcAft>
              <a:buNone/>
            </a:pPr>
            <a:r>
              <a:rPr lang="en-US" sz="2400" dirty="0" smtClean="0"/>
              <a:t>Use </a:t>
            </a:r>
            <a:r>
              <a:rPr lang="en-US" dirty="0" smtClean="0">
                <a:latin typeface="Lucida Console" panose="020B0609040504020204" pitchFamily="49" charset="0"/>
              </a:rPr>
              <a:t>monospace</a:t>
            </a:r>
            <a:r>
              <a:rPr lang="en-US" dirty="0" smtClean="0"/>
              <a:t> </a:t>
            </a:r>
            <a:r>
              <a:rPr lang="en-US" sz="2400" dirty="0" smtClean="0"/>
              <a:t>or </a:t>
            </a:r>
            <a:r>
              <a:rPr lang="en-US" b="1" dirty="0" smtClean="0">
                <a:latin typeface="Lucida Console" panose="020B0609040504020204" pitchFamily="49" charset="0"/>
              </a:rPr>
              <a:t>monospace bold </a:t>
            </a:r>
            <a:r>
              <a:rPr lang="en-US" sz="2400" dirty="0" smtClean="0"/>
              <a:t>to indicate command input, for example</a:t>
            </a:r>
          </a:p>
          <a:p>
            <a:pPr marL="457200" lvl="2" indent="0">
              <a:spcAft>
                <a:spcPts val="1200"/>
              </a:spcAft>
              <a:buNone/>
            </a:pPr>
            <a:r>
              <a:rPr lang="en-US" sz="2400" dirty="0"/>
              <a:t>	</a:t>
            </a:r>
            <a:r>
              <a:rPr lang="en-US" sz="2400" dirty="0" smtClean="0"/>
              <a:t>Enter </a:t>
            </a:r>
            <a:r>
              <a:rPr lang="en-US" b="1" dirty="0">
                <a:latin typeface="Lucida Console" panose="020B0609040504020204" pitchFamily="49" charset="0"/>
              </a:rPr>
              <a:t>top</a:t>
            </a:r>
          </a:p>
          <a:p>
            <a:pPr marL="457200" lvl="2" indent="0">
              <a:spcAft>
                <a:spcPts val="1200"/>
              </a:spcAft>
              <a:buNone/>
            </a:pPr>
            <a:r>
              <a:rPr lang="en-US" sz="2400" dirty="0" smtClean="0"/>
              <a:t>Use double or single quotes to indicate keyboard or mouse input</a:t>
            </a:r>
          </a:p>
          <a:p>
            <a:pPr marL="457200" lvl="2" indent="0">
              <a:spcAft>
                <a:spcPts val="1200"/>
              </a:spcAft>
              <a:buNone/>
            </a:pPr>
            <a:r>
              <a:rPr lang="en-US" sz="2400" dirty="0"/>
              <a:t>	</a:t>
            </a:r>
            <a:r>
              <a:rPr lang="en-US" sz="2400" dirty="0" smtClean="0"/>
              <a:t>‘Ctrl-Alt-Delete</a:t>
            </a:r>
            <a:r>
              <a:rPr lang="en-US" sz="2400" dirty="0" smtClean="0"/>
              <a:t>’, Click </a:t>
            </a:r>
            <a:r>
              <a:rPr lang="en-US" sz="2400" dirty="0" smtClean="0"/>
              <a:t>‘OK</a:t>
            </a:r>
            <a:r>
              <a:rPr lang="en-US" sz="2400" dirty="0" smtClean="0"/>
              <a:t>’</a:t>
            </a:r>
          </a:p>
          <a:p>
            <a:pPr marL="457200" lvl="2" indent="0">
              <a:spcAft>
                <a:spcPts val="1200"/>
              </a:spcAft>
              <a:buNone/>
            </a:pPr>
            <a:r>
              <a:rPr lang="en-US" sz="2400" dirty="0" smtClean="0"/>
              <a:t>Italics, bold, underline and different fonts can all be combined. For reference, check out any textbook or technical manual you may have handy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711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53" y="2045759"/>
            <a:ext cx="5753274" cy="37623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26533" y="1600200"/>
            <a:ext cx="261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Centering Vertically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6533" y="2556431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WRONG!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17" y="59267"/>
            <a:ext cx="4743450" cy="6715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866467" y="152400"/>
            <a:ext cx="1092200" cy="321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9067" y="1142999"/>
            <a:ext cx="237066" cy="211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02600" y="1762390"/>
            <a:ext cx="711199" cy="283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1134" y="3913320"/>
            <a:ext cx="1236133" cy="303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70801" y="5898553"/>
            <a:ext cx="1236133" cy="303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58667" y="361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1124" y="1064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9200" y="1725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57267" y="3873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92056" y="5865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41934" y="6251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4143" y="6368302"/>
            <a:ext cx="320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Instead, select the title text, and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4352970" y="6552968"/>
            <a:ext cx="2324045" cy="7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>
            <a:off x="3232690" y="5808133"/>
            <a:ext cx="0" cy="635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0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288" y="1459855"/>
            <a:ext cx="261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Centering Vertically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3134" y="1965325"/>
            <a:ext cx="3132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In this screen shot, the ‘Show hidden symbols’ option is selected to demonstrate that eyeballing it doesn’t work. </a:t>
            </a:r>
          </a:p>
          <a:p>
            <a:endParaRPr lang="en-US" dirty="0"/>
          </a:p>
          <a:p>
            <a:r>
              <a:rPr lang="en-US" dirty="0" smtClean="0"/>
              <a:t>Before going through the steps above, make a page break by placing the cursor at the end of the text and, in the Page Layout command group, and: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217" y="95581"/>
            <a:ext cx="5183716" cy="669414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10953" t="1852" r="73047" b="49047"/>
          <a:stretch/>
        </p:blipFill>
        <p:spPr>
          <a:xfrm>
            <a:off x="4025242" y="1601314"/>
            <a:ext cx="2499054" cy="431384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4025242" y="3759915"/>
            <a:ext cx="2499054" cy="6512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25242" y="1828678"/>
            <a:ext cx="631425" cy="271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03334" y="37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3834" y="1775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77533" y="4625325"/>
            <a:ext cx="16594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3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So I decided, while working on this, that it might be beneficial to have a template that helps guide you through the report and fulfil the requirements in the lab guide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The file is named ‘sysadmintemplate.dotx’ and will be available in the Labs folder under Content in D2L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You can download the template and use it as a starting point for future reports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The variable fields can be completed by clicking on their respective tabs and replacing the placeholder text</a:t>
            </a:r>
          </a:p>
        </p:txBody>
      </p:sp>
    </p:spTree>
    <p:extLst>
      <p:ext uri="{BB962C8B-B14F-4D97-AF65-F5344CB8AC3E}">
        <p14:creationId xmlns:p14="http://schemas.microsoft.com/office/powerpoint/2010/main" val="38335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Clicking in the field,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Click the tab,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Begin typing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30" y="1624014"/>
            <a:ext cx="5314950" cy="8667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95" y="2885779"/>
            <a:ext cx="5519185" cy="86673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Oval 5"/>
          <p:cNvSpPr/>
          <p:nvPr/>
        </p:nvSpPr>
        <p:spPr>
          <a:xfrm>
            <a:off x="4114800" y="3168502"/>
            <a:ext cx="244548" cy="2658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67" y="4126234"/>
            <a:ext cx="3190875" cy="8667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8423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6" y="1500342"/>
            <a:ext cx="8382000" cy="15811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533" y="1600200"/>
            <a:ext cx="121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Headers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28066" y="3701995"/>
            <a:ext cx="609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you’re using the provided template, the header will already be in place. All you have to do is double-click on the header and replace the placeholders with the appropriate information. Otherwise, if you’re working from scratch, create a header on Page 2 the contains the above information.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the top of the display, click on ‘Different First Page’ and ensure that the title page has no header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54267" y="1653990"/>
            <a:ext cx="597588" cy="261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7361" y="1660973"/>
            <a:ext cx="1189371" cy="261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19" idx="0"/>
          </p:cNvCxnSpPr>
          <p:nvPr/>
        </p:nvCxnSpPr>
        <p:spPr>
          <a:xfrm flipH="1" flipV="1">
            <a:off x="4794678" y="1960233"/>
            <a:ext cx="2681388" cy="17417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</p:cNvCxnSpPr>
          <p:nvPr/>
        </p:nvCxnSpPr>
        <p:spPr>
          <a:xfrm flipV="1">
            <a:off x="7476066" y="2144899"/>
            <a:ext cx="3047999" cy="1557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20321" y="227135"/>
            <a:ext cx="468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template file, the date will automatically display. If you’re working from scratch, enter the date here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8860861" y="1150465"/>
            <a:ext cx="1214472" cy="772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18" y="5198776"/>
            <a:ext cx="1819275" cy="9144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29" name="Straight Arrow Connector 28"/>
          <p:cNvCxnSpPr>
            <a:endCxn id="11" idx="3"/>
          </p:cNvCxnSpPr>
          <p:nvPr/>
        </p:nvCxnSpPr>
        <p:spPr>
          <a:xfrm flipH="1" flipV="1">
            <a:off x="2968593" y="5655976"/>
            <a:ext cx="1391740" cy="251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154239" y="5227858"/>
            <a:ext cx="1445027" cy="261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14" grpId="0" animBg="1"/>
      <p:bldP spid="21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1608667"/>
            <a:ext cx="110659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Law Enforcement, 1/3 </a:t>
            </a:r>
            <a:r>
              <a:rPr lang="en-US" sz="2400" dirty="0" smtClean="0"/>
              <a:t>(approx.) time spent writing reports:</a:t>
            </a:r>
          </a:p>
          <a:p>
            <a:endParaRPr lang="en-US" sz="2400" dirty="0"/>
          </a:p>
          <a:p>
            <a:r>
              <a:rPr lang="en-US" sz="2400" dirty="0" smtClean="0"/>
              <a:t>40 </a:t>
            </a:r>
            <a:r>
              <a:rPr lang="en-US" sz="2400" dirty="0" err="1" smtClean="0"/>
              <a:t>hr</a:t>
            </a:r>
            <a:r>
              <a:rPr lang="en-US" sz="2400" dirty="0" smtClean="0"/>
              <a:t>/</a:t>
            </a:r>
            <a:r>
              <a:rPr lang="en-US" sz="2400" dirty="0" err="1" smtClean="0"/>
              <a:t>wk</a:t>
            </a:r>
            <a:r>
              <a:rPr lang="en-US" sz="2400" dirty="0" smtClean="0"/>
              <a:t> * 4wk/</a:t>
            </a:r>
            <a:r>
              <a:rPr lang="en-US" sz="2400" dirty="0" err="1" smtClean="0"/>
              <a:t>mo</a:t>
            </a:r>
            <a:r>
              <a:rPr lang="en-US" sz="2400" dirty="0" smtClean="0"/>
              <a:t> * 12 </a:t>
            </a:r>
            <a:r>
              <a:rPr lang="en-US" sz="2400" dirty="0" err="1" smtClean="0"/>
              <a:t>mo</a:t>
            </a:r>
            <a:r>
              <a:rPr lang="en-US" sz="2400" dirty="0" smtClean="0"/>
              <a:t>/</a:t>
            </a:r>
            <a:r>
              <a:rPr lang="en-US" sz="2400" dirty="0" err="1" smtClean="0"/>
              <a:t>yr</a:t>
            </a:r>
            <a:r>
              <a:rPr lang="en-US" sz="2400" dirty="0" smtClean="0"/>
              <a:t> - (2 </a:t>
            </a:r>
            <a:r>
              <a:rPr lang="en-US" sz="2400" dirty="0" err="1" smtClean="0"/>
              <a:t>wk_vac</a:t>
            </a:r>
            <a:r>
              <a:rPr lang="en-US" sz="2400" dirty="0" smtClean="0"/>
              <a:t> * 40 </a:t>
            </a:r>
            <a:r>
              <a:rPr lang="en-US" sz="2400" dirty="0" err="1" smtClean="0"/>
              <a:t>hr</a:t>
            </a:r>
            <a:r>
              <a:rPr lang="en-US" sz="2400" dirty="0" smtClean="0"/>
              <a:t>) * 15 </a:t>
            </a:r>
            <a:r>
              <a:rPr lang="en-US" sz="2400" dirty="0" err="1" smtClean="0"/>
              <a:t>yr</a:t>
            </a:r>
            <a:r>
              <a:rPr lang="en-US" sz="2400" dirty="0" smtClean="0"/>
              <a:t> = 276000 hours</a:t>
            </a:r>
          </a:p>
          <a:p>
            <a:endParaRPr lang="en-US" sz="2400" dirty="0" smtClean="0"/>
          </a:p>
          <a:p>
            <a:r>
              <a:rPr lang="en-US" sz="2400" dirty="0" smtClean="0"/>
              <a:t>276000/3 	= 9200 hours spent writing reports</a:t>
            </a:r>
          </a:p>
          <a:p>
            <a:r>
              <a:rPr lang="en-US" sz="2400" dirty="0" smtClean="0"/>
              <a:t>		= 383 days 8 hours</a:t>
            </a:r>
          </a:p>
          <a:p>
            <a:r>
              <a:rPr lang="en-US" sz="2400" dirty="0" smtClean="0"/>
              <a:t>		</a:t>
            </a:r>
            <a:r>
              <a:rPr lang="en-US" sz="2400" dirty="0" smtClean="0"/>
              <a:t>= 1 </a:t>
            </a:r>
            <a:r>
              <a:rPr lang="en-US" sz="2400" dirty="0" smtClean="0"/>
              <a:t>year, 18 days, 8 hours writing reports</a:t>
            </a:r>
          </a:p>
          <a:p>
            <a:endParaRPr lang="en-US" sz="2400" dirty="0"/>
          </a:p>
          <a:p>
            <a:r>
              <a:rPr lang="en-US" sz="2400" dirty="0" smtClean="0"/>
              <a:t>Does not include time spent reviewing and correcting reports during six years as a supervisor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78933" y="406400"/>
            <a:ext cx="535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My Experience </a:t>
            </a:r>
            <a:r>
              <a:rPr lang="en-US" sz="3200" dirty="0" smtClean="0"/>
              <a:t>Writing Reports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59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Capitalize Proper Nouns!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Google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 smtClean="0"/>
              <a:t> google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Process </a:t>
            </a:r>
            <a:r>
              <a:rPr lang="en-US" dirty="0" smtClean="0"/>
              <a:t>Explorer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 smtClean="0"/>
              <a:t> process explorer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Windows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 smtClean="0"/>
              <a:t> windows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Ubuntu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 smtClean="0"/>
              <a:t> ubuntu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  <a:p>
            <a:pPr marL="0" lvl="1" indent="0">
              <a:spcAft>
                <a:spcPts val="1200"/>
              </a:spcAft>
              <a:buNone/>
            </a:pPr>
            <a:r>
              <a:rPr lang="en-US" sz="2800" dirty="0" smtClean="0"/>
              <a:t>If you’re referring to something specific, </a:t>
            </a:r>
            <a:r>
              <a:rPr lang="en-US" sz="2800" dirty="0" smtClean="0">
                <a:solidFill>
                  <a:srgbClr val="FF0000"/>
                </a:solidFill>
              </a:rPr>
              <a:t>capitalize</a:t>
            </a:r>
            <a:r>
              <a:rPr lang="en-US" sz="2800" dirty="0" smtClean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41386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Point of View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Technical reports should be written in an objective, third person point of view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The words, ‘I,’ ‘you,’ ‘we,’ ‘us,’ ‘your,’ ‘me,’ etc. should not appear in your narrative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The convention is a little looser for the Observations section, but should still be professional in tone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 smtClean="0"/>
          </a:p>
          <a:p>
            <a:pPr marL="0" lvl="1" indent="0">
              <a:spcAft>
                <a:spcPts val="1200"/>
              </a:spcAft>
              <a:buNone/>
            </a:pPr>
            <a:r>
              <a:rPr lang="en-US" sz="2800" dirty="0" smtClean="0"/>
              <a:t>Face it, technical reports are </a:t>
            </a:r>
            <a:r>
              <a:rPr lang="en-US" sz="2800" dirty="0" smtClean="0">
                <a:solidFill>
                  <a:srgbClr val="FF0000"/>
                </a:solidFill>
              </a:rPr>
              <a:t>supposed</a:t>
            </a:r>
            <a:r>
              <a:rPr lang="en-US" sz="2800" dirty="0" smtClean="0"/>
              <a:t> to be boring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9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Report</a:t>
            </a:r>
            <a:r>
              <a:rPr lang="en-US" dirty="0" smtClean="0"/>
              <a:t>, not instructions</a:t>
            </a:r>
          </a:p>
          <a:p>
            <a:pPr marL="914400" indent="-914400">
              <a:spcAft>
                <a:spcPts val="1200"/>
              </a:spcAft>
              <a:buNone/>
            </a:pPr>
            <a:r>
              <a:rPr lang="en-US" sz="2800" dirty="0"/>
              <a:t>	</a:t>
            </a:r>
            <a:r>
              <a:rPr lang="en-US" sz="2800" dirty="0" smtClean="0"/>
              <a:t>The Procedures and Results section of your report should </a:t>
            </a:r>
            <a:r>
              <a:rPr lang="en-US" sz="2800" b="1" u="sng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read like a set of instructions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Don’t tell me what to do. I already know what to do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	</a:t>
            </a:r>
            <a:r>
              <a:rPr lang="en-US" dirty="0" smtClean="0"/>
              <a:t>Tell me what you did and what happened as a result</a:t>
            </a:r>
            <a:endParaRPr lang="en-US" sz="2800" dirty="0" smtClean="0"/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Run-ons/comma-splices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Wrong:</a:t>
            </a:r>
            <a:r>
              <a:rPr lang="en-US" dirty="0" smtClean="0"/>
              <a:t> This is a run-on sentence and it is not proper grammar.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Right:</a:t>
            </a:r>
            <a:r>
              <a:rPr lang="en-US" dirty="0" smtClean="0"/>
              <a:t> This is not a run-on sentence. It is proper grammar.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Wrong:</a:t>
            </a:r>
            <a:r>
              <a:rPr lang="en-US" dirty="0" smtClean="0"/>
              <a:t> This is a comma-splice, it is not proper grammar.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Right:</a:t>
            </a:r>
            <a:r>
              <a:rPr lang="en-US" dirty="0" smtClean="0"/>
              <a:t> This is not a comma-splice. It is proper grammar.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  <a:p>
            <a:pPr marL="0" lvl="1" indent="0">
              <a:spcAft>
                <a:spcPts val="1200"/>
              </a:spcAft>
              <a:buNone/>
            </a:pPr>
            <a:r>
              <a:rPr lang="en-US" sz="2800" dirty="0" smtClean="0"/>
              <a:t>Short sentences are </a:t>
            </a:r>
            <a:r>
              <a:rPr lang="en-US" sz="2800" dirty="0" smtClean="0">
                <a:solidFill>
                  <a:srgbClr val="FF0000"/>
                </a:solidFill>
              </a:rPr>
              <a:t>OK</a:t>
            </a:r>
            <a:r>
              <a:rPr lang="en-US" sz="2800" dirty="0" smtClean="0">
                <a:solidFill>
                  <a:srgbClr val="FF0000"/>
                </a:solidFill>
              </a:rPr>
              <a:t>! </a:t>
            </a:r>
            <a:r>
              <a:rPr lang="en-US" sz="2800" dirty="0" smtClean="0"/>
              <a:t>Each sentence should express </a:t>
            </a:r>
            <a:r>
              <a:rPr lang="en-US" sz="2800" dirty="0" smtClean="0">
                <a:solidFill>
                  <a:srgbClr val="FF0000"/>
                </a:solidFill>
              </a:rPr>
              <a:t>one idea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7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SPELL CHECK!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With the quality of spell checkers included in today’s word processing software, there is </a:t>
            </a:r>
            <a:r>
              <a:rPr lang="en-US" dirty="0" smtClean="0">
                <a:solidFill>
                  <a:srgbClr val="FF0000"/>
                </a:solidFill>
              </a:rPr>
              <a:t>no excuse </a:t>
            </a:r>
            <a:r>
              <a:rPr lang="en-US" dirty="0" smtClean="0"/>
              <a:t>for turning in work that includes </a:t>
            </a:r>
            <a:r>
              <a:rPr lang="en-US" dirty="0" err="1" smtClean="0"/>
              <a:t>mis</a:t>
            </a:r>
            <a:r>
              <a:rPr lang="en-US" dirty="0" smtClean="0"/>
              <a:t>-spelled words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  <a:p>
            <a:pPr marL="0" lvl="1" indent="0">
              <a:spcAft>
                <a:spcPts val="120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SPELL CHECK IS NOT ENOUGH!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They’re, their, there: Spell checkers can’t catch all mistakes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Proofread your work, preferably after not looking at it for at least an hour, better a day or more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Better yet, arrange with a classmate to exchange papers and proofread for each other</a:t>
            </a:r>
          </a:p>
        </p:txBody>
      </p:sp>
    </p:spTree>
    <p:extLst>
      <p:ext uri="{BB962C8B-B14F-4D97-AF65-F5344CB8AC3E}">
        <p14:creationId xmlns:p14="http://schemas.microsoft.com/office/powerpoint/2010/main" val="61172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733"/>
            <a:ext cx="10515600" cy="45852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its/it’s (Possessive vs. contraction)</a:t>
            </a:r>
            <a:endParaRPr lang="en-US" dirty="0" smtClean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Wrong: </a:t>
            </a:r>
            <a:r>
              <a:rPr lang="en-US" dirty="0" smtClean="0"/>
              <a:t>Double-click on a process to view it’s properties.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Right:</a:t>
            </a:r>
            <a:r>
              <a:rPr lang="en-US" dirty="0" smtClean="0"/>
              <a:t> Double-click on a process to view its properties.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Wrong: </a:t>
            </a:r>
            <a:r>
              <a:rPr lang="en-US" dirty="0" smtClean="0"/>
              <a:t>Its almost time for me to submit my lab report.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Right: </a:t>
            </a:r>
            <a:r>
              <a:rPr lang="en-US" dirty="0" smtClean="0"/>
              <a:t>It’s almost time for me to submit my lab report. (it’s = ‘it is’)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  <a:p>
            <a:pPr marL="0" lvl="1" indent="0">
              <a:spcAft>
                <a:spcPts val="1200"/>
              </a:spcAft>
              <a:buNone/>
            </a:pPr>
            <a:r>
              <a:rPr lang="en-US" sz="2800" dirty="0" smtClean="0"/>
              <a:t>When in doubt, read the sentence to yourself and expand “it’s:” </a:t>
            </a:r>
          </a:p>
          <a:p>
            <a:pPr marL="509588" lvl="1" indent="0">
              <a:spcAft>
                <a:spcPts val="1200"/>
              </a:spcAft>
              <a:buNone/>
            </a:pPr>
            <a:r>
              <a:rPr lang="en-US" i="1" dirty="0" smtClean="0"/>
              <a:t>“</a:t>
            </a:r>
            <a:r>
              <a:rPr lang="en-US" i="1" dirty="0" smtClean="0"/>
              <a:t>The instance doesn’t really obtain </a:t>
            </a:r>
            <a:r>
              <a:rPr lang="en-US" i="1" dirty="0" smtClean="0">
                <a:solidFill>
                  <a:srgbClr val="FF0000"/>
                </a:solidFill>
              </a:rPr>
              <a:t>it is </a:t>
            </a:r>
            <a:r>
              <a:rPr lang="en-US" i="1" dirty="0" smtClean="0"/>
              <a:t>DHCP address dynamically.”</a:t>
            </a:r>
          </a:p>
        </p:txBody>
      </p:sp>
    </p:spTree>
    <p:extLst>
      <p:ext uri="{BB962C8B-B14F-4D97-AF65-F5344CB8AC3E}">
        <p14:creationId xmlns:p14="http://schemas.microsoft.com/office/powerpoint/2010/main" val="156365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4031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Past/present/future tense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Wrong:</a:t>
            </a:r>
            <a:r>
              <a:rPr lang="en-US" dirty="0" smtClean="0"/>
              <a:t> The command was ran at the terminal.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Right:</a:t>
            </a:r>
            <a:r>
              <a:rPr lang="en-US" dirty="0" smtClean="0"/>
              <a:t> The command was run at the terminal.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  <a:p>
            <a:pPr marL="0" lvl="1" indent="0">
              <a:spcAft>
                <a:spcPts val="1200"/>
              </a:spcAft>
              <a:buNone/>
            </a:pPr>
            <a:r>
              <a:rPr lang="en-US" sz="2800" dirty="0" smtClean="0"/>
              <a:t>Be sure to match a verb’s tense with the </a:t>
            </a:r>
            <a:r>
              <a:rPr lang="en-US" sz="2800" dirty="0" smtClean="0"/>
              <a:t>context</a:t>
            </a:r>
          </a:p>
          <a:p>
            <a:pPr marL="0" lvl="1" indent="0">
              <a:spcAft>
                <a:spcPts val="1200"/>
              </a:spcAft>
              <a:buNone/>
            </a:pPr>
            <a:r>
              <a:rPr lang="en-US" sz="2800" dirty="0" smtClean="0"/>
              <a:t>Turns out, run is an irregular verb whose past participle is the same as its </a:t>
            </a:r>
            <a:r>
              <a:rPr lang="en-US" sz="2800" dirty="0"/>
              <a:t>present tense: </a:t>
            </a:r>
            <a:r>
              <a:rPr lang="en-US" sz="2800" dirty="0">
                <a:hlinkClick r:id="rId2"/>
              </a:rPr>
              <a:t>https://owl.english.purdue.edu/owl/resource/605/1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0" lvl="1" indent="0">
              <a:spcAft>
                <a:spcPts val="1200"/>
              </a:spcAft>
              <a:buNone/>
            </a:pPr>
            <a:r>
              <a:rPr lang="en-US" sz="2000" i="1" dirty="0" smtClean="0">
                <a:solidFill>
                  <a:srgbClr val="0070C0"/>
                </a:solidFill>
              </a:rPr>
              <a:t>(OK, I admit it. I had to look it up to recall the actual terminology. Eighth grade was a long time ago…)</a:t>
            </a:r>
            <a:endParaRPr lang="en-US" sz="1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7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873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Fangsong Std R</vt:lpstr>
      <vt:lpstr>Arial</vt:lpstr>
      <vt:lpstr>Calibri</vt:lpstr>
      <vt:lpstr>Calibri Light</vt:lpstr>
      <vt:lpstr>Lucida Console</vt:lpstr>
      <vt:lpstr>Times New Roman</vt:lpstr>
      <vt:lpstr>Office Theme</vt:lpstr>
      <vt:lpstr>Notes on Report Writing</vt:lpstr>
      <vt:lpstr>PowerPoint Presentation</vt:lpstr>
      <vt:lpstr>Notes on Reports</vt:lpstr>
      <vt:lpstr>Notes on Reports</vt:lpstr>
      <vt:lpstr>Notes on Reports</vt:lpstr>
      <vt:lpstr>Notes on Reports</vt:lpstr>
      <vt:lpstr>Notes on Reports</vt:lpstr>
      <vt:lpstr>Notes on Reports</vt:lpstr>
      <vt:lpstr>Notes on Reports</vt:lpstr>
      <vt:lpstr>Notes on Reports</vt:lpstr>
      <vt:lpstr>Notes on Reports</vt:lpstr>
      <vt:lpstr>Notes on Reports</vt:lpstr>
      <vt:lpstr>Notes on Reports</vt:lpstr>
      <vt:lpstr>Notes on Reports</vt:lpstr>
      <vt:lpstr>Report Template</vt:lpstr>
      <vt:lpstr>Notes on Reports</vt:lpstr>
      <vt:lpstr>Notes on Reports</vt:lpstr>
    </vt:vector>
  </TitlesOfParts>
  <Company>ETSU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Ramsey, John Webster</dc:creator>
  <cp:lastModifiedBy>Ramsey, John Webster</cp:lastModifiedBy>
  <cp:revision>18</cp:revision>
  <dcterms:created xsi:type="dcterms:W3CDTF">2016-02-23T18:38:41Z</dcterms:created>
  <dcterms:modified xsi:type="dcterms:W3CDTF">2016-02-26T17:17:33Z</dcterms:modified>
</cp:coreProperties>
</file>