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3B05-6BF9-4BFA-B448-F91107A549D0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EA76-7569-43C6-8EC7-3A08285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257800"/>
            <a:ext cx="3352800" cy="1066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Pramod Nepal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Methods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over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057400"/>
            <a:ext cx="2419350" cy="1613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Case </a:t>
            </a:r>
            <a:r>
              <a:rPr lang="en-US" sz="4000" dirty="0" smtClean="0"/>
              <a:t>Study - Haskell </a:t>
            </a:r>
            <a:r>
              <a:rPr lang="en-US" sz="4000" dirty="0"/>
              <a:t>Program Coverage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Haskell – the language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Lazy evaluation, single assignment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Sub-expression might not be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 </a:t>
            </a:r>
            <a:r>
              <a:rPr lang="en-US" dirty="0"/>
              <a:t>if surrounding code is called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HPC – the tool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Accumulates coverage over multiple executions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Runs selectively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Uses arrays called tick boxes to record coverage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Integrated into GHC, supports extended languages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Tick boxes increase compile time up to 5 times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Executable generated using original </a:t>
            </a:r>
            <a:r>
              <a:rPr lang="en-US" dirty="0"/>
              <a:t>H</a:t>
            </a:r>
            <a:r>
              <a:rPr lang="en-US" dirty="0" smtClean="0"/>
              <a:t>askell code, </a:t>
            </a:r>
            <a:br>
              <a:rPr lang="en-US" dirty="0" smtClean="0"/>
            </a:br>
            <a:r>
              <a:rPr lang="en-US" dirty="0" smtClean="0"/>
              <a:t>30 % overhead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Deemed acceptable for programmers</a:t>
            </a:r>
            <a:endParaRPr lang="en-US" dirty="0"/>
          </a:p>
        </p:txBody>
      </p:sp>
      <p:pic>
        <p:nvPicPr>
          <p:cNvPr id="4" name="Picture 3" descr="haske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41119"/>
            <a:ext cx="2133600" cy="152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TDD for writing cleaner code, with little external dependencies</a:t>
            </a:r>
          </a:p>
          <a:p>
            <a:r>
              <a:rPr lang="en-US" dirty="0" smtClean="0"/>
              <a:t>Enables non-developer stake holders to view progress</a:t>
            </a:r>
          </a:p>
          <a:p>
            <a:r>
              <a:rPr lang="en-US" dirty="0" smtClean="0"/>
              <a:t>Supports maintenance</a:t>
            </a:r>
          </a:p>
          <a:p>
            <a:pPr lvl="1"/>
            <a:r>
              <a:rPr lang="en-US" dirty="0" smtClean="0"/>
              <a:t>bug fix</a:t>
            </a:r>
          </a:p>
          <a:p>
            <a:pPr lvl="1"/>
            <a:r>
              <a:rPr lang="en-US" smtClean="0"/>
              <a:t>feature </a:t>
            </a:r>
            <a:r>
              <a:rPr lang="en-US" dirty="0" smtClean="0"/>
              <a:t>enhancement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71800"/>
            <a:ext cx="57150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Meaning: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raction of </a:t>
            </a:r>
            <a:r>
              <a:rPr lang="en-US" dirty="0"/>
              <a:t>distinct program points or paths </a:t>
            </a:r>
            <a:r>
              <a:rPr lang="en-US" dirty="0" smtClean="0"/>
              <a:t>of interest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 program executes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running test </a:t>
            </a:r>
            <a:r>
              <a:rPr lang="en-US" dirty="0" smtClean="0"/>
              <a:t>cases</a:t>
            </a:r>
          </a:p>
        </p:txBody>
      </p:sp>
      <p:pic>
        <p:nvPicPr>
          <p:cNvPr id="5" name="Picture 4" descr="messure_p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04" y="3048000"/>
            <a:ext cx="2133600" cy="2971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8160" y="1447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Definition: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(# items executed) / (# items in target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Suggests patterns that are safer than </a:t>
            </a:r>
            <a:r>
              <a:rPr lang="en-US" dirty="0"/>
              <a:t>misguided </a:t>
            </a:r>
            <a:r>
              <a:rPr lang="en-US" dirty="0" smtClean="0"/>
              <a:t>way of development</a:t>
            </a:r>
          </a:p>
          <a:p>
            <a:r>
              <a:rPr lang="en-US" dirty="0" smtClean="0"/>
              <a:t>Avoids </a:t>
            </a:r>
            <a:r>
              <a:rPr lang="en-US" dirty="0"/>
              <a:t>common </a:t>
            </a:r>
            <a:r>
              <a:rPr lang="en-US" dirty="0" smtClean="0"/>
              <a:t>traps in software development</a:t>
            </a:r>
          </a:p>
        </p:txBody>
      </p:sp>
      <p:pic>
        <p:nvPicPr>
          <p:cNvPr id="4" name="Picture 3" descr="pitfall.jpg"/>
          <p:cNvPicPr>
            <a:picLocks noChangeAspect="1"/>
          </p:cNvPicPr>
          <p:nvPr/>
        </p:nvPicPr>
        <p:blipFill rotWithShape="1">
          <a:blip r:embed="rId2" cstate="print"/>
          <a:srcRect t="18570" b="18570"/>
          <a:stretch/>
        </p:blipFill>
        <p:spPr>
          <a:xfrm>
            <a:off x="609600" y="3657600"/>
            <a:ext cx="5791200" cy="2730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know coverage method to understand significance of ratio</a:t>
            </a:r>
          </a:p>
          <a:p>
            <a:r>
              <a:rPr lang="en-US" dirty="0" smtClean="0"/>
              <a:t>Even strong coverage doesn't measure quality of logic</a:t>
            </a:r>
          </a:p>
          <a:p>
            <a:r>
              <a:rPr lang="en-US" dirty="0" smtClean="0"/>
              <a:t>Avoiding </a:t>
            </a:r>
            <a:r>
              <a:rPr lang="en-US" dirty="0"/>
              <a:t>p</a:t>
            </a:r>
            <a:r>
              <a:rPr lang="en-US" dirty="0" smtClean="0"/>
              <a:t>itfalls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functional point test cases derived from the </a:t>
            </a:r>
            <a:r>
              <a:rPr lang="en-US" dirty="0" smtClean="0"/>
              <a:t>specification before applying coverage</a:t>
            </a:r>
          </a:p>
          <a:p>
            <a:pPr lvl="1"/>
            <a:r>
              <a:rPr lang="en-US" dirty="0" smtClean="0"/>
              <a:t>Choose coverage methods based </a:t>
            </a:r>
            <a:r>
              <a:rPr lang="en-US" dirty="0"/>
              <a:t>on </a:t>
            </a:r>
            <a:r>
              <a:rPr lang="en-US" dirty="0" smtClean="0"/>
              <a:t>code's </a:t>
            </a:r>
            <a:r>
              <a:rPr lang="en-US" dirty="0"/>
              <a:t>criticality, </a:t>
            </a:r>
            <a:r>
              <a:rPr lang="en-US" dirty="0" smtClean="0"/>
              <a:t>complexity, frequency and effort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b="1" dirty="0" smtClean="0">
                <a:solidFill>
                  <a:srgbClr val="002060"/>
                </a:solidFill>
              </a:rPr>
              <a:t>Statement</a:t>
            </a:r>
            <a:r>
              <a:rPr lang="en-US" dirty="0" smtClean="0"/>
              <a:t> coverage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degree </a:t>
            </a:r>
            <a:r>
              <a:rPr lang="en-US" dirty="0"/>
              <a:t>to which tests exercise </a:t>
            </a:r>
            <a:r>
              <a:rPr lang="en-US" dirty="0" smtClean="0"/>
              <a:t>statements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b="1" dirty="0">
                <a:solidFill>
                  <a:srgbClr val="002060"/>
                </a:solidFill>
              </a:rPr>
              <a:t>Branch</a:t>
            </a:r>
            <a:r>
              <a:rPr lang="en-US" dirty="0" smtClean="0"/>
              <a:t> coverage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degree to which tests exercise branches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(if </a:t>
            </a:r>
            <a:r>
              <a:rPr lang="en-US" dirty="0" smtClean="0"/>
              <a:t>/ else clause</a:t>
            </a:r>
            <a:r>
              <a:rPr lang="en-US" dirty="0"/>
              <a:t>, loops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b="1" dirty="0">
                <a:solidFill>
                  <a:srgbClr val="002060"/>
                </a:solidFill>
              </a:rPr>
              <a:t>Decision</a:t>
            </a:r>
            <a:r>
              <a:rPr lang="en-US" dirty="0" smtClean="0"/>
              <a:t> coverage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degree to which tests exercise Boolean expressions, control branches, and exit and entry points </a:t>
            </a:r>
            <a:endParaRPr lang="en-US" dirty="0"/>
          </a:p>
        </p:txBody>
      </p:sp>
      <p:pic>
        <p:nvPicPr>
          <p:cNvPr id="4" name="Picture 3" descr="bran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3581400"/>
            <a:ext cx="32004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Frequently used methods</a:t>
            </a:r>
            <a:br>
              <a:rPr lang="en-US" dirty="0" smtClean="0"/>
            </a:br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7637848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Condition</a:t>
            </a:r>
            <a:r>
              <a:rPr lang="en-US" dirty="0" smtClean="0"/>
              <a:t> coverage</a:t>
            </a:r>
          </a:p>
          <a:p>
            <a:pPr lvl="1"/>
            <a:r>
              <a:rPr lang="en-US" dirty="0" smtClean="0"/>
              <a:t>degree to which tests exercise</a:t>
            </a:r>
            <a:br>
              <a:rPr lang="en-US" dirty="0" smtClean="0"/>
            </a:br>
            <a:r>
              <a:rPr lang="en-US" dirty="0" smtClean="0"/>
              <a:t>conditions that can affect decisions' outcomes</a:t>
            </a:r>
          </a:p>
          <a:p>
            <a:pPr lvl="1"/>
            <a:r>
              <a:rPr lang="en-US" dirty="0" smtClean="0"/>
              <a:t>types of condition coverage</a:t>
            </a:r>
          </a:p>
          <a:p>
            <a:pPr lvl="2"/>
            <a:r>
              <a:rPr lang="en-US" sz="2600" b="1" dirty="0">
                <a:solidFill>
                  <a:srgbClr val="002060"/>
                </a:solidFill>
              </a:rPr>
              <a:t>MC/DC</a:t>
            </a:r>
            <a:r>
              <a:rPr lang="en-US" sz="2600" dirty="0" smtClean="0"/>
              <a:t> covers entry, exit point and condition’s possible outcome </a:t>
            </a:r>
          </a:p>
          <a:p>
            <a:pPr lvl="2"/>
            <a:r>
              <a:rPr lang="en-US" sz="2600" b="1" dirty="0">
                <a:solidFill>
                  <a:srgbClr val="002060"/>
                </a:solidFill>
              </a:rPr>
              <a:t>MCC</a:t>
            </a:r>
            <a:r>
              <a:rPr lang="en-US" sz="2600" dirty="0" smtClean="0"/>
              <a:t> requires completeness of truth table for decision’s condition</a:t>
            </a:r>
          </a:p>
          <a:p>
            <a:pPr lvl="2"/>
            <a:r>
              <a:rPr lang="en-US" sz="2600" dirty="0" smtClean="0"/>
              <a:t>MC/DC </a:t>
            </a:r>
            <a:r>
              <a:rPr lang="en-US" sz="2600" dirty="0"/>
              <a:t>preferred </a:t>
            </a:r>
            <a:r>
              <a:rPr lang="en-US" sz="2600" dirty="0" smtClean="0"/>
              <a:t>to MCC</a:t>
            </a:r>
            <a:endParaRPr lang="en-US" sz="2600" dirty="0"/>
          </a:p>
        </p:txBody>
      </p:sp>
      <p:pic>
        <p:nvPicPr>
          <p:cNvPr id="4" name="Picture 3" descr="condi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04800"/>
            <a:ext cx="2402703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8688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Types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code instrumentation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data </a:t>
            </a:r>
            <a:r>
              <a:rPr lang="en-US" dirty="0"/>
              <a:t>gathering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coverage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Code instrumentation tools </a:t>
            </a:r>
            <a:r>
              <a:rPr lang="en-US" dirty="0" smtClean="0"/>
              <a:t>add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Byte code </a:t>
            </a:r>
            <a:r>
              <a:rPr lang="en-US" dirty="0" smtClean="0"/>
              <a:t>analyzers </a:t>
            </a:r>
            <a:r>
              <a:rPr lang="en-US" dirty="0"/>
              <a:t>do runtime </a:t>
            </a:r>
            <a:r>
              <a:rPr lang="en-US" dirty="0" smtClean="0"/>
              <a:t>instrumentation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GUI is important for tools selection</a:t>
            </a:r>
          </a:p>
        </p:txBody>
      </p:sp>
      <p:pic>
        <p:nvPicPr>
          <p:cNvPr id="6" name="Picture 5" descr="code_analysis.jpg"/>
          <p:cNvPicPr>
            <a:picLocks noChangeAspect="1"/>
          </p:cNvPicPr>
          <p:nvPr/>
        </p:nvPicPr>
        <p:blipFill rotWithShape="1">
          <a:blip r:embed="rId2"/>
          <a:srcRect t="1847" b="2154"/>
          <a:stretch/>
        </p:blipFill>
        <p:spPr>
          <a:xfrm>
            <a:off x="4800600" y="1127760"/>
            <a:ext cx="3683000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944562"/>
          </a:xfrm>
        </p:spPr>
        <p:txBody>
          <a:bodyPr/>
          <a:lstStyle/>
          <a:p>
            <a:r>
              <a:rPr lang="en-US" dirty="0" smtClean="0"/>
              <a:t>Dangers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85 % as gateway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 de facto standard in some organizations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seen as demotivating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testers stop at 85%, instead of (say) 90%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testers try for easiest 85%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Confusing test coverage with correctness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black-box testing can't check path coverage:  </a:t>
            </a:r>
            <a:br>
              <a:rPr lang="en-US" dirty="0" smtClean="0"/>
            </a:br>
            <a:r>
              <a:rPr lang="en-US" dirty="0" smtClean="0"/>
              <a:t>e.g., does B execute after A?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focus on meeting coverage rather than fixing errors, design weaknesses</a:t>
            </a:r>
          </a:p>
        </p:txBody>
      </p:sp>
      <p:pic>
        <p:nvPicPr>
          <p:cNvPr id="4" name="Picture 3" descr="pickem-85perc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175846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868362"/>
          </a:xfrm>
        </p:spPr>
        <p:txBody>
          <a:bodyPr/>
          <a:lstStyle/>
          <a:p>
            <a:r>
              <a:rPr lang="en-US" dirty="0" smtClean="0"/>
              <a:t>Case Study - </a:t>
            </a:r>
            <a:r>
              <a:rPr lang="en-US" dirty="0" err="1" smtClean="0"/>
              <a:t>JOnAs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Case study on coverage attained</a:t>
            </a:r>
            <a:br>
              <a:rPr lang="en-US" dirty="0" smtClean="0"/>
            </a:br>
            <a:r>
              <a:rPr lang="en-US" dirty="0" smtClean="0"/>
              <a:t>by test tools for major web tool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Tools used to instrument 200,000 LOC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Findings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TPC of around 32 % for statement, condition and method coverage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Irregular coverage across modules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Web services showed 50 % coverage, JDBC, security, naming showed below 20 %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Unbalanced coverage inside packages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70 % defects localized in only 20 % modules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Conclusion:  full coverage for large applications probably unattainable in practice</a:t>
            </a:r>
          </a:p>
          <a:p>
            <a:endParaRPr lang="en-US" dirty="0" smtClean="0"/>
          </a:p>
        </p:txBody>
      </p:sp>
      <p:pic>
        <p:nvPicPr>
          <p:cNvPr id="4" name="Picture 3" descr="jonas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45" y="381000"/>
            <a:ext cx="2601951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233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 Coverage</vt:lpstr>
      <vt:lpstr>Introduction</vt:lpstr>
      <vt:lpstr>Importance</vt:lpstr>
      <vt:lpstr>Coverage Pitfalls</vt:lpstr>
      <vt:lpstr>Frequently used methods</vt:lpstr>
      <vt:lpstr>Frequently used methods contd.</vt:lpstr>
      <vt:lpstr>Code Analysis</vt:lpstr>
      <vt:lpstr>Dangers of Numbers</vt:lpstr>
      <vt:lpstr>Case Study - JOnAs</vt:lpstr>
      <vt:lpstr>Case Study - Haskell Program Coverage </vt:lpstr>
      <vt:lpstr>Capstone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Coverage</dc:title>
  <dc:creator>Pramod</dc:creator>
  <cp:lastModifiedBy>Pramod</cp:lastModifiedBy>
  <cp:revision>87</cp:revision>
  <dcterms:created xsi:type="dcterms:W3CDTF">2014-11-08T00:59:50Z</dcterms:created>
  <dcterms:modified xsi:type="dcterms:W3CDTF">2014-11-18T06:21:23Z</dcterms:modified>
</cp:coreProperties>
</file>