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88" r:id="rId5"/>
    <p:sldId id="286" r:id="rId6"/>
    <p:sldId id="287" r:id="rId7"/>
    <p:sldId id="259" r:id="rId8"/>
    <p:sldId id="260" r:id="rId9"/>
    <p:sldId id="261" r:id="rId10"/>
    <p:sldId id="262" r:id="rId11"/>
    <p:sldId id="289" r:id="rId12"/>
    <p:sldId id="290" r:id="rId13"/>
    <p:sldId id="291" r:id="rId14"/>
    <p:sldId id="263" r:id="rId15"/>
    <p:sldId id="264" r:id="rId16"/>
    <p:sldId id="265" r:id="rId17"/>
    <p:sldId id="270" r:id="rId18"/>
    <p:sldId id="271" r:id="rId19"/>
    <p:sldId id="272" r:id="rId20"/>
    <p:sldId id="273" r:id="rId21"/>
    <p:sldId id="274" r:id="rId22"/>
    <p:sldId id="285" r:id="rId23"/>
    <p:sldId id="282" r:id="rId24"/>
    <p:sldId id="26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521" autoAdjust="0"/>
  </p:normalViewPr>
  <p:slideViewPr>
    <p:cSldViewPr>
      <p:cViewPr varScale="1">
        <p:scale>
          <a:sx n="71" d="100"/>
          <a:sy n="71" d="100"/>
        </p:scale>
        <p:origin x="15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A8FB0A-099C-4DC3-B8FD-923AE4984B16}" type="datetimeFigureOut">
              <a:rPr lang="en-US" smtClean="0"/>
              <a:t>4/7/2016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D7A238-CE00-47EA-B257-4699651D20D0}" type="slidenum">
              <a:rPr lang="en-US" smtClean="0"/>
              <a:t>‹#›</a:t>
            </a:fld>
            <a:endParaRPr lang="en-US"/>
          </a:p>
        </p:txBody>
      </p:sp>
    </p:spTree>
    <p:extLst>
      <p:ext uri="{BB962C8B-B14F-4D97-AF65-F5344CB8AC3E}">
        <p14:creationId xmlns:p14="http://schemas.microsoft.com/office/powerpoint/2010/main" val="2778344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BD7B9-0565-4822-B0D3-11223B719DEA}" type="datetimeFigureOut">
              <a:rPr lang="en-US" smtClean="0"/>
              <a:t>4/7/2016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D8C04-7904-4768-9AFE-9CC4C75AEF5C}" type="slidenum">
              <a:rPr lang="en-US" smtClean="0"/>
              <a:t>‹#›</a:t>
            </a:fld>
            <a:endParaRPr lang="en-US"/>
          </a:p>
        </p:txBody>
      </p:sp>
    </p:spTree>
    <p:extLst>
      <p:ext uri="{BB962C8B-B14F-4D97-AF65-F5344CB8AC3E}">
        <p14:creationId xmlns:p14="http://schemas.microsoft.com/office/powerpoint/2010/main" val="71030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Completeness</a:t>
            </a:r>
          </a:p>
          <a:p>
            <a:r>
              <a:rPr lang="en-US" dirty="0" smtClean="0"/>
              <a:t>A sufficient set of interfaces are defined to provide all the services needed for the application’s functionality.  The relationship between the interfaces allows for the flow of control and data necessary to realize all of the uses described in the use case.</a:t>
            </a:r>
          </a:p>
          <a:p>
            <a:endParaRPr lang="en-US" dirty="0" smtClean="0"/>
          </a:p>
          <a:p>
            <a:r>
              <a:rPr lang="en-US" dirty="0" smtClean="0"/>
              <a:t>Correctness</a:t>
            </a:r>
          </a:p>
          <a:p>
            <a:r>
              <a:rPr lang="en-US" dirty="0" smtClean="0"/>
              <a:t>The architecture satisfies its constraints; uses the appropriate architectural patterns; represents the interactions between interfaces.</a:t>
            </a:r>
          </a:p>
          <a:p>
            <a:endParaRPr lang="en-US" dirty="0" smtClean="0"/>
          </a:p>
          <a:p>
            <a:r>
              <a:rPr lang="en-US" dirty="0" smtClean="0"/>
              <a:t>Consistency</a:t>
            </a:r>
          </a:p>
          <a:p>
            <a:r>
              <a:rPr lang="en-US" dirty="0" smtClean="0"/>
              <a:t>Each use of the system can be handled only in one set of interfaces.</a:t>
            </a:r>
          </a:p>
          <a:p>
            <a:endParaRPr lang="en-US" dirty="0"/>
          </a:p>
        </p:txBody>
      </p:sp>
      <p:sp>
        <p:nvSpPr>
          <p:cNvPr id="4" name="Slide Number Placeholder 3"/>
          <p:cNvSpPr>
            <a:spLocks noGrp="1"/>
          </p:cNvSpPr>
          <p:nvPr>
            <p:ph type="sldNum" sz="quarter" idx="10"/>
          </p:nvPr>
        </p:nvSpPr>
        <p:spPr/>
        <p:txBody>
          <a:bodyPr/>
          <a:lstStyle/>
          <a:p>
            <a:fld id="{39AD8C04-7904-4768-9AFE-9CC4C75AEF5C}" type="slidenum">
              <a:rPr lang="en-US" smtClean="0"/>
              <a:t>5</a:t>
            </a:fld>
            <a:endParaRPr lang="en-US"/>
          </a:p>
        </p:txBody>
      </p:sp>
    </p:spTree>
    <p:extLst>
      <p:ext uri="{BB962C8B-B14F-4D97-AF65-F5344CB8AC3E}">
        <p14:creationId xmlns:p14="http://schemas.microsoft.com/office/powerpoint/2010/main" val="187864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Testing</a:t>
            </a:r>
            <a:endParaRPr lang="en-US" dirty="0"/>
          </a:p>
        </p:txBody>
      </p:sp>
      <p:sp>
        <p:nvSpPr>
          <p:cNvPr id="3" name="Subtitle 2"/>
          <p:cNvSpPr>
            <a:spLocks noGrp="1"/>
          </p:cNvSpPr>
          <p:nvPr>
            <p:ph type="subTitle" idx="1"/>
          </p:nvPr>
        </p:nvSpPr>
        <p:spPr/>
        <p:txBody>
          <a:bodyPr/>
          <a:lstStyle/>
          <a:p>
            <a:r>
              <a:rPr lang="en-US" dirty="0" smtClean="0"/>
              <a:t>CSCI5220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Certification, Standards, and Testing for Compliance</a:t>
            </a:r>
            <a:endParaRPr lang="en-US" dirty="0"/>
          </a:p>
        </p:txBody>
      </p:sp>
      <p:sp>
        <p:nvSpPr>
          <p:cNvPr id="3" name="Content Placeholder 2"/>
          <p:cNvSpPr>
            <a:spLocks noGrp="1"/>
          </p:cNvSpPr>
          <p:nvPr>
            <p:ph idx="1"/>
          </p:nvPr>
        </p:nvSpPr>
        <p:spPr/>
        <p:txBody>
          <a:bodyPr/>
          <a:lstStyle/>
          <a:p>
            <a:r>
              <a:rPr lang="en-US" dirty="0" smtClean="0"/>
              <a:t>The product should be certified on popular hardware, operating system, and other popular infrastructure</a:t>
            </a:r>
          </a:p>
          <a:p>
            <a:r>
              <a:rPr lang="en-US" dirty="0" smtClean="0"/>
              <a:t>The product should implement identified standards – e.g. Open LDAP, ODBC</a:t>
            </a:r>
          </a:p>
          <a:p>
            <a:r>
              <a:rPr lang="en-US" dirty="0" smtClean="0"/>
              <a:t>The product should meet contractual, legal, and statutory compliance – e.g. ADA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Test Case Specification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0394650"/>
              </p:ext>
            </p:extLst>
          </p:nvPr>
        </p:nvGraphicFramePr>
        <p:xfrm>
          <a:off x="457200" y="1676398"/>
          <a:ext cx="8229600" cy="4640523"/>
        </p:xfrm>
        <a:graphic>
          <a:graphicData uri="http://schemas.openxmlformats.org/drawingml/2006/table">
            <a:tbl>
              <a:tblPr firstRow="1" firstCol="1" bandRow="1">
                <a:tableStyleId>{5C22544A-7EE6-4342-B048-85BDC9FD1C3A}</a:tableStyleId>
              </a:tblPr>
              <a:tblGrid>
                <a:gridCol w="813084"/>
                <a:gridCol w="2684496"/>
                <a:gridCol w="2333915"/>
                <a:gridCol w="2398105"/>
              </a:tblGrid>
              <a:tr h="542348">
                <a:tc>
                  <a:txBody>
                    <a:bodyPr/>
                    <a:lstStyle/>
                    <a:p>
                      <a:pPr marL="0" marR="0">
                        <a:lnSpc>
                          <a:spcPct val="115000"/>
                        </a:lnSpc>
                        <a:spcBef>
                          <a:spcPts val="0"/>
                        </a:spcBef>
                        <a:spcAft>
                          <a:spcPts val="0"/>
                        </a:spcAft>
                      </a:pPr>
                      <a:r>
                        <a:rPr lang="en-US" sz="1200" dirty="0">
                          <a:effectLst/>
                        </a:rPr>
                        <a:t>Test Case Id</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nSpc>
                          <a:spcPct val="115000"/>
                        </a:lnSpc>
                        <a:spcBef>
                          <a:spcPts val="0"/>
                        </a:spcBef>
                        <a:spcAft>
                          <a:spcPts val="0"/>
                        </a:spcAft>
                      </a:pPr>
                      <a:r>
                        <a:rPr lang="en-US" sz="1200">
                          <a:effectLst/>
                        </a:rPr>
                        <a:t>TC_XYZ_AUTH_1</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r>
              <a:tr h="542348">
                <a:tc>
                  <a:txBody>
                    <a:bodyPr/>
                    <a:lstStyle/>
                    <a:p>
                      <a:pPr marL="0" marR="0">
                        <a:lnSpc>
                          <a:spcPct val="115000"/>
                        </a:lnSpc>
                        <a:spcBef>
                          <a:spcPts val="0"/>
                        </a:spcBef>
                        <a:spcAft>
                          <a:spcPts val="0"/>
                        </a:spcAft>
                      </a:pPr>
                      <a:r>
                        <a:rPr lang="en-US" sz="1200">
                          <a:effectLst/>
                        </a:rPr>
                        <a:t>Purpose of test</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nSpc>
                          <a:spcPct val="115000"/>
                        </a:lnSpc>
                        <a:spcBef>
                          <a:spcPts val="0"/>
                        </a:spcBef>
                        <a:spcAft>
                          <a:spcPts val="0"/>
                        </a:spcAft>
                      </a:pPr>
                      <a:r>
                        <a:rPr lang="en-US" sz="1200">
                          <a:effectLst/>
                        </a:rPr>
                        <a:t>To check that an existing user can log into the system</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r>
              <a:tr h="822759">
                <a:tc>
                  <a:txBody>
                    <a:bodyPr/>
                    <a:lstStyle/>
                    <a:p>
                      <a:pPr marL="0" marR="0">
                        <a:lnSpc>
                          <a:spcPct val="115000"/>
                        </a:lnSpc>
                        <a:spcBef>
                          <a:spcPts val="0"/>
                        </a:spcBef>
                        <a:spcAft>
                          <a:spcPts val="0"/>
                        </a:spcAft>
                      </a:pPr>
                      <a:r>
                        <a:rPr lang="en-US" sz="1200">
                          <a:effectLst/>
                        </a:rPr>
                        <a:t>Items being tested</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nSpc>
                          <a:spcPct val="115000"/>
                        </a:lnSpc>
                        <a:spcBef>
                          <a:spcPts val="0"/>
                        </a:spcBef>
                        <a:spcAft>
                          <a:spcPts val="0"/>
                        </a:spcAft>
                      </a:pPr>
                      <a:r>
                        <a:rPr lang="en-US" sz="1200">
                          <a:effectLst/>
                        </a:rPr>
                        <a:t>Login functionality</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r>
              <a:tr h="542533">
                <a:tc>
                  <a:txBody>
                    <a:bodyPr/>
                    <a:lstStyle/>
                    <a:p>
                      <a:pPr marL="0" marR="0">
                        <a:lnSpc>
                          <a:spcPct val="115000"/>
                        </a:lnSpc>
                        <a:spcBef>
                          <a:spcPts val="0"/>
                        </a:spcBef>
                        <a:spcAft>
                          <a:spcPts val="0"/>
                        </a:spcAft>
                      </a:pPr>
                      <a:r>
                        <a:rPr lang="en-US" sz="1200">
                          <a:effectLst/>
                        </a:rPr>
                        <a:t>Setup</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342900" marR="0" lvl="0" indent="-342900">
                        <a:lnSpc>
                          <a:spcPct val="115000"/>
                        </a:lnSpc>
                        <a:spcBef>
                          <a:spcPts val="0"/>
                        </a:spcBef>
                        <a:spcAft>
                          <a:spcPts val="0"/>
                        </a:spcAft>
                        <a:buFont typeface="Symbol" panose="05050102010706020507" pitchFamily="18" charset="2"/>
                        <a:buChar char=""/>
                      </a:pPr>
                      <a:r>
                        <a:rPr lang="en-US" sz="1200">
                          <a:effectLst/>
                        </a:rPr>
                        <a:t>The XYZ database needs to be online and available.</a:t>
                      </a:r>
                    </a:p>
                    <a:p>
                      <a:pPr marL="342900" marR="0" lvl="0" indent="-342900">
                        <a:lnSpc>
                          <a:spcPct val="115000"/>
                        </a:lnSpc>
                        <a:spcBef>
                          <a:spcPts val="0"/>
                        </a:spcBef>
                        <a:spcAft>
                          <a:spcPts val="0"/>
                        </a:spcAft>
                        <a:buFont typeface="Symbol" panose="05050102010706020507" pitchFamily="18" charset="2"/>
                        <a:buChar char=""/>
                      </a:pPr>
                      <a:r>
                        <a:rPr lang="en-US" sz="1200">
                          <a:effectLst/>
                        </a:rPr>
                        <a:t>User “ishere” should exist with password “here1234”</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r>
              <a:tr h="262123">
                <a:tc>
                  <a:txBody>
                    <a:bodyPr/>
                    <a:lstStyle/>
                    <a:p>
                      <a:pPr marL="0" marR="0">
                        <a:lnSpc>
                          <a:spcPct val="115000"/>
                        </a:lnSpc>
                        <a:spcBef>
                          <a:spcPts val="0"/>
                        </a:spcBef>
                        <a:spcAft>
                          <a:spcPts val="0"/>
                        </a:spcAft>
                      </a:pPr>
                      <a:r>
                        <a:rPr lang="en-US" sz="1200">
                          <a:effectLst/>
                        </a:rPr>
                        <a:t>Tear Down</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342900" marR="0" lvl="0" indent="-342900">
                        <a:lnSpc>
                          <a:spcPct val="115000"/>
                        </a:lnSpc>
                        <a:spcBef>
                          <a:spcPts val="0"/>
                        </a:spcBef>
                        <a:spcAft>
                          <a:spcPts val="0"/>
                        </a:spcAft>
                        <a:buFont typeface="Symbol" panose="05050102010706020507" pitchFamily="18" charset="2"/>
                        <a:buChar char=""/>
                      </a:pPr>
                      <a:r>
                        <a:rPr lang="en-US" sz="1200">
                          <a:effectLst/>
                        </a:rPr>
                        <a:t>User “ishere” is removed from the databases</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r>
              <a:tr h="542348">
                <a:tc>
                  <a:txBody>
                    <a:bodyPr/>
                    <a:lstStyle/>
                    <a:p>
                      <a:pPr marL="0" marR="0" algn="ctr">
                        <a:lnSpc>
                          <a:spcPct val="115000"/>
                        </a:lnSpc>
                        <a:spcBef>
                          <a:spcPts val="0"/>
                        </a:spcBef>
                        <a:spcAft>
                          <a:spcPts val="0"/>
                        </a:spcAft>
                      </a:pPr>
                      <a:r>
                        <a:rPr lang="en-US" sz="1200">
                          <a:effectLst/>
                        </a:rPr>
                        <a:t>Step number</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Step Description</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Expected Results</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Comments</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493212">
                <a:tc>
                  <a:txBody>
                    <a:bodyPr/>
                    <a:lstStyle/>
                    <a:p>
                      <a:pPr marL="0" marR="0" algn="ctr">
                        <a:lnSpc>
                          <a:spcPct val="115000"/>
                        </a:lnSpc>
                        <a:spcBef>
                          <a:spcPts val="0"/>
                        </a:spcBef>
                        <a:spcAft>
                          <a:spcPts val="0"/>
                        </a:spcAft>
                      </a:pPr>
                      <a:r>
                        <a:rPr lang="en-US" sz="1050">
                          <a:effectLst/>
                        </a:rPr>
                        <a:t>1</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050">
                          <a:effectLst/>
                        </a:rPr>
                        <a:t>Navigate to the login page</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050" dirty="0">
                          <a:effectLst/>
                        </a:rPr>
                        <a:t>The login page is displayed</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050">
                          <a:effectLst/>
                        </a:rPr>
                        <a:t>Check that all needed input elements are present, check grammar</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748130">
                <a:tc>
                  <a:txBody>
                    <a:bodyPr/>
                    <a:lstStyle/>
                    <a:p>
                      <a:pPr marL="0" marR="0" algn="ctr">
                        <a:lnSpc>
                          <a:spcPct val="115000"/>
                        </a:lnSpc>
                        <a:spcBef>
                          <a:spcPts val="0"/>
                        </a:spcBef>
                        <a:spcAft>
                          <a:spcPts val="0"/>
                        </a:spcAft>
                      </a:pPr>
                      <a:r>
                        <a:rPr lang="en-US" sz="1050">
                          <a:effectLst/>
                        </a:rPr>
                        <a:t>2</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mj-lt"/>
                        <a:buAutoNum type="arabicPeriod"/>
                      </a:pPr>
                      <a:r>
                        <a:rPr lang="en-US" sz="1050">
                          <a:effectLst/>
                        </a:rPr>
                        <a:t>Enter “ishere” as the username</a:t>
                      </a:r>
                      <a:endParaRPr lang="en-US" sz="1200">
                        <a:effectLst/>
                      </a:endParaRPr>
                    </a:p>
                    <a:p>
                      <a:pPr marL="342900" marR="0" lvl="0" indent="-342900">
                        <a:lnSpc>
                          <a:spcPct val="115000"/>
                        </a:lnSpc>
                        <a:spcBef>
                          <a:spcPts val="0"/>
                        </a:spcBef>
                        <a:spcAft>
                          <a:spcPts val="0"/>
                        </a:spcAft>
                        <a:buFont typeface="+mj-lt"/>
                        <a:buAutoNum type="arabicPeriod"/>
                      </a:pPr>
                      <a:r>
                        <a:rPr lang="en-US" sz="1050">
                          <a:effectLst/>
                        </a:rPr>
                        <a:t>Enter “here1234” as the password</a:t>
                      </a:r>
                      <a:endParaRPr lang="en-US" sz="1200">
                        <a:effectLst/>
                      </a:endParaRPr>
                    </a:p>
                    <a:p>
                      <a:pPr marL="342900" marR="0" lvl="0" indent="-342900">
                        <a:lnSpc>
                          <a:spcPct val="115000"/>
                        </a:lnSpc>
                        <a:spcBef>
                          <a:spcPts val="0"/>
                        </a:spcBef>
                        <a:spcAft>
                          <a:spcPts val="0"/>
                        </a:spcAft>
                        <a:buFont typeface="+mj-lt"/>
                        <a:buAutoNum type="arabicPeriod"/>
                      </a:pPr>
                      <a:r>
                        <a:rPr lang="en-US" sz="1050">
                          <a:effectLst/>
                        </a:rPr>
                        <a:t>Click Log In</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050">
                          <a:effectLst/>
                        </a:rPr>
                        <a:t>The user should be authenticated and taken to the main screen.</a:t>
                      </a:r>
                      <a:endParaRPr lang="en-US" sz="12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050" dirty="0">
                          <a:effectLst/>
                        </a:rPr>
                        <a:t> </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525858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Test Case Run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4077908"/>
              </p:ext>
            </p:extLst>
          </p:nvPr>
        </p:nvGraphicFramePr>
        <p:xfrm>
          <a:off x="457200" y="1905000"/>
          <a:ext cx="8229600" cy="4592746"/>
        </p:xfrm>
        <a:graphic>
          <a:graphicData uri="http://schemas.openxmlformats.org/drawingml/2006/table">
            <a:tbl>
              <a:tblPr firstRow="1" firstCol="1" bandRow="1">
                <a:tableStyleId>{5C22544A-7EE6-4342-B048-85BDC9FD1C3A}</a:tableStyleId>
              </a:tblPr>
              <a:tblGrid>
                <a:gridCol w="1295400"/>
                <a:gridCol w="3276600"/>
                <a:gridCol w="2488997"/>
                <a:gridCol w="1168603"/>
              </a:tblGrid>
              <a:tr h="471335">
                <a:tc>
                  <a:txBody>
                    <a:bodyPr/>
                    <a:lstStyle/>
                    <a:p>
                      <a:pPr marL="0" marR="0">
                        <a:lnSpc>
                          <a:spcPct val="115000"/>
                        </a:lnSpc>
                        <a:spcBef>
                          <a:spcPts val="0"/>
                        </a:spcBef>
                        <a:spcAft>
                          <a:spcPts val="0"/>
                        </a:spcAft>
                      </a:pPr>
                      <a:r>
                        <a:rPr lang="en-US" sz="1600">
                          <a:effectLst/>
                        </a:rPr>
                        <a:t>Test Case Run Id</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nSpc>
                          <a:spcPct val="115000"/>
                        </a:lnSpc>
                        <a:spcBef>
                          <a:spcPts val="0"/>
                        </a:spcBef>
                        <a:spcAft>
                          <a:spcPts val="0"/>
                        </a:spcAft>
                      </a:pPr>
                      <a:r>
                        <a:rPr lang="en-US" sz="1600">
                          <a:effectLst/>
                        </a:rPr>
                        <a:t>TC_XYZ_AUTH_1_RUN</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r>
              <a:tr h="471668">
                <a:tc>
                  <a:txBody>
                    <a:bodyPr/>
                    <a:lstStyle/>
                    <a:p>
                      <a:pPr marL="0" marR="0">
                        <a:lnSpc>
                          <a:spcPct val="115000"/>
                        </a:lnSpc>
                        <a:spcBef>
                          <a:spcPts val="0"/>
                        </a:spcBef>
                        <a:spcAft>
                          <a:spcPts val="0"/>
                        </a:spcAft>
                      </a:pPr>
                      <a:r>
                        <a:rPr lang="en-US" sz="1600">
                          <a:effectLst/>
                        </a:rPr>
                        <a:t>Test Case Id</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nSpc>
                          <a:spcPct val="115000"/>
                        </a:lnSpc>
                        <a:spcBef>
                          <a:spcPts val="0"/>
                        </a:spcBef>
                        <a:spcAft>
                          <a:spcPts val="0"/>
                        </a:spcAft>
                      </a:pPr>
                      <a:r>
                        <a:rPr lang="en-US" sz="1600">
                          <a:effectLst/>
                        </a:rPr>
                        <a:t>TC_XYZ_AUTH_1</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r>
              <a:tr h="471668">
                <a:tc>
                  <a:txBody>
                    <a:bodyPr/>
                    <a:lstStyle/>
                    <a:p>
                      <a:pPr marL="0" marR="0">
                        <a:lnSpc>
                          <a:spcPct val="115000"/>
                        </a:lnSpc>
                        <a:spcBef>
                          <a:spcPts val="0"/>
                        </a:spcBef>
                        <a:spcAft>
                          <a:spcPts val="0"/>
                        </a:spcAft>
                      </a:pPr>
                      <a:r>
                        <a:rPr lang="en-US" sz="1600">
                          <a:effectLst/>
                        </a:rPr>
                        <a:t>Run Date and Time</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nSpc>
                          <a:spcPct val="115000"/>
                        </a:lnSpc>
                        <a:spcBef>
                          <a:spcPts val="0"/>
                        </a:spcBef>
                        <a:spcAft>
                          <a:spcPts val="0"/>
                        </a:spcAft>
                      </a:pPr>
                      <a:r>
                        <a:rPr lang="en-US" sz="1600">
                          <a:effectLst/>
                        </a:rPr>
                        <a:t>Jan 24, 2016 @ 10:46am</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r>
              <a:tr h="471668">
                <a:tc>
                  <a:txBody>
                    <a:bodyPr/>
                    <a:lstStyle/>
                    <a:p>
                      <a:pPr marL="0" marR="0" algn="ctr">
                        <a:lnSpc>
                          <a:spcPct val="115000"/>
                        </a:lnSpc>
                        <a:spcBef>
                          <a:spcPts val="0"/>
                        </a:spcBef>
                        <a:spcAft>
                          <a:spcPts val="0"/>
                        </a:spcAft>
                      </a:pPr>
                      <a:r>
                        <a:rPr lang="en-US" sz="1600">
                          <a:effectLst/>
                        </a:rPr>
                        <a:t>Step number</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effectLst/>
                        </a:rPr>
                        <a:t>Step Description</a:t>
                      </a:r>
                      <a:endParaRPr lang="en-US"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effectLst/>
                        </a:rPr>
                        <a:t>Expected Results</a:t>
                      </a:r>
                      <a:endParaRPr lang="en-US"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effectLst/>
                        </a:rPr>
                        <a:t>Actual Results</a:t>
                      </a:r>
                      <a:endParaRPr lang="en-US" sz="16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471668">
                <a:tc>
                  <a:txBody>
                    <a:bodyPr/>
                    <a:lstStyle/>
                    <a:p>
                      <a:pPr marL="0" marR="0" algn="ctr">
                        <a:lnSpc>
                          <a:spcPct val="115000"/>
                        </a:lnSpc>
                        <a:spcBef>
                          <a:spcPts val="0"/>
                        </a:spcBef>
                        <a:spcAft>
                          <a:spcPts val="0"/>
                        </a:spcAft>
                      </a:pPr>
                      <a:r>
                        <a:rPr lang="en-US" sz="1600">
                          <a:effectLst/>
                        </a:rPr>
                        <a:t>1</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200" dirty="0">
                          <a:effectLst/>
                        </a:rPr>
                        <a:t>Navigate to the login page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200" dirty="0">
                          <a:effectLst/>
                        </a:rPr>
                        <a:t>The login page is displayed</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a:effectLst/>
                        </a:rPr>
                        <a:t>Pass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1985392">
                <a:tc>
                  <a:txBody>
                    <a:bodyPr/>
                    <a:lstStyle/>
                    <a:p>
                      <a:pPr marL="0" marR="0" algn="ctr">
                        <a:lnSpc>
                          <a:spcPct val="115000"/>
                        </a:lnSpc>
                        <a:spcBef>
                          <a:spcPts val="0"/>
                        </a:spcBef>
                        <a:spcAft>
                          <a:spcPts val="0"/>
                        </a:spcAft>
                      </a:pPr>
                      <a:r>
                        <a:rPr lang="en-US" sz="1600">
                          <a:effectLst/>
                        </a:rPr>
                        <a:t>2</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mj-lt"/>
                        <a:buAutoNum type="arabicPeriod"/>
                      </a:pPr>
                      <a:r>
                        <a:rPr lang="en-US" sz="1200">
                          <a:effectLst/>
                        </a:rPr>
                        <a:t>Enter “ishere” as the username</a:t>
                      </a:r>
                      <a:endParaRPr lang="en-US" sz="1600">
                        <a:effectLst/>
                      </a:endParaRPr>
                    </a:p>
                    <a:p>
                      <a:pPr marL="342900" marR="0" lvl="0" indent="-342900">
                        <a:lnSpc>
                          <a:spcPct val="115000"/>
                        </a:lnSpc>
                        <a:spcBef>
                          <a:spcPts val="0"/>
                        </a:spcBef>
                        <a:spcAft>
                          <a:spcPts val="0"/>
                        </a:spcAft>
                        <a:buFont typeface="+mj-lt"/>
                        <a:buAutoNum type="arabicPeriod"/>
                      </a:pPr>
                      <a:r>
                        <a:rPr lang="en-US" sz="1200">
                          <a:effectLst/>
                        </a:rPr>
                        <a:t>Enter “here1234” as the password</a:t>
                      </a:r>
                      <a:endParaRPr lang="en-US" sz="1600">
                        <a:effectLst/>
                      </a:endParaRPr>
                    </a:p>
                    <a:p>
                      <a:pPr marL="342900" marR="0" lvl="0" indent="-342900">
                        <a:lnSpc>
                          <a:spcPct val="115000"/>
                        </a:lnSpc>
                        <a:spcBef>
                          <a:spcPts val="0"/>
                        </a:spcBef>
                        <a:spcAft>
                          <a:spcPts val="0"/>
                        </a:spcAft>
                        <a:buFont typeface="+mj-lt"/>
                        <a:buAutoNum type="arabicPeriod"/>
                      </a:pPr>
                      <a:r>
                        <a:rPr lang="en-US" sz="1200">
                          <a:effectLst/>
                        </a:rPr>
                        <a:t>Click Log In</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200">
                          <a:effectLst/>
                        </a:rPr>
                        <a:t>The user should be authenticated and taken to the main screen.</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a:effectLst/>
                        </a:rPr>
                        <a:t>Fail – the program crashes before getting to the main screen</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99771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Details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2471601"/>
              </p:ext>
            </p:extLst>
          </p:nvPr>
        </p:nvGraphicFramePr>
        <p:xfrm>
          <a:off x="457200" y="1676400"/>
          <a:ext cx="8229600" cy="4724398"/>
        </p:xfrm>
        <a:graphic>
          <a:graphicData uri="http://schemas.openxmlformats.org/drawingml/2006/table">
            <a:tbl>
              <a:tblPr firstRow="1" firstCol="1" bandRow="1">
                <a:tableStyleId>{5C22544A-7EE6-4342-B048-85BDC9FD1C3A}</a:tableStyleId>
              </a:tblPr>
              <a:tblGrid>
                <a:gridCol w="1890160"/>
                <a:gridCol w="6339440"/>
              </a:tblGrid>
              <a:tr h="388923">
                <a:tc>
                  <a:txBody>
                    <a:bodyPr/>
                    <a:lstStyle/>
                    <a:p>
                      <a:pPr marL="0" marR="0">
                        <a:lnSpc>
                          <a:spcPct val="115000"/>
                        </a:lnSpc>
                        <a:spcBef>
                          <a:spcPts val="0"/>
                        </a:spcBef>
                        <a:spcAft>
                          <a:spcPts val="0"/>
                        </a:spcAft>
                      </a:pPr>
                      <a:r>
                        <a:rPr lang="en-US" sz="1600" dirty="0">
                          <a:effectLst/>
                        </a:rPr>
                        <a:t>Defect Id</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a:effectLst/>
                        </a:rPr>
                        <a:t>TC_XYZ_DEF_1</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389197">
                <a:tc>
                  <a:txBody>
                    <a:bodyPr/>
                    <a:lstStyle/>
                    <a:p>
                      <a:pPr marL="0" marR="0">
                        <a:lnSpc>
                          <a:spcPct val="115000"/>
                        </a:lnSpc>
                        <a:spcBef>
                          <a:spcPts val="0"/>
                        </a:spcBef>
                        <a:spcAft>
                          <a:spcPts val="0"/>
                        </a:spcAft>
                      </a:pPr>
                      <a:r>
                        <a:rPr lang="en-US" sz="1600">
                          <a:effectLst/>
                        </a:rPr>
                        <a:t>Test Case Run Id</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a:effectLst/>
                        </a:rPr>
                        <a:t>TC_XYZ_AUTH_1_RUN</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389197">
                <a:tc>
                  <a:txBody>
                    <a:bodyPr/>
                    <a:lstStyle/>
                    <a:p>
                      <a:pPr marL="0" marR="0">
                        <a:lnSpc>
                          <a:spcPct val="115000"/>
                        </a:lnSpc>
                        <a:spcBef>
                          <a:spcPts val="0"/>
                        </a:spcBef>
                        <a:spcAft>
                          <a:spcPts val="0"/>
                        </a:spcAft>
                      </a:pPr>
                      <a:r>
                        <a:rPr lang="en-US" sz="1600">
                          <a:effectLst/>
                        </a:rPr>
                        <a:t>Run Date and Time</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a:effectLst/>
                        </a:rPr>
                        <a:t>Jan 24, 2016 @ 10:46am</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389197">
                <a:tc>
                  <a:txBody>
                    <a:bodyPr/>
                    <a:lstStyle/>
                    <a:p>
                      <a:pPr marL="0" marR="0">
                        <a:lnSpc>
                          <a:spcPct val="115000"/>
                        </a:lnSpc>
                        <a:spcBef>
                          <a:spcPts val="0"/>
                        </a:spcBef>
                        <a:spcAft>
                          <a:spcPts val="0"/>
                        </a:spcAft>
                      </a:pPr>
                      <a:r>
                        <a:rPr lang="en-US" sz="1600">
                          <a:effectLst/>
                        </a:rPr>
                        <a:t>Defect Status</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a:effectLst/>
                        </a:rPr>
                        <a:t>Open</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805548">
                <a:tc>
                  <a:txBody>
                    <a:bodyPr/>
                    <a:lstStyle/>
                    <a:p>
                      <a:pPr marL="0" marR="0">
                        <a:lnSpc>
                          <a:spcPct val="115000"/>
                        </a:lnSpc>
                        <a:spcBef>
                          <a:spcPts val="0"/>
                        </a:spcBef>
                        <a:spcAft>
                          <a:spcPts val="0"/>
                        </a:spcAft>
                      </a:pPr>
                      <a:r>
                        <a:rPr lang="en-US" sz="1600">
                          <a:effectLst/>
                        </a:rPr>
                        <a:t>Defect Classification</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a:effectLst/>
                        </a:rPr>
                        <a:t>Priority: Highest</a:t>
                      </a:r>
                    </a:p>
                    <a:p>
                      <a:pPr marL="0" marR="0">
                        <a:lnSpc>
                          <a:spcPct val="115000"/>
                        </a:lnSpc>
                        <a:spcBef>
                          <a:spcPts val="0"/>
                        </a:spcBef>
                        <a:spcAft>
                          <a:spcPts val="0"/>
                        </a:spcAft>
                      </a:pPr>
                      <a:r>
                        <a:rPr lang="en-US" sz="1600">
                          <a:effectLst/>
                        </a:rPr>
                        <a:t>Severity: Extreme</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805548">
                <a:tc>
                  <a:txBody>
                    <a:bodyPr/>
                    <a:lstStyle/>
                    <a:p>
                      <a:pPr marL="0" marR="0">
                        <a:lnSpc>
                          <a:spcPct val="115000"/>
                        </a:lnSpc>
                        <a:spcBef>
                          <a:spcPts val="0"/>
                        </a:spcBef>
                        <a:spcAft>
                          <a:spcPts val="0"/>
                        </a:spcAft>
                      </a:pPr>
                      <a:r>
                        <a:rPr lang="en-US" sz="1600">
                          <a:effectLst/>
                        </a:rPr>
                        <a:t>Defect Description</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a:effectLst/>
                        </a:rPr>
                        <a:t>When logging in with a valid username and password, the XYZ system crashes before getting to the main screen.</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389197">
                <a:tc>
                  <a:txBody>
                    <a:bodyPr/>
                    <a:lstStyle/>
                    <a:p>
                      <a:pPr marL="0" marR="0">
                        <a:lnSpc>
                          <a:spcPct val="115000"/>
                        </a:lnSpc>
                        <a:spcBef>
                          <a:spcPts val="0"/>
                        </a:spcBef>
                        <a:spcAft>
                          <a:spcPts val="0"/>
                        </a:spcAft>
                      </a:pPr>
                      <a:r>
                        <a:rPr lang="en-US" sz="1600">
                          <a:effectLst/>
                        </a:rPr>
                        <a:t>Affected Artifacts</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a:effectLst/>
                        </a:rPr>
                        <a:t>The application – Login Functionality</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389197">
                <a:tc>
                  <a:txBody>
                    <a:bodyPr/>
                    <a:lstStyle/>
                    <a:p>
                      <a:pPr marL="0" marR="0">
                        <a:lnSpc>
                          <a:spcPct val="115000"/>
                        </a:lnSpc>
                        <a:spcBef>
                          <a:spcPts val="0"/>
                        </a:spcBef>
                        <a:spcAft>
                          <a:spcPts val="0"/>
                        </a:spcAft>
                      </a:pPr>
                      <a:r>
                        <a:rPr lang="en-US" sz="1600">
                          <a:effectLst/>
                        </a:rPr>
                        <a:t>Version information</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a:effectLst/>
                        </a:rPr>
                        <a:t>XYZ 1.0</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389197">
                <a:tc>
                  <a:txBody>
                    <a:bodyPr/>
                    <a:lstStyle/>
                    <a:p>
                      <a:pPr marL="0" marR="0">
                        <a:lnSpc>
                          <a:spcPct val="115000"/>
                        </a:lnSpc>
                        <a:spcBef>
                          <a:spcPts val="0"/>
                        </a:spcBef>
                        <a:spcAft>
                          <a:spcPts val="0"/>
                        </a:spcAft>
                      </a:pPr>
                      <a:r>
                        <a:rPr lang="en-US" sz="1600">
                          <a:effectLst/>
                        </a:rPr>
                        <a:t>Reported By</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a:effectLst/>
                        </a:rPr>
                        <a:t>Ima Tester</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r h="389197">
                <a:tc>
                  <a:txBody>
                    <a:bodyPr/>
                    <a:lstStyle/>
                    <a:p>
                      <a:pPr marL="0" marR="0">
                        <a:lnSpc>
                          <a:spcPct val="115000"/>
                        </a:lnSpc>
                        <a:spcBef>
                          <a:spcPts val="0"/>
                        </a:spcBef>
                        <a:spcAft>
                          <a:spcPts val="0"/>
                        </a:spcAft>
                      </a:pPr>
                      <a:r>
                        <a:rPr lang="en-US" sz="1600">
                          <a:effectLst/>
                        </a:rPr>
                        <a:t>Assigned To</a:t>
                      </a:r>
                      <a:endParaRPr lang="en-US"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1600" dirty="0" err="1">
                          <a:effectLst/>
                        </a:rPr>
                        <a:t>Ude</a:t>
                      </a:r>
                      <a:r>
                        <a:rPr lang="en-US" sz="1600" dirty="0">
                          <a:effectLst/>
                        </a:rPr>
                        <a:t> </a:t>
                      </a:r>
                      <a:r>
                        <a:rPr lang="en-US" sz="1600" dirty="0" err="1" smtClean="0">
                          <a:effectLst/>
                        </a:rPr>
                        <a:t>Fihxer</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09124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System Testing</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Testing Areas</a:t>
            </a:r>
            <a:endParaRPr lang="en-US" dirty="0"/>
          </a:p>
        </p:txBody>
      </p:sp>
      <p:sp>
        <p:nvSpPr>
          <p:cNvPr id="3" name="Content Placeholder 2"/>
          <p:cNvSpPr>
            <a:spLocks noGrp="1"/>
          </p:cNvSpPr>
          <p:nvPr>
            <p:ph idx="1"/>
          </p:nvPr>
        </p:nvSpPr>
        <p:spPr/>
        <p:txBody>
          <a:bodyPr>
            <a:noAutofit/>
          </a:bodyPr>
          <a:lstStyle/>
          <a:p>
            <a:r>
              <a:rPr lang="en-US" dirty="0" smtClean="0"/>
              <a:t>Performance/Load Testing</a:t>
            </a:r>
          </a:p>
          <a:p>
            <a:r>
              <a:rPr lang="en-US" dirty="0" smtClean="0"/>
              <a:t>Scalability Testing</a:t>
            </a:r>
          </a:p>
          <a:p>
            <a:r>
              <a:rPr lang="en-US" dirty="0" smtClean="0"/>
              <a:t>Reliability Testing</a:t>
            </a:r>
          </a:p>
          <a:p>
            <a:r>
              <a:rPr lang="en-US" dirty="0" smtClean="0"/>
              <a:t>Stress Testing</a:t>
            </a:r>
          </a:p>
          <a:p>
            <a:r>
              <a:rPr lang="en-US" dirty="0" smtClean="0"/>
              <a:t>Interoperability Testing</a:t>
            </a:r>
          </a:p>
          <a:p>
            <a:r>
              <a:rPr lang="en-US" dirty="0" smtClean="0"/>
              <a:t>Localization Testing</a:t>
            </a:r>
          </a:p>
          <a:p>
            <a:pPr marL="0" indent="0" algn="r">
              <a:buNone/>
            </a:pPr>
            <a:r>
              <a:rPr lang="en-US" i="1" dirty="0" smtClean="0">
                <a:solidFill>
                  <a:srgbClr val="FF0000"/>
                </a:solidFill>
              </a:rPr>
              <a:t>(There may have to be tradeoffs)</a:t>
            </a:r>
            <a:endParaRPr lang="en-US" i="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the Configuration</a:t>
            </a:r>
            <a:endParaRPr lang="en-US" dirty="0"/>
          </a:p>
        </p:txBody>
      </p:sp>
      <p:sp>
        <p:nvSpPr>
          <p:cNvPr id="3" name="Content Placeholder 2"/>
          <p:cNvSpPr>
            <a:spLocks noGrp="1"/>
          </p:cNvSpPr>
          <p:nvPr>
            <p:ph idx="1"/>
          </p:nvPr>
        </p:nvSpPr>
        <p:spPr/>
        <p:txBody>
          <a:bodyPr/>
          <a:lstStyle/>
          <a:p>
            <a:r>
              <a:rPr lang="en-US" dirty="0" smtClean="0"/>
              <a:t>Simulating the customer’s setup</a:t>
            </a:r>
          </a:p>
          <a:p>
            <a:r>
              <a:rPr lang="en-US" dirty="0" smtClean="0"/>
              <a:t>Using the customer’s setup</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p:txBody>
          <a:bodyPr/>
          <a:lstStyle/>
          <a:p>
            <a:r>
              <a:rPr lang="en-US" dirty="0" smtClean="0"/>
              <a:t>Used to identify defects by checking that the system can:-</a:t>
            </a:r>
          </a:p>
          <a:p>
            <a:pPr lvl="1"/>
            <a:r>
              <a:rPr lang="en-US" dirty="0" smtClean="0"/>
              <a:t>Process the required number of transactions in any given interval (throughput)</a:t>
            </a:r>
          </a:p>
          <a:p>
            <a:pPr lvl="1"/>
            <a:r>
              <a:rPr lang="en-US" dirty="0" smtClean="0"/>
              <a:t>Be available when running under different load conditions (availability)</a:t>
            </a:r>
          </a:p>
          <a:p>
            <a:pPr lvl="1"/>
            <a:r>
              <a:rPr lang="en-US" dirty="0" smtClean="0"/>
              <a:t>Respond fast enough for different load conditions (response time)</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Testing</a:t>
            </a:r>
            <a:endParaRPr lang="en-US" dirty="0"/>
          </a:p>
        </p:txBody>
      </p:sp>
      <p:sp>
        <p:nvSpPr>
          <p:cNvPr id="3" name="Content Placeholder 2"/>
          <p:cNvSpPr>
            <a:spLocks noGrp="1"/>
          </p:cNvSpPr>
          <p:nvPr>
            <p:ph idx="1"/>
          </p:nvPr>
        </p:nvSpPr>
        <p:spPr/>
        <p:txBody>
          <a:bodyPr/>
          <a:lstStyle/>
          <a:p>
            <a:r>
              <a:rPr lang="en-US" dirty="0" smtClean="0"/>
              <a:t>The goal is to find the maximum limits of the system</a:t>
            </a:r>
          </a:p>
          <a:p>
            <a:r>
              <a:rPr lang="en-US" dirty="0" smtClean="0"/>
              <a:t>The design may give an idea of these limits</a:t>
            </a:r>
          </a:p>
          <a:p>
            <a:r>
              <a:rPr lang="en-US" dirty="0" smtClean="0"/>
              <a:t>Helps to identify the major bottlenecks in the system</a:t>
            </a:r>
          </a:p>
          <a:p>
            <a:r>
              <a:rPr lang="en-US" dirty="0" smtClean="0"/>
              <a:t>Should be performed on different configurations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Looking for defects in the product’s ability to perform its required functions repeatedly</a:t>
            </a:r>
          </a:p>
          <a:p>
            <a:pPr lvl="1"/>
            <a:r>
              <a:rPr lang="en-US" dirty="0" smtClean="0"/>
              <a:t>E.g. login 10,000 times </a:t>
            </a:r>
          </a:p>
          <a:p>
            <a:r>
              <a:rPr lang="en-US" dirty="0" smtClean="0"/>
              <a:t>Characteristics of a “reliability tested product”</a:t>
            </a:r>
          </a:p>
          <a:p>
            <a:pPr lvl="1"/>
            <a:r>
              <a:rPr lang="en-US" dirty="0" smtClean="0"/>
              <a:t>No errors or very few errors from repeated transactions</a:t>
            </a:r>
          </a:p>
          <a:p>
            <a:pPr lvl="1"/>
            <a:r>
              <a:rPr lang="en-US" dirty="0" smtClean="0"/>
              <a:t>Zero downtime</a:t>
            </a:r>
          </a:p>
          <a:p>
            <a:pPr lvl="1"/>
            <a:r>
              <a:rPr lang="en-US" dirty="0" smtClean="0"/>
              <a:t>Optimum utilization of resources</a:t>
            </a:r>
          </a:p>
          <a:p>
            <a:pPr lvl="1"/>
            <a:r>
              <a:rPr lang="en-US" dirty="0" smtClean="0"/>
              <a:t>Consistent performance and response time</a:t>
            </a:r>
          </a:p>
          <a:p>
            <a:pPr lvl="1"/>
            <a:r>
              <a:rPr lang="en-US" dirty="0" smtClean="0"/>
              <a:t>No side-effects after the repeated transactions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Used to evaluate the system’s compliance with the specified requirements</a:t>
            </a:r>
          </a:p>
          <a:p>
            <a:r>
              <a:rPr lang="en-US" dirty="0" smtClean="0"/>
              <a:t>Helps to identify defects that are fundamental to the design, architecture, and implementation</a:t>
            </a:r>
          </a:p>
          <a:p>
            <a:r>
              <a:rPr lang="en-US" dirty="0" smtClean="0"/>
              <a:t>Tests both the functional and non-functional aspects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Testing</a:t>
            </a:r>
            <a:endParaRPr lang="en-US" dirty="0"/>
          </a:p>
        </p:txBody>
      </p:sp>
      <p:sp>
        <p:nvSpPr>
          <p:cNvPr id="3" name="Content Placeholder 2"/>
          <p:cNvSpPr>
            <a:spLocks noGrp="1"/>
          </p:cNvSpPr>
          <p:nvPr>
            <p:ph idx="1"/>
          </p:nvPr>
        </p:nvSpPr>
        <p:spPr/>
        <p:txBody>
          <a:bodyPr/>
          <a:lstStyle/>
          <a:p>
            <a:r>
              <a:rPr lang="en-US" dirty="0" smtClean="0"/>
              <a:t>Looking for defects by evaluating the system beyond the limits of the specified requirements</a:t>
            </a:r>
          </a:p>
          <a:p>
            <a:r>
              <a:rPr lang="en-US" dirty="0" smtClean="0"/>
              <a:t>Guidelines for selected test cases</a:t>
            </a:r>
          </a:p>
          <a:p>
            <a:pPr lvl="1"/>
            <a:r>
              <a:rPr lang="en-US" dirty="0" smtClean="0"/>
              <a:t>Repetitive tests</a:t>
            </a:r>
          </a:p>
          <a:p>
            <a:pPr lvl="1"/>
            <a:r>
              <a:rPr lang="en-US" dirty="0" smtClean="0"/>
              <a:t>Concurrency</a:t>
            </a:r>
          </a:p>
          <a:p>
            <a:pPr lvl="1"/>
            <a:r>
              <a:rPr lang="en-US" dirty="0" smtClean="0"/>
              <a:t>Magnitude</a:t>
            </a:r>
          </a:p>
          <a:p>
            <a:pPr lvl="1"/>
            <a:r>
              <a:rPr lang="en-US" dirty="0" smtClean="0"/>
              <a:t>Random variation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Looking for defects when other systems interact with the product</a:t>
            </a:r>
          </a:p>
          <a:p>
            <a:r>
              <a:rPr lang="en-US" dirty="0" smtClean="0"/>
              <a:t>Things to examine</a:t>
            </a:r>
          </a:p>
          <a:p>
            <a:pPr lvl="1"/>
            <a:r>
              <a:rPr lang="en-US" dirty="0" smtClean="0"/>
              <a:t>Information flow across systems should be consistent</a:t>
            </a:r>
          </a:p>
          <a:p>
            <a:pPr lvl="1"/>
            <a:r>
              <a:rPr lang="en-US" dirty="0" smtClean="0"/>
              <a:t>Data representation is changed as needed e.g. big end-</a:t>
            </a:r>
            <a:r>
              <a:rPr lang="en-US" dirty="0" err="1" smtClean="0"/>
              <a:t>ian</a:t>
            </a:r>
            <a:r>
              <a:rPr lang="en-US" dirty="0" smtClean="0"/>
              <a:t> to little end-</a:t>
            </a:r>
            <a:r>
              <a:rPr lang="en-US" dirty="0" err="1" smtClean="0"/>
              <a:t>ian</a:t>
            </a:r>
            <a:endParaRPr lang="en-US" dirty="0" smtClean="0"/>
          </a:p>
          <a:p>
            <a:pPr lvl="1"/>
            <a:r>
              <a:rPr lang="en-US" dirty="0" smtClean="0"/>
              <a:t>Standard protocols are adhered to e.g. FTP</a:t>
            </a:r>
          </a:p>
          <a:p>
            <a:pPr lvl="1"/>
            <a:r>
              <a:rPr lang="en-US" dirty="0" smtClean="0"/>
              <a:t>Response to unrecognized messages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output is localized to reflect native users and the conventions of the country, locale, and language</a:t>
            </a:r>
          </a:p>
          <a:p>
            <a:r>
              <a:rPr lang="en-US" dirty="0" smtClean="0"/>
              <a:t>Sorting and case conversions are correct as per language</a:t>
            </a:r>
          </a:p>
          <a:p>
            <a:r>
              <a:rPr lang="en-US" dirty="0" smtClean="0"/>
              <a:t>Font sizes and Hot keys are working correctly</a:t>
            </a:r>
          </a:p>
          <a:p>
            <a:r>
              <a:rPr lang="en-US" dirty="0" smtClean="0"/>
              <a:t>Filtering and searching capabilities of the software work as per language and locale</a:t>
            </a:r>
          </a:p>
          <a:p>
            <a:r>
              <a:rPr lang="en-US" dirty="0" smtClean="0"/>
              <a:t>Addresses, phone numbers, numbers, and postal codes in the localized software as per conventions of the target user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Locale Testing</a:t>
            </a:r>
            <a:endParaRPr lang="en-US" dirty="0"/>
          </a:p>
        </p:txBody>
      </p:sp>
      <p:sp>
        <p:nvSpPr>
          <p:cNvPr id="3" name="Content Placeholder 2"/>
          <p:cNvSpPr>
            <a:spLocks noGrp="1"/>
          </p:cNvSpPr>
          <p:nvPr>
            <p:ph idx="1"/>
          </p:nvPr>
        </p:nvSpPr>
        <p:spPr/>
        <p:txBody>
          <a:bodyPr>
            <a:noAutofit/>
          </a:bodyPr>
          <a:lstStyle/>
          <a:p>
            <a:r>
              <a:rPr lang="en-US" sz="2400" dirty="0" smtClean="0"/>
              <a:t>Changing the different locales using the system settings or environmental variables, and testing the software functionality, number, date, time, and currency format</a:t>
            </a:r>
          </a:p>
          <a:p>
            <a:pPr marL="971550" lvl="1" indent="-514350">
              <a:buFont typeface="+mj-lt"/>
              <a:buAutoNum type="arabicPeriod"/>
            </a:pPr>
            <a:r>
              <a:rPr lang="en-US" sz="2400" dirty="0" smtClean="0"/>
              <a:t>All identified locales should be tested</a:t>
            </a:r>
          </a:p>
          <a:p>
            <a:pPr marL="971550" lvl="1" indent="-514350">
              <a:buFont typeface="+mj-lt"/>
              <a:buAutoNum type="arabicPeriod"/>
            </a:pPr>
            <a:r>
              <a:rPr lang="en-US" sz="2400" dirty="0" smtClean="0"/>
              <a:t>Hot keys, function keys, and help screens are tested with applicable locales</a:t>
            </a:r>
          </a:p>
          <a:p>
            <a:pPr marL="971550" lvl="1" indent="-514350">
              <a:buFont typeface="+mj-lt"/>
              <a:buAutoNum type="arabicPeriod"/>
            </a:pPr>
            <a:r>
              <a:rPr lang="en-US" sz="2400" dirty="0" smtClean="0"/>
              <a:t>Date and time formats are in line with the locale e.g. British date </a:t>
            </a:r>
            <a:r>
              <a:rPr lang="en-US" sz="2400" dirty="0" err="1" smtClean="0"/>
              <a:t>dd</a:t>
            </a:r>
            <a:r>
              <a:rPr lang="en-US" sz="2400" dirty="0" smtClean="0"/>
              <a:t>/mm/</a:t>
            </a:r>
            <a:r>
              <a:rPr lang="en-US" sz="2400" dirty="0" err="1" smtClean="0"/>
              <a:t>yyyy</a:t>
            </a:r>
            <a:endParaRPr lang="en-US" sz="2400" dirty="0" smtClean="0"/>
          </a:p>
          <a:p>
            <a:pPr marL="971550" lvl="1" indent="-514350">
              <a:buFont typeface="+mj-lt"/>
              <a:buAutoNum type="arabicPeriod"/>
            </a:pPr>
            <a:r>
              <a:rPr lang="en-US" sz="2400" dirty="0" smtClean="0"/>
              <a:t>Currency is line with the locale</a:t>
            </a:r>
          </a:p>
          <a:p>
            <a:pPr marL="971550" lvl="1" indent="-514350">
              <a:buFont typeface="+mj-lt"/>
              <a:buAutoNum type="arabicPeriod"/>
            </a:pPr>
            <a:r>
              <a:rPr lang="en-US" sz="2400" dirty="0" smtClean="0"/>
              <a:t>Number format is in line with the locale</a:t>
            </a:r>
          </a:p>
          <a:p>
            <a:pPr marL="971550" lvl="1" indent="-514350">
              <a:buFont typeface="+mj-lt"/>
              <a:buAutoNum type="arabicPeriod"/>
            </a:pPr>
            <a:r>
              <a:rPr lang="en-US" sz="2400" dirty="0" smtClean="0"/>
              <a:t>Time zone information and daylight saving time calculations are consistent and correct</a:t>
            </a:r>
          </a:p>
          <a:p>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Entry/Exit Criteria</a:t>
            </a:r>
            <a:endParaRPr lang="en-US" dirty="0"/>
          </a:p>
        </p:txBody>
      </p:sp>
      <p:graphicFrame>
        <p:nvGraphicFramePr>
          <p:cNvPr id="4" name="Content Placeholder 3"/>
          <p:cNvGraphicFramePr>
            <a:graphicFrameLocks noGrp="1"/>
          </p:cNvGraphicFramePr>
          <p:nvPr>
            <p:ph idx="1"/>
          </p:nvPr>
        </p:nvGraphicFramePr>
        <p:xfrm>
          <a:off x="457200" y="1600200"/>
          <a:ext cx="8229600" cy="45770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sz="1400" dirty="0" smtClean="0"/>
                        <a:t>Type of Test</a:t>
                      </a:r>
                      <a:endParaRPr lang="en-US" sz="1400" dirty="0"/>
                    </a:p>
                  </a:txBody>
                  <a:tcPr/>
                </a:tc>
                <a:tc>
                  <a:txBody>
                    <a:bodyPr/>
                    <a:lstStyle/>
                    <a:p>
                      <a:r>
                        <a:rPr lang="en-US" sz="1400" dirty="0" smtClean="0"/>
                        <a:t>Parameters</a:t>
                      </a:r>
                      <a:endParaRPr lang="en-US" sz="1400" dirty="0"/>
                    </a:p>
                  </a:txBody>
                  <a:tcPr/>
                </a:tc>
                <a:tc>
                  <a:txBody>
                    <a:bodyPr/>
                    <a:lstStyle/>
                    <a:p>
                      <a:r>
                        <a:rPr lang="en-US" sz="1400" dirty="0" smtClean="0"/>
                        <a:t>Sample Entry Criteria</a:t>
                      </a:r>
                      <a:endParaRPr lang="en-US" sz="1400" dirty="0"/>
                    </a:p>
                  </a:txBody>
                  <a:tcPr/>
                </a:tc>
                <a:tc>
                  <a:txBody>
                    <a:bodyPr/>
                    <a:lstStyle/>
                    <a:p>
                      <a:r>
                        <a:rPr lang="en-US" sz="1400" dirty="0" smtClean="0"/>
                        <a:t>Sample Exit Criteria</a:t>
                      </a:r>
                      <a:endParaRPr lang="en-US" sz="1400" dirty="0"/>
                    </a:p>
                  </a:txBody>
                  <a:tcPr/>
                </a:tc>
              </a:tr>
              <a:tr h="370840">
                <a:tc>
                  <a:txBody>
                    <a:bodyPr/>
                    <a:lstStyle/>
                    <a:p>
                      <a:r>
                        <a:rPr lang="en-US" sz="1400" dirty="0" smtClean="0"/>
                        <a:t>Performance</a:t>
                      </a:r>
                      <a:endParaRPr lang="en-US" sz="1400" dirty="0"/>
                    </a:p>
                  </a:txBody>
                  <a:tcPr/>
                </a:tc>
                <a:tc>
                  <a:txBody>
                    <a:bodyPr/>
                    <a:lstStyle/>
                    <a:p>
                      <a:pPr>
                        <a:buFont typeface="Arial" pitchFamily="34" charset="0"/>
                        <a:buChar char="•"/>
                      </a:pPr>
                      <a:r>
                        <a:rPr lang="en-US" sz="1400" dirty="0" smtClean="0"/>
                        <a:t>Response</a:t>
                      </a:r>
                      <a:r>
                        <a:rPr lang="en-US" sz="1400" baseline="0" dirty="0" smtClean="0"/>
                        <a:t> time</a:t>
                      </a:r>
                    </a:p>
                    <a:p>
                      <a:pPr>
                        <a:buFont typeface="Arial" pitchFamily="34" charset="0"/>
                        <a:buChar char="•"/>
                      </a:pPr>
                      <a:r>
                        <a:rPr lang="en-US" sz="1400" baseline="0" dirty="0" smtClean="0"/>
                        <a:t>Throughput</a:t>
                      </a:r>
                    </a:p>
                    <a:p>
                      <a:pPr>
                        <a:buFont typeface="Arial" pitchFamily="34" charset="0"/>
                        <a:buChar char="•"/>
                      </a:pPr>
                      <a:r>
                        <a:rPr lang="en-US" sz="1400" baseline="0" dirty="0" smtClean="0"/>
                        <a:t>Latency</a:t>
                      </a:r>
                      <a:endParaRPr lang="en-US" sz="1400" dirty="0"/>
                    </a:p>
                  </a:txBody>
                  <a:tcPr/>
                </a:tc>
                <a:tc>
                  <a:txBody>
                    <a:bodyPr/>
                    <a:lstStyle/>
                    <a:p>
                      <a:r>
                        <a:rPr lang="en-US" sz="1400" dirty="0" smtClean="0"/>
                        <a:t>Query for</a:t>
                      </a:r>
                      <a:r>
                        <a:rPr lang="en-US" sz="1400" baseline="0" dirty="0" smtClean="0"/>
                        <a:t> 1000 records should have a response time of less than 3 seconds</a:t>
                      </a:r>
                      <a:endParaRPr lang="en-US" sz="1400" dirty="0"/>
                    </a:p>
                  </a:txBody>
                  <a:tcPr/>
                </a:tc>
                <a:tc>
                  <a:txBody>
                    <a:bodyPr/>
                    <a:lstStyle/>
                    <a:p>
                      <a:r>
                        <a:rPr lang="en-US" sz="1400" dirty="0" smtClean="0"/>
                        <a:t>Query for 10000 records should have</a:t>
                      </a:r>
                      <a:r>
                        <a:rPr lang="en-US" sz="1400" baseline="0" dirty="0" smtClean="0"/>
                        <a:t> a response time of less than 3 seconds</a:t>
                      </a:r>
                      <a:endParaRPr lang="en-US" sz="1400" dirty="0"/>
                    </a:p>
                  </a:txBody>
                  <a:tcPr/>
                </a:tc>
              </a:tr>
              <a:tr h="370840">
                <a:tc>
                  <a:txBody>
                    <a:bodyPr/>
                    <a:lstStyle/>
                    <a:p>
                      <a:r>
                        <a:rPr lang="en-US" sz="1400" dirty="0" smtClean="0"/>
                        <a:t>Scalability</a:t>
                      </a:r>
                      <a:endParaRPr lang="en-US" sz="1400" dirty="0"/>
                    </a:p>
                  </a:txBody>
                  <a:tcPr/>
                </a:tc>
                <a:tc>
                  <a:txBody>
                    <a:bodyPr/>
                    <a:lstStyle/>
                    <a:p>
                      <a:r>
                        <a:rPr lang="en-US" sz="1400" dirty="0" smtClean="0"/>
                        <a:t>Maximum limits</a:t>
                      </a:r>
                      <a:endParaRPr lang="en-US" sz="1400" dirty="0"/>
                    </a:p>
                  </a:txBody>
                  <a:tcPr/>
                </a:tc>
                <a:tc>
                  <a:txBody>
                    <a:bodyPr/>
                    <a:lstStyle/>
                    <a:p>
                      <a:r>
                        <a:rPr lang="en-US" sz="1400" dirty="0" smtClean="0"/>
                        <a:t>Product should scale up</a:t>
                      </a:r>
                      <a:r>
                        <a:rPr lang="en-US" sz="1400" baseline="0" dirty="0" smtClean="0"/>
                        <a:t> to one million records or 1000 users</a:t>
                      </a:r>
                      <a:endParaRPr lang="en-US" sz="1400" dirty="0"/>
                    </a:p>
                  </a:txBody>
                  <a:tcPr/>
                </a:tc>
                <a:tc>
                  <a:txBody>
                    <a:bodyPr/>
                    <a:lstStyle/>
                    <a:p>
                      <a:r>
                        <a:rPr lang="en-US" sz="1400" dirty="0" smtClean="0"/>
                        <a:t>Product should scale up</a:t>
                      </a:r>
                      <a:r>
                        <a:rPr lang="en-US" sz="1400" baseline="0" dirty="0" smtClean="0"/>
                        <a:t> to 10 million records or 5000 users</a:t>
                      </a:r>
                      <a:endParaRPr lang="en-US" sz="1400" dirty="0"/>
                    </a:p>
                  </a:txBody>
                  <a:tcPr/>
                </a:tc>
              </a:tr>
              <a:tr h="370840">
                <a:tc>
                  <a:txBody>
                    <a:bodyPr/>
                    <a:lstStyle/>
                    <a:p>
                      <a:r>
                        <a:rPr lang="en-US" sz="1400" dirty="0" smtClean="0"/>
                        <a:t>Reliability </a:t>
                      </a:r>
                      <a:endParaRPr lang="en-US" sz="1400" dirty="0"/>
                    </a:p>
                  </a:txBody>
                  <a:tcPr/>
                </a:tc>
                <a:tc>
                  <a:txBody>
                    <a:bodyPr/>
                    <a:lstStyle/>
                    <a:p>
                      <a:pPr>
                        <a:buFont typeface="Arial" pitchFamily="34" charset="0"/>
                        <a:buChar char="•"/>
                      </a:pPr>
                      <a:r>
                        <a:rPr lang="en-US" sz="1400" dirty="0" smtClean="0"/>
                        <a:t>Failures</a:t>
                      </a:r>
                      <a:r>
                        <a:rPr lang="en-US" sz="1400" baseline="0" dirty="0" smtClean="0"/>
                        <a:t> per iteration</a:t>
                      </a:r>
                    </a:p>
                    <a:p>
                      <a:pPr>
                        <a:buFont typeface="Arial" pitchFamily="34" charset="0"/>
                        <a:buChar char="•"/>
                      </a:pPr>
                      <a:r>
                        <a:rPr lang="en-US" sz="1400" baseline="0" dirty="0" smtClean="0"/>
                        <a:t>Failures per test duration</a:t>
                      </a:r>
                      <a:endParaRPr lang="en-US" sz="1400" dirty="0"/>
                    </a:p>
                  </a:txBody>
                  <a:tcPr/>
                </a:tc>
                <a:tc>
                  <a:txBody>
                    <a:bodyPr/>
                    <a:lstStyle/>
                    <a:p>
                      <a:r>
                        <a:rPr lang="en-US" sz="1400" dirty="0" smtClean="0"/>
                        <a:t>There should be less than 2% failure when queries</a:t>
                      </a:r>
                      <a:r>
                        <a:rPr lang="en-US" sz="1400" baseline="0" dirty="0" smtClean="0"/>
                        <a:t> are run on 1000 records for 24 hours</a:t>
                      </a:r>
                      <a:endParaRPr lang="en-US" sz="1400" dirty="0"/>
                    </a:p>
                  </a:txBody>
                  <a:tcPr/>
                </a:tc>
                <a:tc>
                  <a:txBody>
                    <a:bodyPr/>
                    <a:lstStyle/>
                    <a:p>
                      <a:r>
                        <a:rPr lang="en-US" sz="1400" dirty="0" smtClean="0"/>
                        <a:t>There should be less than 0.1% failures</a:t>
                      </a:r>
                      <a:r>
                        <a:rPr lang="en-US" sz="1400" baseline="0" dirty="0" smtClean="0"/>
                        <a:t> when queries are run on 1000 records for 48 hours</a:t>
                      </a:r>
                      <a:endParaRPr lang="en-US" sz="1400" dirty="0"/>
                    </a:p>
                  </a:txBody>
                  <a:tcPr/>
                </a:tc>
              </a:tr>
              <a:tr h="370840">
                <a:tc>
                  <a:txBody>
                    <a:bodyPr/>
                    <a:lstStyle/>
                    <a:p>
                      <a:r>
                        <a:rPr lang="en-US" sz="1400" dirty="0" smtClean="0"/>
                        <a:t>Stress</a:t>
                      </a:r>
                      <a:endParaRPr lang="en-US" sz="1400" dirty="0"/>
                    </a:p>
                  </a:txBody>
                  <a:tcPr/>
                </a:tc>
                <a:tc>
                  <a:txBody>
                    <a:bodyPr/>
                    <a:lstStyle/>
                    <a:p>
                      <a:r>
                        <a:rPr lang="en-US" sz="1400" dirty="0" smtClean="0"/>
                        <a:t>System when stressed beyond</a:t>
                      </a:r>
                      <a:r>
                        <a:rPr lang="en-US" sz="1400" baseline="0" dirty="0" smtClean="0"/>
                        <a:t> the limits</a:t>
                      </a:r>
                      <a:endParaRPr lang="en-US" sz="1400" dirty="0"/>
                    </a:p>
                  </a:txBody>
                  <a:tcPr/>
                </a:tc>
                <a:tc>
                  <a:txBody>
                    <a:bodyPr/>
                    <a:lstStyle/>
                    <a:p>
                      <a:r>
                        <a:rPr lang="en-US" sz="1400" dirty="0" smtClean="0"/>
                        <a:t>Product should be able to withstand 25 clients</a:t>
                      </a:r>
                      <a:r>
                        <a:rPr lang="en-US" sz="1400" baseline="0" dirty="0" smtClean="0"/>
                        <a:t> login happening simultaneously for 5 hours in a configuration than can only take 20 clients.</a:t>
                      </a:r>
                      <a:endParaRPr lang="en-US" sz="1400" dirty="0"/>
                    </a:p>
                  </a:txBody>
                  <a:tcPr/>
                </a:tc>
                <a:tc>
                  <a:txBody>
                    <a:bodyPr/>
                    <a:lstStyle/>
                    <a:p>
                      <a:r>
                        <a:rPr lang="en-US" sz="1400" dirty="0" smtClean="0"/>
                        <a:t>Product should be able to withstand</a:t>
                      </a:r>
                      <a:r>
                        <a:rPr lang="en-US" sz="1400" baseline="0" dirty="0" smtClean="0"/>
                        <a:t> 100 clients login simultaneously for 5 hours in a configuration than can take only 100 clients.</a:t>
                      </a:r>
                      <a:endParaRPr lang="en-US" sz="14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System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Provide an independent perspective in testing</a:t>
            </a:r>
          </a:p>
          <a:p>
            <a:r>
              <a:rPr lang="en-US" dirty="0" smtClean="0"/>
              <a:t>Bring a customer perspective in testing</a:t>
            </a:r>
          </a:p>
          <a:p>
            <a:r>
              <a:rPr lang="en-US" dirty="0" smtClean="0"/>
              <a:t>Provide a “fresh pair of eyes”</a:t>
            </a:r>
          </a:p>
          <a:p>
            <a:r>
              <a:rPr lang="en-US" dirty="0" smtClean="0"/>
              <a:t>Test the product behavior in a realistic environment</a:t>
            </a:r>
          </a:p>
          <a:p>
            <a:r>
              <a:rPr lang="en-US" dirty="0" smtClean="0"/>
              <a:t>Test both functional and non-functional aspects</a:t>
            </a:r>
          </a:p>
          <a:p>
            <a:r>
              <a:rPr lang="en-US" dirty="0" smtClean="0"/>
              <a:t>Analyze and reduce the risks with releasing the product</a:t>
            </a:r>
          </a:p>
          <a:p>
            <a:r>
              <a:rPr lang="en-US" dirty="0" smtClean="0"/>
              <a:t>Ensures all requirements are met and ready the product for acceptance testing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Architecture</a:t>
            </a:r>
            <a:endParaRPr lang="en-US" dirty="0"/>
          </a:p>
        </p:txBody>
      </p:sp>
      <p:pic>
        <p:nvPicPr>
          <p:cNvPr id="4" name="Content Placeholder 3"/>
          <p:cNvPicPr>
            <a:picLocks noGrp="1"/>
          </p:cNvPicPr>
          <p:nvPr>
            <p:ph idx="1"/>
          </p:nvPr>
        </p:nvPicPr>
        <p:blipFill>
          <a:blip r:embed="rId2"/>
          <a:stretch>
            <a:fillRect/>
          </a:stretch>
        </p:blipFill>
        <p:spPr>
          <a:xfrm>
            <a:off x="457200" y="3238328"/>
            <a:ext cx="8229600" cy="1249706"/>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516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Against the Architecture</a:t>
            </a:r>
            <a:endParaRPr lang="en-US" dirty="0"/>
          </a:p>
        </p:txBody>
      </p:sp>
      <p:sp>
        <p:nvSpPr>
          <p:cNvPr id="3" name="Content Placeholder 2"/>
          <p:cNvSpPr>
            <a:spLocks noGrp="1"/>
          </p:cNvSpPr>
          <p:nvPr>
            <p:ph idx="1"/>
          </p:nvPr>
        </p:nvSpPr>
        <p:spPr/>
        <p:txBody>
          <a:bodyPr>
            <a:normAutofit/>
          </a:bodyPr>
          <a:lstStyle/>
          <a:p>
            <a:r>
              <a:rPr lang="en-US" dirty="0"/>
              <a:t>Criteria for Motivating Architectural Test Cases</a:t>
            </a:r>
          </a:p>
          <a:p>
            <a:pPr lvl="1"/>
            <a:r>
              <a:rPr lang="en-US" dirty="0" smtClean="0"/>
              <a:t>Completeness</a:t>
            </a:r>
            <a:endParaRPr lang="en-US" dirty="0"/>
          </a:p>
          <a:p>
            <a:pPr lvl="1"/>
            <a:r>
              <a:rPr lang="en-US" dirty="0" smtClean="0"/>
              <a:t>Correctness</a:t>
            </a:r>
            <a:endParaRPr lang="en-US" dirty="0"/>
          </a:p>
          <a:p>
            <a:pPr lvl="1"/>
            <a:r>
              <a:rPr lang="en-US" dirty="0" smtClean="0"/>
              <a:t>Consistency</a:t>
            </a:r>
            <a:endParaRPr lang="en-US" dirty="0"/>
          </a:p>
          <a:p>
            <a:pPr marL="0" indent="0">
              <a:buNone/>
            </a:pPr>
            <a:endParaRPr lang="en-US" dirty="0"/>
          </a:p>
        </p:txBody>
      </p:sp>
    </p:spTree>
    <p:extLst>
      <p:ext uri="{BB962C8B-B14F-4D97-AF65-F5344CB8AC3E}">
        <p14:creationId xmlns:p14="http://schemas.microsoft.com/office/powerpoint/2010/main" val="308116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Test Cases for the Architecture</a:t>
            </a:r>
            <a:endParaRPr lang="en-US" dirty="0"/>
          </a:p>
        </p:txBody>
      </p:sp>
      <p:sp>
        <p:nvSpPr>
          <p:cNvPr id="3" name="Content Placeholder 2"/>
          <p:cNvSpPr>
            <a:spLocks noGrp="1"/>
          </p:cNvSpPr>
          <p:nvPr>
            <p:ph idx="1"/>
          </p:nvPr>
        </p:nvSpPr>
        <p:spPr>
          <a:xfrm>
            <a:off x="457200" y="1600201"/>
            <a:ext cx="8229600" cy="1143000"/>
          </a:xfrm>
        </p:spPr>
        <p:txBody>
          <a:bodyPr/>
          <a:lstStyle/>
          <a:p>
            <a:r>
              <a:rPr lang="en-US" i="1" dirty="0"/>
              <a:t>How does component x send/receive data to/from component y?</a:t>
            </a:r>
          </a:p>
        </p:txBody>
      </p:sp>
      <p:graphicFrame>
        <p:nvGraphicFramePr>
          <p:cNvPr id="4" name="Table 3"/>
          <p:cNvGraphicFramePr>
            <a:graphicFrameLocks noGrp="1"/>
          </p:cNvGraphicFramePr>
          <p:nvPr>
            <p:extLst>
              <p:ext uri="{D42A27DB-BD31-4B8C-83A1-F6EECF244321}">
                <p14:modId xmlns:p14="http://schemas.microsoft.com/office/powerpoint/2010/main" val="3126491000"/>
              </p:ext>
            </p:extLst>
          </p:nvPr>
        </p:nvGraphicFramePr>
        <p:xfrm>
          <a:off x="457202" y="3011646"/>
          <a:ext cx="8229597" cy="3328626"/>
        </p:xfrm>
        <a:graphic>
          <a:graphicData uri="http://schemas.openxmlformats.org/drawingml/2006/table">
            <a:tbl>
              <a:tblPr firstRow="1" firstCol="1" bandRow="1">
                <a:tableStyleId>{5C22544A-7EE6-4342-B048-85BDC9FD1C3A}</a:tableStyleId>
              </a:tblPr>
              <a:tblGrid>
                <a:gridCol w="2743199"/>
                <a:gridCol w="2743199"/>
                <a:gridCol w="2743199"/>
              </a:tblGrid>
              <a:tr h="311106">
                <a:tc>
                  <a:txBody>
                    <a:bodyPr/>
                    <a:lstStyle/>
                    <a:p>
                      <a:pPr marL="0" marR="0" algn="ctr">
                        <a:spcBef>
                          <a:spcPts val="0"/>
                        </a:spcBef>
                        <a:spcAft>
                          <a:spcPts val="0"/>
                        </a:spcAft>
                      </a:pPr>
                      <a:r>
                        <a:rPr lang="en-US" sz="1800" dirty="0">
                          <a:effectLst/>
                        </a:rPr>
                        <a:t>Scenario</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Question</a:t>
                      </a:r>
                      <a:endParaRPr lang="en-US" sz="18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Expected Interface</a:t>
                      </a:r>
                      <a:endParaRPr lang="en-US" sz="18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r>
              <a:tr h="1424724">
                <a:tc rowSpan="2">
                  <a:txBody>
                    <a:bodyPr/>
                    <a:lstStyle/>
                    <a:p>
                      <a:pPr marL="342900" marR="0" lvl="0" indent="-342900">
                        <a:spcBef>
                          <a:spcPts val="0"/>
                        </a:spcBef>
                        <a:spcAft>
                          <a:spcPts val="0"/>
                        </a:spcAft>
                        <a:buFont typeface="+mj-lt"/>
                        <a:buAutoNum type="arabicPeriod"/>
                      </a:pPr>
                      <a:r>
                        <a:rPr lang="en-US" sz="1800" dirty="0">
                          <a:effectLst/>
                        </a:rPr>
                        <a:t>The instructor inputs the base score, student name, and student score.</a:t>
                      </a:r>
                    </a:p>
                    <a:p>
                      <a:pPr marL="342900" marR="0" lvl="0" indent="-342900">
                        <a:spcBef>
                          <a:spcPts val="0"/>
                        </a:spcBef>
                        <a:spcAft>
                          <a:spcPts val="0"/>
                        </a:spcAft>
                        <a:buFont typeface="+mj-lt"/>
                        <a:buAutoNum type="arabicPeriod"/>
                      </a:pPr>
                      <a:r>
                        <a:rPr lang="en-US" sz="1800" dirty="0">
                          <a:effectLst/>
                        </a:rPr>
                        <a:t>The instructor issues the compute command.</a:t>
                      </a:r>
                    </a:p>
                    <a:p>
                      <a:pPr marL="342900" marR="0" lvl="0" indent="-342900">
                        <a:spcBef>
                          <a:spcPts val="0"/>
                        </a:spcBef>
                        <a:spcAft>
                          <a:spcPts val="0"/>
                        </a:spcAft>
                        <a:buFont typeface="+mj-lt"/>
                        <a:buAutoNum type="arabicPeriod"/>
                      </a:pPr>
                      <a:r>
                        <a:rPr lang="en-US" sz="1800" dirty="0">
                          <a:effectLst/>
                        </a:rPr>
                        <a:t>The system computes the letter grade.</a:t>
                      </a:r>
                    </a:p>
                    <a:p>
                      <a:pPr marL="342900" marR="0" lvl="0" indent="-342900">
                        <a:spcBef>
                          <a:spcPts val="0"/>
                        </a:spcBef>
                        <a:spcAft>
                          <a:spcPts val="0"/>
                        </a:spcAft>
                        <a:buFont typeface="+mj-lt"/>
                        <a:buAutoNum type="arabicPeriod"/>
                      </a:pPr>
                      <a:r>
                        <a:rPr lang="en-US" sz="1800" dirty="0">
                          <a:effectLst/>
                        </a:rPr>
                        <a:t>The system outputs the letter grade.</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dirty="0">
                          <a:effectLst/>
                        </a:rPr>
                        <a:t>How does the application receive the student data?</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The application provides a student data entry user interface.</a:t>
                      </a:r>
                      <a:endParaRPr lang="en-US" sz="180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r>
              <a:tr h="1424724">
                <a:tc vMerge="1">
                  <a:txBody>
                    <a:bodyPr/>
                    <a:lstStyle/>
                    <a:p>
                      <a:endParaRPr lang="en-US"/>
                    </a:p>
                  </a:txBody>
                  <a:tcPr/>
                </a:tc>
                <a:tc>
                  <a:txBody>
                    <a:bodyPr/>
                    <a:lstStyle/>
                    <a:p>
                      <a:pPr marL="0" marR="0">
                        <a:spcBef>
                          <a:spcPts val="0"/>
                        </a:spcBef>
                        <a:spcAft>
                          <a:spcPts val="0"/>
                        </a:spcAft>
                      </a:pPr>
                      <a:r>
                        <a:rPr lang="en-US" sz="1800" dirty="0">
                          <a:effectLst/>
                        </a:rPr>
                        <a:t>How does the application report the result?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dirty="0">
                          <a:effectLst/>
                        </a:rPr>
                        <a:t>The application provides a letter grade </a:t>
                      </a:r>
                      <a:r>
                        <a:rPr lang="en-US" sz="1800" dirty="0" smtClean="0">
                          <a:effectLst/>
                        </a:rPr>
                        <a:t>user</a:t>
                      </a:r>
                      <a:r>
                        <a:rPr lang="en-US" sz="1800" baseline="0" dirty="0" smtClean="0">
                          <a:effectLst/>
                        </a:rPr>
                        <a:t> </a:t>
                      </a:r>
                      <a:r>
                        <a:rPr lang="en-US" sz="1800" dirty="0" smtClean="0">
                          <a:effectLst/>
                        </a:rPr>
                        <a:t>interface</a:t>
                      </a:r>
                      <a:r>
                        <a:rPr lang="en-US" sz="1800" dirty="0">
                          <a:effectLst/>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49721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System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focus should be on product features</a:t>
            </a:r>
          </a:p>
          <a:p>
            <a:r>
              <a:rPr lang="en-US" dirty="0" smtClean="0"/>
              <a:t>Create and document realistic scenarios to execute the product features</a:t>
            </a:r>
          </a:p>
          <a:p>
            <a:r>
              <a:rPr lang="en-US" dirty="0" smtClean="0"/>
              <a:t>There should be a clear expected results document</a:t>
            </a:r>
          </a:p>
          <a:p>
            <a:r>
              <a:rPr lang="en-US" dirty="0" smtClean="0"/>
              <a:t>Types</a:t>
            </a:r>
          </a:p>
          <a:p>
            <a:pPr lvl="1"/>
            <a:r>
              <a:rPr lang="en-US" dirty="0" smtClean="0"/>
              <a:t>Deployment Testing</a:t>
            </a:r>
          </a:p>
          <a:p>
            <a:pPr lvl="2"/>
            <a:r>
              <a:rPr lang="en-US" dirty="0" smtClean="0"/>
              <a:t>Offsite vs. Onsite</a:t>
            </a:r>
          </a:p>
          <a:p>
            <a:pPr lvl="1"/>
            <a:r>
              <a:rPr lang="en-US" dirty="0" smtClean="0"/>
              <a:t>Beta Testing</a:t>
            </a:r>
          </a:p>
          <a:p>
            <a:pPr lvl="1"/>
            <a:r>
              <a:rPr lang="en-US" dirty="0" smtClean="0"/>
              <a:t>Certification, Standards, and Testing for compliance</a:t>
            </a:r>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Testing</a:t>
            </a:r>
            <a:endParaRPr lang="en-US" dirty="0"/>
          </a:p>
        </p:txBody>
      </p:sp>
      <p:sp>
        <p:nvSpPr>
          <p:cNvPr id="3" name="Content Placeholder 2"/>
          <p:cNvSpPr>
            <a:spLocks noGrp="1"/>
          </p:cNvSpPr>
          <p:nvPr>
            <p:ph idx="1"/>
          </p:nvPr>
        </p:nvSpPr>
        <p:spPr/>
        <p:txBody>
          <a:bodyPr>
            <a:noAutofit/>
          </a:bodyPr>
          <a:lstStyle/>
          <a:p>
            <a:r>
              <a:rPr lang="en-US" sz="2400" dirty="0" smtClean="0"/>
              <a:t>Offsite</a:t>
            </a:r>
          </a:p>
          <a:p>
            <a:pPr lvl="1"/>
            <a:r>
              <a:rPr lang="en-US" sz="2000" dirty="0" smtClean="0"/>
              <a:t>Simulating the customer’s configuration in-house to ensure that the customer’s deployment requirements are met</a:t>
            </a:r>
          </a:p>
          <a:p>
            <a:r>
              <a:rPr lang="en-US" sz="2400" dirty="0" smtClean="0"/>
              <a:t>Onsite</a:t>
            </a:r>
          </a:p>
          <a:p>
            <a:pPr lvl="1"/>
            <a:r>
              <a:rPr lang="en-US" sz="2000" dirty="0" smtClean="0"/>
              <a:t>Using the customer’s resources and ensuring that the deployment requirements are met</a:t>
            </a:r>
          </a:p>
          <a:p>
            <a:pPr lvl="1"/>
            <a:r>
              <a:rPr lang="en-US" sz="2000" dirty="0" smtClean="0"/>
              <a:t>Part of acceptance testing</a:t>
            </a:r>
          </a:p>
          <a:p>
            <a:pPr lvl="1"/>
            <a:r>
              <a:rPr lang="en-US" sz="2000" dirty="0" smtClean="0"/>
              <a:t>Two stages</a:t>
            </a:r>
          </a:p>
          <a:p>
            <a:pPr lvl="2"/>
            <a:r>
              <a:rPr lang="en-US" sz="1800" dirty="0" smtClean="0"/>
              <a:t>Stage 1 – mirror the customer’s configurations and replicate actions made on the existing live system – record the transactions</a:t>
            </a:r>
          </a:p>
          <a:p>
            <a:pPr lvl="2"/>
            <a:r>
              <a:rPr lang="en-US" sz="1800" dirty="0" smtClean="0"/>
              <a:t>Stage 2 – convert the mirror to a live system </a:t>
            </a:r>
          </a:p>
          <a:p>
            <a:pPr lvl="3"/>
            <a:r>
              <a:rPr lang="en-US" sz="1600" dirty="0" smtClean="0"/>
              <a:t>Keep regular backups</a:t>
            </a:r>
          </a:p>
          <a:p>
            <a:pPr lvl="3"/>
            <a:r>
              <a:rPr lang="en-US" sz="1600" dirty="0" smtClean="0"/>
              <a:t>Ensure that it is possible to revert to the old system</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Testing</a:t>
            </a:r>
            <a:endParaRPr lang="en-US" dirty="0"/>
          </a:p>
        </p:txBody>
      </p:sp>
      <p:sp>
        <p:nvSpPr>
          <p:cNvPr id="3" name="Content Placeholder 2"/>
          <p:cNvSpPr>
            <a:spLocks noGrp="1"/>
          </p:cNvSpPr>
          <p:nvPr>
            <p:ph idx="1"/>
          </p:nvPr>
        </p:nvSpPr>
        <p:spPr/>
        <p:txBody>
          <a:bodyPr>
            <a:noAutofit/>
          </a:bodyPr>
          <a:lstStyle/>
          <a:p>
            <a:r>
              <a:rPr lang="en-US" sz="2000" dirty="0" smtClean="0"/>
              <a:t>Sending the product under test to the customer and receive feedback</a:t>
            </a:r>
          </a:p>
          <a:p>
            <a:pPr lvl="1"/>
            <a:r>
              <a:rPr lang="en-US" sz="1800" dirty="0" smtClean="0"/>
              <a:t>Reduces a number of risks with the product not meeting requirements</a:t>
            </a:r>
          </a:p>
          <a:p>
            <a:r>
              <a:rPr lang="en-US" sz="2000" dirty="0" smtClean="0"/>
              <a:t>Activities</a:t>
            </a:r>
          </a:p>
          <a:p>
            <a:pPr marL="971550" lvl="1" indent="-514350">
              <a:buFont typeface="+mj-lt"/>
              <a:buAutoNum type="arabicPeriod"/>
            </a:pPr>
            <a:r>
              <a:rPr lang="en-US" sz="1800" dirty="0" smtClean="0"/>
              <a:t>Identify a list of users and their expectations</a:t>
            </a:r>
          </a:p>
          <a:p>
            <a:pPr marL="971550" lvl="1" indent="-514350">
              <a:buFont typeface="+mj-lt"/>
              <a:buAutoNum type="arabicPeriod"/>
            </a:pPr>
            <a:r>
              <a:rPr lang="en-US" sz="1800" dirty="0" smtClean="0"/>
              <a:t>Identify a beta program schedule</a:t>
            </a:r>
          </a:p>
          <a:p>
            <a:pPr marL="971550" lvl="1" indent="-514350">
              <a:buFont typeface="+mj-lt"/>
              <a:buAutoNum type="arabicPeriod"/>
            </a:pPr>
            <a:r>
              <a:rPr lang="en-US" sz="1800" dirty="0" smtClean="0"/>
              <a:t>Prepare the beta testers</a:t>
            </a:r>
          </a:p>
          <a:p>
            <a:pPr marL="971550" lvl="1" indent="-514350">
              <a:buFont typeface="+mj-lt"/>
              <a:buAutoNum type="arabicPeriod"/>
            </a:pPr>
            <a:r>
              <a:rPr lang="en-US" sz="1800" dirty="0" smtClean="0"/>
              <a:t>Ensure that the product meets testing entry criteria</a:t>
            </a:r>
          </a:p>
          <a:p>
            <a:pPr marL="971550" lvl="1" indent="-514350">
              <a:buFont typeface="+mj-lt"/>
              <a:buAutoNum type="arabicPeriod"/>
            </a:pPr>
            <a:r>
              <a:rPr lang="en-US" sz="1800" dirty="0" smtClean="0"/>
              <a:t>Send the beta product to the users</a:t>
            </a:r>
          </a:p>
          <a:p>
            <a:pPr marL="971550" lvl="1" indent="-514350">
              <a:buFont typeface="+mj-lt"/>
              <a:buAutoNum type="arabicPeriod"/>
            </a:pPr>
            <a:r>
              <a:rPr lang="en-US" sz="1800" dirty="0" smtClean="0"/>
              <a:t>Collect feedback periodically</a:t>
            </a:r>
          </a:p>
          <a:p>
            <a:pPr marL="971550" lvl="1" indent="-514350">
              <a:buFont typeface="+mj-lt"/>
              <a:buAutoNum type="arabicPeriod"/>
            </a:pPr>
            <a:r>
              <a:rPr lang="en-US" sz="1800" dirty="0" smtClean="0"/>
              <a:t>Respond to feedback</a:t>
            </a:r>
          </a:p>
          <a:p>
            <a:pPr marL="971550" lvl="1" indent="-514350">
              <a:buFont typeface="+mj-lt"/>
              <a:buAutoNum type="arabicPeriod"/>
            </a:pPr>
            <a:r>
              <a:rPr lang="en-US" sz="1800" dirty="0" smtClean="0"/>
              <a:t>Analyze and decide if the beta program met exit criteria</a:t>
            </a:r>
          </a:p>
          <a:p>
            <a:pPr marL="971550" lvl="1" indent="-514350">
              <a:buFont typeface="+mj-lt"/>
              <a:buAutoNum type="arabicPeriod"/>
            </a:pPr>
            <a:r>
              <a:rPr lang="en-US" sz="1800" dirty="0" smtClean="0"/>
              <a:t>Communicate progress with users and customers and close the beta program</a:t>
            </a:r>
          </a:p>
          <a:p>
            <a:pPr marL="971550" lvl="1" indent="-514350">
              <a:buFont typeface="+mj-lt"/>
              <a:buAutoNum type="arabicPeriod"/>
            </a:pPr>
            <a:r>
              <a:rPr lang="en-US" sz="1800" dirty="0" smtClean="0"/>
              <a:t>Incorporate appropriate changes</a:t>
            </a:r>
          </a:p>
          <a:p>
            <a:pPr marL="971550" lvl="1" indent="-514350">
              <a:buFont typeface="+mj-lt"/>
              <a:buAutoNum type="arabicPeriod"/>
            </a:pPr>
            <a:endParaRPr lang="en-US" sz="1800" dirty="0" smtClean="0"/>
          </a:p>
          <a:p>
            <a:pPr marL="971550" lvl="1" indent="-514350">
              <a:buFont typeface="+mj-lt"/>
              <a:buAutoNum type="arabicPeriod"/>
            </a:pPr>
            <a:endParaRPr lang="en-US" sz="1800" dirty="0" smtClean="0"/>
          </a:p>
          <a:p>
            <a:pPr lvl="1"/>
            <a:endParaRPr lang="en-US" sz="1800" dirty="0" smtClean="0"/>
          </a:p>
          <a:p>
            <a:pPr lvl="1"/>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1404</Words>
  <Application>Microsoft Office PowerPoint</Application>
  <PresentationFormat>On-screen Show (4:3)</PresentationFormat>
  <Paragraphs>234</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Symbol</vt:lpstr>
      <vt:lpstr>Times New Roman</vt:lpstr>
      <vt:lpstr>Office Theme</vt:lpstr>
      <vt:lpstr>System Testing</vt:lpstr>
      <vt:lpstr>System Testing</vt:lpstr>
      <vt:lpstr>Why System Testing?</vt:lpstr>
      <vt:lpstr>Example Architecture</vt:lpstr>
      <vt:lpstr>Testing Against the Architecture</vt:lpstr>
      <vt:lpstr>Building Test Cases for the Architecture</vt:lpstr>
      <vt:lpstr>Functional System Testing</vt:lpstr>
      <vt:lpstr>Deployment Testing</vt:lpstr>
      <vt:lpstr>Beta Testing</vt:lpstr>
      <vt:lpstr>Certification, Standards, and Testing for Compliance</vt:lpstr>
      <vt:lpstr>Example Test Case Specification</vt:lpstr>
      <vt:lpstr>Example Test Case Run</vt:lpstr>
      <vt:lpstr>Defect Details</vt:lpstr>
      <vt:lpstr>Non-Functional System Testing</vt:lpstr>
      <vt:lpstr>Non-Functional Testing Areas</vt:lpstr>
      <vt:lpstr>Setting Up the Configuration</vt:lpstr>
      <vt:lpstr>Performance Testing</vt:lpstr>
      <vt:lpstr>Scalability Testing</vt:lpstr>
      <vt:lpstr>Reliability Testing</vt:lpstr>
      <vt:lpstr>Stress Testing</vt:lpstr>
      <vt:lpstr>Interoperability Testing</vt:lpstr>
      <vt:lpstr>Localization Testing</vt:lpstr>
      <vt:lpstr>Locale Testing</vt:lpstr>
      <vt:lpstr>Entry/Exit Criteria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Testing</dc:title>
  <dc:creator>Jeff Roach</dc:creator>
  <cp:lastModifiedBy>Roach, Jeff</cp:lastModifiedBy>
  <cp:revision>29</cp:revision>
  <dcterms:created xsi:type="dcterms:W3CDTF">2006-08-16T00:00:00Z</dcterms:created>
  <dcterms:modified xsi:type="dcterms:W3CDTF">2016-04-07T20:37:34Z</dcterms:modified>
</cp:coreProperties>
</file>