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258" r:id="rId3"/>
    <p:sldId id="268" r:id="rId4"/>
    <p:sldId id="282" r:id="rId5"/>
    <p:sldId id="269" r:id="rId6"/>
    <p:sldId id="281" r:id="rId7"/>
    <p:sldId id="270" r:id="rId8"/>
    <p:sldId id="271" r:id="rId9"/>
    <p:sldId id="278" r:id="rId10"/>
    <p:sldId id="280" r:id="rId11"/>
    <p:sldId id="279" r:id="rId12"/>
    <p:sldId id="28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6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7" autoAdjust="0"/>
    <p:restoredTop sz="90929" autoAdjust="0"/>
  </p:normalViewPr>
  <p:slideViewPr>
    <p:cSldViewPr>
      <p:cViewPr>
        <p:scale>
          <a:sx n="60" d="100"/>
          <a:sy n="60" d="100"/>
        </p:scale>
        <p:origin x="-1502" y="-6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EAD6-5EF8-4CE0-87F4-09952A526B18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2728-C621-4C61-B8F6-5639277AC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>
            <a:normAutofit/>
          </a:bodyPr>
          <a:lstStyle>
            <a:lvl1pPr algn="l">
              <a:defRPr sz="4400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7D098B-D1CF-4B1C-ACFC-0F5C56EE66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6B03C0-5A3C-4C20-ADA0-29CCE839A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FF1A0C-ABF3-406F-BDE1-F1C80494A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71295-1244-40AD-AC42-6870516B5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95A2ED-C742-459C-B329-F0F1A4B7D0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2EBBC6-D479-4A22-BC2D-9B8E5446D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0BB326-FA0A-4372-A9DF-28CDF8F6C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C5E93-51EF-4790-9ED9-79A32558DC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36807-C33E-43A1-8899-8F6DB0637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2D495-D4AB-4BAA-BD36-9E406BDB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659D2-11EB-467E-9594-44994C090A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F86B78-6B4B-4E92-B9F0-7EE494CE63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>
                <a:effectLst/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Goals:</a:t>
            </a:r>
          </a:p>
          <a:p>
            <a:pPr lvl="1" algn="l">
              <a:buFontTx/>
              <a:buChar char="–"/>
            </a:pPr>
            <a:r>
              <a:rPr lang="en-US" dirty="0"/>
              <a:t> figure out why distributed systems are important</a:t>
            </a:r>
          </a:p>
          <a:p>
            <a:pPr lvl="1" algn="l">
              <a:buFontTx/>
              <a:buChar char="–"/>
            </a:pPr>
            <a:r>
              <a:rPr lang="en-US" dirty="0"/>
              <a:t> review operating systems concepts</a:t>
            </a:r>
          </a:p>
          <a:p>
            <a:pPr lvl="2" algn="l">
              <a:buFontTx/>
              <a:buChar char="•"/>
            </a:pPr>
            <a:r>
              <a:rPr lang="en-US" dirty="0"/>
              <a:t> non-distributed OS</a:t>
            </a:r>
          </a:p>
          <a:p>
            <a:pPr lvl="2" algn="l">
              <a:buFontTx/>
              <a:buChar char="•"/>
            </a:pPr>
            <a:r>
              <a:rPr lang="en-US" dirty="0"/>
              <a:t> basic concepts that carry over to </a:t>
            </a:r>
            <a:r>
              <a:rPr lang="en-US" dirty="0" smtClean="0"/>
              <a:t>distributed systems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road map for rest of semester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should</a:t>
            </a:r>
            <a:r>
              <a:rPr lang="en-US" sz="2800" dirty="0"/>
              <a:t> a distributed </a:t>
            </a:r>
            <a:r>
              <a:rPr lang="en-US" sz="2800" dirty="0" smtClean="0"/>
              <a:t>system </a:t>
            </a:r>
            <a:r>
              <a:rPr lang="en-US" sz="2800" dirty="0"/>
              <a:t>do? Start with some basic questions: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how is distributed different from non-distributed?</a:t>
            </a:r>
          </a:p>
          <a:p>
            <a:pPr lvl="1" algn="l">
              <a:buFontTx/>
              <a:buChar char="–"/>
            </a:pPr>
            <a:r>
              <a:rPr lang="en-US" dirty="0"/>
              <a:t> what </a:t>
            </a:r>
            <a:r>
              <a:rPr lang="en-US" dirty="0" smtClean="0"/>
              <a:t>variations exist </a:t>
            </a:r>
            <a:r>
              <a:rPr lang="en-US" dirty="0"/>
              <a:t>in </a:t>
            </a:r>
            <a:r>
              <a:rPr lang="en-US" dirty="0" smtClean="0"/>
              <a:t>distributed systems?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what cost/benefit tradeoffs should be considered?</a:t>
            </a:r>
          </a:p>
          <a:p>
            <a:pPr lvl="1" algn="l">
              <a:buFontTx/>
              <a:buChar char="–"/>
            </a:pPr>
            <a:r>
              <a:rPr lang="en-US" dirty="0"/>
              <a:t> why should the non-OS-implementer care?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524000"/>
            <a:ext cx="8229600" cy="5105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How can a non-DOS be transformed into a </a:t>
            </a:r>
            <a:r>
              <a:rPr lang="en-US" sz="2800" dirty="0" smtClean="0"/>
              <a:t>distributed system?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identify the </a:t>
            </a:r>
            <a:r>
              <a:rPr lang="en-US" dirty="0" smtClean="0"/>
              <a:t>goals/requirements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keep as much, at least conceptually, of non-DOS</a:t>
            </a:r>
          </a:p>
          <a:p>
            <a:pPr lvl="2" algn="l">
              <a:buFontTx/>
              <a:buChar char="•"/>
            </a:pPr>
            <a:r>
              <a:rPr lang="en-US" dirty="0"/>
              <a:t> operating systems have been around for a long time</a:t>
            </a:r>
          </a:p>
          <a:p>
            <a:pPr lvl="2" algn="l">
              <a:buFontTx/>
              <a:buChar char="•"/>
            </a:pPr>
            <a:r>
              <a:rPr lang="en-US" dirty="0"/>
              <a:t> many problems have been worked out via experience and research</a:t>
            </a:r>
          </a:p>
          <a:p>
            <a:pPr lvl="2" algn="l">
              <a:buFontTx/>
              <a:buChar char="•"/>
            </a:pPr>
            <a:r>
              <a:rPr lang="en-US" dirty="0"/>
              <a:t> =&gt; don’t reinvent the wheel</a:t>
            </a:r>
          </a:p>
          <a:p>
            <a:pPr lvl="1" algn="l">
              <a:buFontTx/>
              <a:buChar char="–"/>
            </a:pPr>
            <a:r>
              <a:rPr lang="en-US" dirty="0"/>
              <a:t> hide as much as possible from the user: transparency</a:t>
            </a:r>
          </a:p>
          <a:p>
            <a:pPr lvl="1" algn="l">
              <a:buFontTx/>
              <a:buChar char="–"/>
            </a:pPr>
            <a:r>
              <a:rPr lang="en-US" dirty="0"/>
              <a:t> where are the hard parts?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524000"/>
            <a:ext cx="8229600" cy="5105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But before principles for distributed systems are discussed, we’ll review some key concepts from non-distributed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process:= program in execution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buffering/spooling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caching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device independence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kernel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real time OS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privileged mode/user mode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interrupt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Interrupt – driven processing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I/O</a:t>
            </a:r>
          </a:p>
          <a:p>
            <a:pPr lvl="1" algn="l">
              <a:buFontTx/>
              <a:buChar char="–"/>
            </a:pPr>
            <a:r>
              <a:rPr lang="en-US" dirty="0"/>
              <a:t> system call</a:t>
            </a:r>
          </a:p>
          <a:p>
            <a:pPr lvl="2" algn="l">
              <a:buFontTx/>
              <a:buChar char="•"/>
            </a:pPr>
            <a:r>
              <a:rPr lang="en-US" dirty="0"/>
              <a:t> I/O request</a:t>
            </a:r>
          </a:p>
          <a:p>
            <a:pPr lvl="2" algn="l">
              <a:buFontTx/>
              <a:buChar char="•"/>
            </a:pPr>
            <a:r>
              <a:rPr lang="en-US" dirty="0"/>
              <a:t> resource request</a:t>
            </a:r>
          </a:p>
          <a:p>
            <a:pPr lvl="2" algn="l">
              <a:buFontTx/>
              <a:buChar char="•"/>
            </a:pPr>
            <a:r>
              <a:rPr lang="en-US" dirty="0"/>
              <a:t> termination</a:t>
            </a:r>
          </a:p>
          <a:p>
            <a:pPr lvl="2" algn="l">
              <a:buFontTx/>
              <a:buChar char="•"/>
            </a:pPr>
            <a:r>
              <a:rPr lang="en-US" dirty="0"/>
              <a:t> status request</a:t>
            </a:r>
          </a:p>
          <a:p>
            <a:pPr lvl="1" algn="l">
              <a:buFontTx/>
              <a:buChar char="–"/>
            </a:pPr>
            <a:r>
              <a:rPr lang="en-US" dirty="0"/>
              <a:t> error/trap/exception</a:t>
            </a:r>
          </a:p>
          <a:p>
            <a:pPr lvl="1" algn="l">
              <a:buFontTx/>
              <a:buChar char="–"/>
            </a:pPr>
            <a:r>
              <a:rPr lang="en-US" dirty="0"/>
              <a:t> timer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OS components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process management</a:t>
            </a:r>
          </a:p>
          <a:p>
            <a:pPr lvl="1" algn="l">
              <a:buFontTx/>
              <a:buChar char="–"/>
            </a:pPr>
            <a:r>
              <a:rPr lang="en-US" dirty="0"/>
              <a:t> memory management</a:t>
            </a:r>
          </a:p>
          <a:p>
            <a:pPr lvl="1" algn="l">
              <a:buFontTx/>
              <a:buChar char="–"/>
            </a:pPr>
            <a:r>
              <a:rPr lang="en-US" dirty="0"/>
              <a:t> disk management</a:t>
            </a:r>
          </a:p>
          <a:p>
            <a:pPr lvl="1" algn="l">
              <a:buFontTx/>
              <a:buChar char="–"/>
            </a:pPr>
            <a:r>
              <a:rPr lang="en-US" dirty="0"/>
              <a:t> I/O management</a:t>
            </a:r>
          </a:p>
          <a:p>
            <a:pPr lvl="1" algn="l">
              <a:buFontTx/>
              <a:buChar char="–"/>
            </a:pPr>
            <a:r>
              <a:rPr lang="en-US" dirty="0"/>
              <a:t> file management</a:t>
            </a:r>
          </a:p>
          <a:p>
            <a:pPr lvl="1" algn="l">
              <a:buFontTx/>
              <a:buChar char="–"/>
            </a:pPr>
            <a:r>
              <a:rPr lang="en-US" dirty="0"/>
              <a:t> protection, security, reliability</a:t>
            </a:r>
          </a:p>
          <a:p>
            <a:pPr lvl="1" algn="l">
              <a:buFontTx/>
              <a:buChar char="–"/>
            </a:pPr>
            <a:r>
              <a:rPr lang="en-US" dirty="0"/>
              <a:t> networking</a:t>
            </a:r>
          </a:p>
          <a:p>
            <a:pPr lvl="1" algn="l">
              <a:buFontTx/>
              <a:buChar char="–"/>
            </a:pPr>
            <a:r>
              <a:rPr lang="en-US" dirty="0"/>
              <a:t> shell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OS </a:t>
            </a:r>
            <a:r>
              <a:rPr lang="en-US" sz="2800" dirty="0" smtClean="0"/>
              <a:t>software architecture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monolithic structure</a:t>
            </a:r>
          </a:p>
          <a:p>
            <a:pPr lvl="1" algn="l">
              <a:buFontTx/>
              <a:buChar char="–"/>
            </a:pPr>
            <a:r>
              <a:rPr lang="en-US" dirty="0"/>
              <a:t> layered structure</a:t>
            </a:r>
          </a:p>
          <a:p>
            <a:pPr lvl="1" algn="l">
              <a:buFontTx/>
              <a:buChar char="–"/>
            </a:pPr>
            <a:r>
              <a:rPr lang="en-US" dirty="0"/>
              <a:t> virtual machine structure</a:t>
            </a:r>
          </a:p>
          <a:p>
            <a:pPr lvl="1" algn="l">
              <a:buFontTx/>
              <a:buChar char="–"/>
            </a:pPr>
            <a:r>
              <a:rPr lang="en-US" dirty="0"/>
              <a:t> microkernel structure</a:t>
            </a:r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Tradeoffs: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speed versus modularity/maintainability</a:t>
            </a:r>
          </a:p>
          <a:p>
            <a:pPr lvl="1" algn="l">
              <a:buFontTx/>
              <a:buChar char="–"/>
            </a:pPr>
            <a:r>
              <a:rPr lang="en-US" dirty="0"/>
              <a:t> hardware versus software</a:t>
            </a:r>
          </a:p>
          <a:p>
            <a:pPr lvl="1" algn="l">
              <a:buFontTx/>
              <a:buChar char="–"/>
            </a:pPr>
            <a:r>
              <a:rPr lang="en-US" dirty="0"/>
              <a:t> policy versus mechanism</a:t>
            </a:r>
          </a:p>
          <a:p>
            <a:pPr lvl="1" algn="l">
              <a:buFontTx/>
              <a:buChar char="–"/>
            </a:pPr>
            <a:r>
              <a:rPr lang="en-US" dirty="0"/>
              <a:t> user versus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Process concepts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states: running, waiting, ready</a:t>
            </a:r>
          </a:p>
          <a:p>
            <a:pPr lvl="1" algn="l">
              <a:buFontTx/>
              <a:buChar char="–"/>
            </a:pPr>
            <a:r>
              <a:rPr lang="en-US" dirty="0"/>
              <a:t> Process Control Block</a:t>
            </a:r>
          </a:p>
          <a:p>
            <a:pPr lvl="1" algn="l">
              <a:buFontTx/>
              <a:buChar char="–"/>
            </a:pPr>
            <a:r>
              <a:rPr lang="en-US" dirty="0"/>
              <a:t> context switch</a:t>
            </a:r>
          </a:p>
          <a:p>
            <a:pPr lvl="1" algn="l">
              <a:buFontTx/>
              <a:buChar char="–"/>
            </a:pPr>
            <a:r>
              <a:rPr lang="en-US" dirty="0"/>
              <a:t> process creation</a:t>
            </a:r>
          </a:p>
          <a:p>
            <a:pPr lvl="1" algn="l">
              <a:buFontTx/>
              <a:buChar char="–"/>
            </a:pPr>
            <a:r>
              <a:rPr lang="en-US" dirty="0"/>
              <a:t> thread</a:t>
            </a:r>
          </a:p>
          <a:p>
            <a:pPr lvl="1" algn="l">
              <a:buFontTx/>
              <a:buChar char="–"/>
            </a:pPr>
            <a:r>
              <a:rPr lang="en-US" dirty="0"/>
              <a:t> shared memory</a:t>
            </a:r>
          </a:p>
          <a:p>
            <a:pPr lvl="2" algn="l">
              <a:buFontTx/>
              <a:buChar char="•"/>
            </a:pPr>
            <a:r>
              <a:rPr lang="en-US" dirty="0"/>
              <a:t> mutual exclusion</a:t>
            </a:r>
          </a:p>
          <a:p>
            <a:pPr lvl="1" algn="l">
              <a:buFontTx/>
              <a:buChar char="–"/>
            </a:pPr>
            <a:r>
              <a:rPr lang="en-US" dirty="0"/>
              <a:t> message passing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Process concepts, cont.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scheduling</a:t>
            </a:r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pre-</a:t>
            </a:r>
            <a:r>
              <a:rPr lang="en-US" dirty="0" err="1" smtClean="0"/>
              <a:t>emptible</a:t>
            </a:r>
            <a:r>
              <a:rPr lang="en-US" dirty="0" smtClean="0"/>
              <a:t> </a:t>
            </a:r>
            <a:r>
              <a:rPr lang="en-US" dirty="0"/>
              <a:t>resources</a:t>
            </a:r>
          </a:p>
          <a:p>
            <a:pPr lvl="2" algn="l">
              <a:buFontTx/>
              <a:buChar char="•"/>
            </a:pPr>
            <a:r>
              <a:rPr lang="en-US" dirty="0"/>
              <a:t> job queue, ready queue, waiting queues</a:t>
            </a:r>
          </a:p>
          <a:p>
            <a:pPr lvl="2" algn="l">
              <a:buFontTx/>
              <a:buChar char="•"/>
            </a:pPr>
            <a:r>
              <a:rPr lang="en-US" dirty="0"/>
              <a:t> long term, medium term, short term scheduling</a:t>
            </a:r>
          </a:p>
          <a:p>
            <a:pPr lvl="2" algn="l">
              <a:buFontTx/>
              <a:buChar char="•"/>
            </a:pPr>
            <a:r>
              <a:rPr lang="en-US" dirty="0"/>
              <a:t> measures of effectiveness</a:t>
            </a:r>
          </a:p>
          <a:p>
            <a:pPr lvl="2" algn="l">
              <a:buFontTx/>
              <a:buChar char="•"/>
            </a:pPr>
            <a:r>
              <a:rPr lang="en-US" dirty="0"/>
              <a:t> scheduling algorithms: round robin, FCFS, SJF, priority, multilevel feedback</a:t>
            </a:r>
          </a:p>
          <a:p>
            <a:pPr algn="l"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Synchronization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the basic problem: shared memory</a:t>
            </a:r>
          </a:p>
          <a:p>
            <a:pPr lvl="1" algn="l">
              <a:buFontTx/>
              <a:buChar char="–"/>
            </a:pPr>
            <a:r>
              <a:rPr lang="en-US" dirty="0"/>
              <a:t> race conditions</a:t>
            </a:r>
          </a:p>
          <a:p>
            <a:pPr lvl="1" algn="l">
              <a:buFontTx/>
              <a:buChar char="–"/>
            </a:pPr>
            <a:r>
              <a:rPr lang="en-US" dirty="0"/>
              <a:t> deadlock, </a:t>
            </a:r>
            <a:r>
              <a:rPr lang="en-US" dirty="0" err="1"/>
              <a:t>livelock</a:t>
            </a:r>
            <a:r>
              <a:rPr lang="en-US" dirty="0"/>
              <a:t>, starvation</a:t>
            </a:r>
          </a:p>
          <a:p>
            <a:pPr lvl="1" algn="l">
              <a:buFontTx/>
              <a:buChar char="–"/>
            </a:pPr>
            <a:r>
              <a:rPr lang="en-US" dirty="0"/>
              <a:t> </a:t>
            </a:r>
            <a:r>
              <a:rPr lang="en-US" b="1" i="1" dirty="0"/>
              <a:t>mutual exclusion</a:t>
            </a:r>
            <a:r>
              <a:rPr lang="en-US" dirty="0"/>
              <a:t>, critical section, progress, bounded waiting</a:t>
            </a:r>
          </a:p>
          <a:p>
            <a:pPr lvl="1" algn="l">
              <a:buFontTx/>
              <a:buChar char="–"/>
            </a:pPr>
            <a:r>
              <a:rPr lang="en-US" dirty="0"/>
              <a:t> synchronization</a:t>
            </a:r>
          </a:p>
          <a:p>
            <a:pPr lvl="1" algn="l">
              <a:buFontTx/>
              <a:buChar char="–"/>
            </a:pPr>
            <a:r>
              <a:rPr lang="en-US" dirty="0"/>
              <a:t> some mechanisms: busy waiting, switch, spin lock, </a:t>
            </a:r>
            <a:r>
              <a:rPr lang="en-US" b="1" i="1" dirty="0" err="1" smtClean="0"/>
              <a:t>mutex</a:t>
            </a:r>
            <a:r>
              <a:rPr lang="en-US" dirty="0" smtClean="0"/>
              <a:t>, </a:t>
            </a:r>
            <a:r>
              <a:rPr lang="en-US" b="1" i="1" dirty="0" smtClean="0"/>
              <a:t>semaphore</a:t>
            </a:r>
            <a:r>
              <a:rPr lang="en-US" dirty="0"/>
              <a:t>,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/>
              <a:t>Operating Systems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must</a:t>
            </a:r>
            <a:r>
              <a:rPr lang="en-US" sz="2800" dirty="0"/>
              <a:t> an operating system do?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allocate system resources</a:t>
            </a:r>
          </a:p>
          <a:p>
            <a:pPr lvl="1" algn="l">
              <a:buFontTx/>
              <a:buChar char="–"/>
            </a:pPr>
            <a:r>
              <a:rPr lang="en-US" dirty="0"/>
              <a:t> control user and system programs</a:t>
            </a:r>
          </a:p>
          <a:p>
            <a:pPr lvl="1" algn="l">
              <a:buFontTx/>
              <a:buChar char="–"/>
            </a:pPr>
            <a:r>
              <a:rPr lang="en-US" dirty="0"/>
              <a:t> act as a virtual machine</a:t>
            </a:r>
          </a:p>
          <a:p>
            <a:pPr lvl="1" algn="l">
              <a:buFontTx/>
              <a:buChar char="–"/>
            </a:pPr>
            <a:r>
              <a:rPr lang="en-US" dirty="0"/>
              <a:t> provide communication and sharing</a:t>
            </a:r>
          </a:p>
          <a:p>
            <a:pPr lvl="1" algn="l">
              <a:buFontTx/>
              <a:buChar char="–"/>
            </a:pPr>
            <a:r>
              <a:rPr lang="en-US" dirty="0"/>
              <a:t> provide a user interface</a:t>
            </a:r>
          </a:p>
          <a:p>
            <a:pPr lvl="1" algn="l">
              <a:buFontTx/>
              <a:buChar char="–"/>
            </a:pPr>
            <a:r>
              <a:rPr lang="en-US" dirty="0"/>
              <a:t> follow good design </a:t>
            </a:r>
            <a:r>
              <a:rPr lang="en-US" dirty="0" smtClean="0"/>
              <a:t>practices</a:t>
            </a:r>
          </a:p>
          <a:p>
            <a:r>
              <a:rPr lang="en-US" sz="2800" dirty="0" smtClean="0">
                <a:sym typeface="Wingdings" pitchFamily="2" charset="2"/>
              </a:rPr>
              <a:t> but *how* these things are done varies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Compilation and linking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reentrant code segments, data segments</a:t>
            </a:r>
          </a:p>
          <a:p>
            <a:pPr lvl="1" algn="l">
              <a:buFontTx/>
              <a:buChar char="–"/>
            </a:pPr>
            <a:r>
              <a:rPr lang="en-US" dirty="0"/>
              <a:t> binding </a:t>
            </a:r>
            <a:r>
              <a:rPr lang="en-US" dirty="0" smtClean="0"/>
              <a:t>time: when is a name bound to an address?</a:t>
            </a:r>
            <a:endParaRPr lang="en-US" dirty="0"/>
          </a:p>
          <a:p>
            <a:pPr lvl="2" algn="l">
              <a:buFontTx/>
              <a:buChar char="•"/>
            </a:pPr>
            <a:r>
              <a:rPr lang="en-US" dirty="0"/>
              <a:t> compile time</a:t>
            </a:r>
          </a:p>
          <a:p>
            <a:pPr lvl="2" algn="l">
              <a:buFontTx/>
              <a:buChar char="•"/>
            </a:pPr>
            <a:r>
              <a:rPr lang="en-US" dirty="0"/>
              <a:t> link time</a:t>
            </a:r>
          </a:p>
          <a:p>
            <a:pPr lvl="2" algn="l">
              <a:buFontTx/>
              <a:buChar char="•"/>
            </a:pPr>
            <a:r>
              <a:rPr lang="en-US" dirty="0"/>
              <a:t> load time</a:t>
            </a:r>
          </a:p>
          <a:p>
            <a:pPr lvl="2" algn="l">
              <a:buFontTx/>
              <a:buChar char="•"/>
            </a:pPr>
            <a:r>
              <a:rPr lang="en-US" dirty="0"/>
              <a:t> run time</a:t>
            </a:r>
          </a:p>
          <a:p>
            <a:pPr lvl="1" algn="l">
              <a:buFontTx/>
              <a:buChar char="–"/>
            </a:pPr>
            <a:r>
              <a:rPr lang="en-US" dirty="0"/>
              <a:t> job of the linker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Memory management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problem: partition main memory among running processes</a:t>
            </a:r>
          </a:p>
          <a:p>
            <a:pPr lvl="1" algn="l">
              <a:buFontTx/>
              <a:buChar char="–"/>
            </a:pPr>
            <a:r>
              <a:rPr lang="en-US" dirty="0"/>
              <a:t> related problems: protected mode/user mode, stack/heap management, fragmentation, garbage collection</a:t>
            </a:r>
          </a:p>
          <a:p>
            <a:pPr lvl="1" algn="l">
              <a:buFontTx/>
              <a:buChar char="–"/>
            </a:pPr>
            <a:r>
              <a:rPr lang="en-US" dirty="0"/>
              <a:t> relocation of code</a:t>
            </a:r>
          </a:p>
          <a:p>
            <a:pPr lvl="2" algn="l">
              <a:buFontTx/>
              <a:buChar char="•"/>
            </a:pPr>
            <a:r>
              <a:rPr lang="en-US" dirty="0"/>
              <a:t> base and bounds</a:t>
            </a:r>
          </a:p>
          <a:p>
            <a:pPr lvl="2" algn="l">
              <a:buFontTx/>
              <a:buChar char="•"/>
            </a:pPr>
            <a:r>
              <a:rPr lang="en-US" dirty="0"/>
              <a:t> segments</a:t>
            </a:r>
          </a:p>
          <a:p>
            <a:pPr lvl="2" algn="l">
              <a:buFontTx/>
              <a:buChar char="•"/>
            </a:pPr>
            <a:r>
              <a:rPr lang="en-US" dirty="0"/>
              <a:t> paging</a:t>
            </a:r>
          </a:p>
          <a:p>
            <a:pPr lvl="2" algn="l">
              <a:buFontTx/>
              <a:buChar char="•"/>
            </a:pPr>
            <a:r>
              <a:rPr lang="en-US" dirty="0"/>
              <a:t> paged segmentation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Paging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virtual address</a:t>
            </a:r>
          </a:p>
          <a:p>
            <a:pPr lvl="1" algn="l">
              <a:buFontTx/>
              <a:buChar char="–"/>
            </a:pPr>
            <a:r>
              <a:rPr lang="en-US" dirty="0"/>
              <a:t> page size, offset, page table, page frame</a:t>
            </a:r>
          </a:p>
          <a:p>
            <a:pPr lvl="1" algn="l">
              <a:buFontTx/>
              <a:buChar char="–"/>
            </a:pPr>
            <a:r>
              <a:rPr lang="en-US" dirty="0"/>
              <a:t> page fault, inverted page table</a:t>
            </a:r>
          </a:p>
          <a:p>
            <a:pPr lvl="1" algn="l">
              <a:buFontTx/>
              <a:buChar char="–"/>
            </a:pPr>
            <a:r>
              <a:rPr lang="en-US" dirty="0"/>
              <a:t> demand paging</a:t>
            </a:r>
          </a:p>
          <a:p>
            <a:pPr lvl="2" algn="l">
              <a:buFontTx/>
              <a:buChar char="•"/>
            </a:pPr>
            <a:r>
              <a:rPr lang="en-US" dirty="0"/>
              <a:t> pre-fetching, request paging</a:t>
            </a:r>
          </a:p>
          <a:p>
            <a:pPr lvl="1" algn="l">
              <a:buFontTx/>
              <a:buChar char="–"/>
            </a:pPr>
            <a:r>
              <a:rPr lang="en-US" dirty="0"/>
              <a:t> page replacement: per-process, global, dirty bit</a:t>
            </a:r>
          </a:p>
          <a:p>
            <a:pPr lvl="2" algn="l">
              <a:buFontTx/>
              <a:buChar char="•"/>
            </a:pPr>
            <a:r>
              <a:rPr lang="en-US" dirty="0"/>
              <a:t> random, FIFO</a:t>
            </a:r>
          </a:p>
          <a:p>
            <a:pPr lvl="2" algn="l">
              <a:buFontTx/>
              <a:buChar char="•"/>
            </a:pPr>
            <a:r>
              <a:rPr lang="en-US" dirty="0"/>
              <a:t> Min, LRU, NRU/clock</a:t>
            </a:r>
          </a:p>
          <a:p>
            <a:pPr lvl="2" algn="l">
              <a:buFontTx/>
              <a:buChar char="•"/>
            </a:pPr>
            <a:r>
              <a:rPr lang="en-US" dirty="0"/>
              <a:t> Working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Caching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translation </a:t>
            </a:r>
            <a:r>
              <a:rPr lang="en-US" dirty="0" err="1"/>
              <a:t>lookaside</a:t>
            </a:r>
            <a:r>
              <a:rPr lang="en-US" dirty="0"/>
              <a:t> buffer</a:t>
            </a:r>
          </a:p>
          <a:p>
            <a:pPr lvl="1" algn="l">
              <a:buFontTx/>
              <a:buChar char="–"/>
            </a:pPr>
            <a:r>
              <a:rPr lang="en-US" dirty="0"/>
              <a:t> hierarchical memory system: L1, L2, … </a:t>
            </a:r>
            <a:r>
              <a:rPr lang="en-US" dirty="0" err="1"/>
              <a:t>Ln</a:t>
            </a:r>
            <a:r>
              <a:rPr lang="en-US" dirty="0"/>
              <a:t> caches</a:t>
            </a:r>
          </a:p>
          <a:p>
            <a:pPr lvl="1" algn="l">
              <a:buFontTx/>
              <a:buChar char="–"/>
            </a:pPr>
            <a:r>
              <a:rPr lang="en-US" dirty="0"/>
              <a:t> hit ratio, miss penalty, cold 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Disk management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seek time minimization</a:t>
            </a:r>
          </a:p>
          <a:p>
            <a:pPr lvl="1" algn="l">
              <a:buFontTx/>
              <a:buChar char="–"/>
            </a:pPr>
            <a:r>
              <a:rPr lang="en-US" dirty="0"/>
              <a:t> disk block management</a:t>
            </a:r>
          </a:p>
          <a:p>
            <a:pPr lvl="1" algn="l">
              <a:buFontTx/>
              <a:buChar char="–"/>
            </a:pPr>
            <a:r>
              <a:rPr lang="en-US" dirty="0"/>
              <a:t> file descriptor management</a:t>
            </a:r>
          </a:p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File management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types, format, naming</a:t>
            </a:r>
          </a:p>
          <a:p>
            <a:pPr lvl="1" algn="l">
              <a:buFontTx/>
              <a:buChar char="–"/>
            </a:pPr>
            <a:r>
              <a:rPr lang="en-US" dirty="0"/>
              <a:t> directory organizations</a:t>
            </a:r>
          </a:p>
          <a:p>
            <a:pPr lvl="1" algn="l">
              <a:buFontTx/>
              <a:buChar char="–"/>
            </a:pPr>
            <a:r>
              <a:rPr lang="en-US" dirty="0"/>
              <a:t> access control and protection</a:t>
            </a:r>
          </a:p>
          <a:p>
            <a:pPr lvl="2" algn="l">
              <a:buFontTx/>
              <a:buChar char="•"/>
            </a:pPr>
            <a:r>
              <a:rPr lang="en-US" dirty="0"/>
              <a:t> access matrix/capability list/access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General principles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locality of reference: cache principle</a:t>
            </a:r>
          </a:p>
          <a:p>
            <a:pPr lvl="2" algn="l">
              <a:buFontTx/>
              <a:buChar char="•"/>
            </a:pPr>
            <a:r>
              <a:rPr lang="en-US" dirty="0"/>
              <a:t> temporal</a:t>
            </a:r>
          </a:p>
          <a:p>
            <a:pPr lvl="2" algn="l">
              <a:buFontTx/>
              <a:buChar char="•"/>
            </a:pPr>
            <a:r>
              <a:rPr lang="en-US" dirty="0"/>
              <a:t> spatial</a:t>
            </a:r>
          </a:p>
          <a:p>
            <a:pPr lvl="1" algn="l">
              <a:buFontTx/>
              <a:buChar char="–"/>
            </a:pPr>
            <a:r>
              <a:rPr lang="en-US" dirty="0"/>
              <a:t> policy versus mechanism</a:t>
            </a:r>
          </a:p>
          <a:p>
            <a:pPr lvl="1" algn="l">
              <a:buFontTx/>
              <a:buChar char="–"/>
            </a:pPr>
            <a:r>
              <a:rPr lang="en-US" dirty="0"/>
              <a:t> level principle</a:t>
            </a:r>
          </a:p>
          <a:p>
            <a:pPr lvl="1" algn="l">
              <a:buFontTx/>
              <a:buChar char="–"/>
            </a:pPr>
            <a:r>
              <a:rPr lang="en-US" dirty="0"/>
              <a:t> buffer principle</a:t>
            </a:r>
          </a:p>
          <a:p>
            <a:pPr lvl="1" algn="l">
              <a:buFontTx/>
              <a:buChar char="–"/>
            </a:pPr>
            <a:r>
              <a:rPr lang="en-US" dirty="0"/>
              <a:t> user principle</a:t>
            </a:r>
          </a:p>
          <a:p>
            <a:pPr lvl="1" algn="l">
              <a:buFontTx/>
              <a:buChar char="–"/>
            </a:pPr>
            <a:r>
              <a:rPr lang="en-US" dirty="0"/>
              <a:t> law of diminishing returns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Key OS Concepts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Other issues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database support</a:t>
            </a:r>
          </a:p>
          <a:p>
            <a:pPr lvl="2" algn="l">
              <a:buFontTx/>
              <a:buChar char="•"/>
            </a:pPr>
            <a:r>
              <a:rPr lang="en-US" dirty="0"/>
              <a:t> buffer management</a:t>
            </a:r>
          </a:p>
          <a:p>
            <a:pPr lvl="2" algn="l">
              <a:buFontTx/>
              <a:buChar char="•"/>
            </a:pPr>
            <a:r>
              <a:rPr lang="en-US" dirty="0"/>
              <a:t> locking and concurrency</a:t>
            </a:r>
          </a:p>
          <a:p>
            <a:pPr lvl="2" algn="l">
              <a:buFontTx/>
              <a:buChar char="•"/>
            </a:pPr>
            <a:r>
              <a:rPr lang="en-US" dirty="0"/>
              <a:t> transactions</a:t>
            </a:r>
          </a:p>
          <a:p>
            <a:pPr lvl="1" algn="l">
              <a:buFontTx/>
              <a:buChar char="–"/>
            </a:pPr>
            <a:r>
              <a:rPr lang="en-US" dirty="0"/>
              <a:t> real time OS</a:t>
            </a:r>
          </a:p>
          <a:p>
            <a:pPr lvl="2" algn="l">
              <a:buFontTx/>
              <a:buChar char="•"/>
            </a:pPr>
            <a:r>
              <a:rPr lang="en-US" dirty="0"/>
              <a:t> timing constraints: hard versus soft RT</a:t>
            </a:r>
          </a:p>
          <a:p>
            <a:pPr lvl="1" algn="l">
              <a:buFontTx/>
              <a:buChar char="–"/>
            </a:pPr>
            <a:r>
              <a:rPr lang="en-US" dirty="0"/>
              <a:t> non-traditional interfaces</a:t>
            </a:r>
          </a:p>
          <a:p>
            <a:pPr lvl="2" algn="l">
              <a:buFontTx/>
              <a:buChar char="•"/>
            </a:pPr>
            <a:r>
              <a:rPr lang="en-US" dirty="0"/>
              <a:t> what issues in system control do they raise?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/>
              <a:t>Operating Systems Review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 dirty="0"/>
              <a:t> 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</a:p>
          <a:p>
            <a:pPr lvl="1" algn="l">
              <a:buFontTx/>
              <a:buChar char="–"/>
            </a:pPr>
            <a:r>
              <a:rPr lang="en-US" dirty="0"/>
              <a:t> allocate system resources</a:t>
            </a:r>
          </a:p>
          <a:p>
            <a:pPr lvl="2" algn="l">
              <a:buFontTx/>
              <a:buChar char="•"/>
            </a:pPr>
            <a:r>
              <a:rPr lang="en-US" dirty="0"/>
              <a:t> fairness policy</a:t>
            </a:r>
          </a:p>
          <a:p>
            <a:pPr lvl="2" algn="l">
              <a:buFontTx/>
              <a:buChar char="•"/>
            </a:pPr>
            <a:r>
              <a:rPr lang="en-US" dirty="0"/>
              <a:t> efficiency</a:t>
            </a:r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extensibility</a:t>
            </a:r>
          </a:p>
          <a:p>
            <a:pPr lvl="1" algn="l"/>
            <a:r>
              <a:rPr lang="en-US" dirty="0" smtClean="0">
                <a:sym typeface="Wingdings" pitchFamily="2" charset="2"/>
              </a:rPr>
              <a:t> manage resources as close to optimally as possible, but balance against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/>
              <a:t>Operating Systems Review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 dirty="0"/>
              <a:t> 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</a:p>
          <a:p>
            <a:pPr lvl="1" algn="l">
              <a:buFontTx/>
              <a:buChar char="–"/>
            </a:pPr>
            <a:r>
              <a:rPr lang="en-US" dirty="0" smtClean="0"/>
              <a:t> control </a:t>
            </a:r>
            <a:r>
              <a:rPr lang="en-US" dirty="0"/>
              <a:t>user and system programs</a:t>
            </a:r>
          </a:p>
          <a:p>
            <a:pPr lvl="2" algn="l">
              <a:buFontTx/>
              <a:buChar char="•"/>
            </a:pPr>
            <a:r>
              <a:rPr lang="en-US" dirty="0"/>
              <a:t> protect system programs and data from misuse</a:t>
            </a:r>
          </a:p>
          <a:p>
            <a:pPr lvl="2" algn="l">
              <a:buFontTx/>
              <a:buChar char="•"/>
            </a:pPr>
            <a:r>
              <a:rPr lang="en-US" dirty="0"/>
              <a:t> provide controlled access to system stuff</a:t>
            </a:r>
          </a:p>
          <a:p>
            <a:pPr lvl="2" algn="l">
              <a:buFontTx/>
              <a:buChar char="•"/>
            </a:pPr>
            <a:r>
              <a:rPr lang="en-US" dirty="0"/>
              <a:t> error detection and recovery</a:t>
            </a:r>
          </a:p>
          <a:p>
            <a:pPr lvl="2" algn="l">
              <a:buFontTx/>
              <a:buChar char="•"/>
            </a:pPr>
            <a:r>
              <a:rPr lang="en-US" dirty="0"/>
              <a:t> cooperation among </a:t>
            </a:r>
            <a:r>
              <a:rPr lang="en-US" dirty="0" smtClean="0"/>
              <a:t>processes</a:t>
            </a:r>
          </a:p>
          <a:p>
            <a:pPr lvl="1" algn="l"/>
            <a:r>
              <a:rPr lang="en-US" dirty="0" smtClean="0">
                <a:sym typeface="Wingdings" pitchFamily="2" charset="2"/>
              </a:rPr>
              <a:t> don’t allow bad things to happen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/>
              <a:t>Operating Systems Review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 smtClean="0"/>
              <a:t> act </a:t>
            </a:r>
            <a:r>
              <a:rPr lang="en-US" dirty="0"/>
              <a:t>as a virtual machine</a:t>
            </a:r>
          </a:p>
          <a:p>
            <a:pPr lvl="2" algn="l">
              <a:buFontTx/>
              <a:buChar char="•"/>
            </a:pPr>
            <a:r>
              <a:rPr lang="en-US" dirty="0"/>
              <a:t> hide nasty details from users/processes</a:t>
            </a:r>
          </a:p>
          <a:p>
            <a:pPr lvl="2" algn="l">
              <a:buFontTx/>
              <a:buChar char="•"/>
            </a:pPr>
            <a:r>
              <a:rPr lang="en-US" dirty="0"/>
              <a:t> provide one or more virtual operating environments</a:t>
            </a:r>
          </a:p>
          <a:p>
            <a:pPr lvl="2" algn="l">
              <a:buFontTx/>
              <a:buChar char="•"/>
            </a:pPr>
            <a:r>
              <a:rPr lang="en-US" dirty="0"/>
              <a:t> but: allow low-level access to authorized users</a:t>
            </a:r>
          </a:p>
          <a:p>
            <a:pPr lvl="2" algn="l">
              <a:buFontTx/>
              <a:buChar char="•"/>
            </a:pPr>
            <a:r>
              <a:rPr lang="en-US" dirty="0"/>
              <a:t> (optionally) </a:t>
            </a:r>
            <a:r>
              <a:rPr lang="en-US" i="1" dirty="0" smtClean="0"/>
              <a:t>multiprocessing</a:t>
            </a:r>
          </a:p>
          <a:p>
            <a:pPr lvl="1" algn="l"/>
            <a:r>
              <a:rPr lang="en-US" dirty="0" smtClean="0">
                <a:sym typeface="Wingdings" pitchFamily="2" charset="2"/>
              </a:rPr>
              <a:t> insulate the “real” OS from the distributed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/>
              <a:t>Operating Systems Review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 smtClean="0"/>
              <a:t> provide </a:t>
            </a:r>
            <a:r>
              <a:rPr lang="en-US" dirty="0"/>
              <a:t>communication and sharing</a:t>
            </a:r>
          </a:p>
          <a:p>
            <a:pPr lvl="2" algn="l">
              <a:buFontTx/>
              <a:buChar char="•"/>
            </a:pPr>
            <a:r>
              <a:rPr lang="en-US" dirty="0"/>
              <a:t> process cooperation: messaging, synchronization, mutual exclusion – related to </a:t>
            </a:r>
            <a:r>
              <a:rPr lang="en-US" i="1" dirty="0" smtClean="0"/>
              <a:t>multiprogramming</a:t>
            </a:r>
          </a:p>
          <a:p>
            <a:pPr lvl="1" algn="l"/>
            <a:r>
              <a:rPr lang="en-US" dirty="0" smtClean="0">
                <a:sym typeface="Wingdings" pitchFamily="2" charset="2"/>
              </a:rPr>
              <a:t> enable inter-process communication to parallelize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/>
              <a:t>Operating Systems Review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provide a user interface</a:t>
            </a:r>
          </a:p>
          <a:p>
            <a:pPr lvl="2" algn="l">
              <a:buFontTx/>
              <a:buChar char="•"/>
            </a:pPr>
            <a:r>
              <a:rPr lang="en-US" dirty="0"/>
              <a:t> shell for user commands</a:t>
            </a:r>
          </a:p>
          <a:p>
            <a:pPr lvl="2" algn="l">
              <a:buFontTx/>
              <a:buChar char="•"/>
            </a:pPr>
            <a:r>
              <a:rPr lang="en-US" dirty="0"/>
              <a:t> access to system commands with adequate protection and security</a:t>
            </a:r>
          </a:p>
          <a:p>
            <a:pPr lvl="2" algn="l">
              <a:buFontTx/>
              <a:buChar char="•"/>
            </a:pPr>
            <a:r>
              <a:rPr lang="en-US" dirty="0"/>
              <a:t> abstraction of lower </a:t>
            </a:r>
            <a:r>
              <a:rPr lang="en-US" dirty="0" smtClean="0"/>
              <a:t>levels</a:t>
            </a:r>
          </a:p>
          <a:p>
            <a:pPr lvl="1" algn="l"/>
            <a:r>
              <a:rPr lang="en-US" dirty="0" smtClean="0">
                <a:sym typeface="Wingdings" pitchFamily="2" charset="2"/>
              </a:rPr>
              <a:t> provide a consistent API and set of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/>
              <a:t>Operating Systems Review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What </a:t>
            </a:r>
            <a:r>
              <a:rPr lang="en-US" sz="2800" i="1" dirty="0"/>
              <a:t>should</a:t>
            </a:r>
            <a:r>
              <a:rPr lang="en-US" sz="2800" dirty="0"/>
              <a:t> an operating system do?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follow good design practices</a:t>
            </a:r>
          </a:p>
          <a:p>
            <a:pPr lvl="2" algn="l">
              <a:buFontTx/>
              <a:buChar char="•"/>
            </a:pPr>
            <a:r>
              <a:rPr lang="en-US" dirty="0"/>
              <a:t> robustness</a:t>
            </a:r>
          </a:p>
          <a:p>
            <a:pPr lvl="2" algn="l">
              <a:buFontTx/>
              <a:buChar char="•"/>
            </a:pPr>
            <a:r>
              <a:rPr lang="en-US" dirty="0"/>
              <a:t> consistency</a:t>
            </a:r>
          </a:p>
          <a:p>
            <a:pPr lvl="2" algn="l">
              <a:buFontTx/>
              <a:buChar char="•"/>
            </a:pPr>
            <a:r>
              <a:rPr lang="en-US" dirty="0"/>
              <a:t> efficiency of algorithms</a:t>
            </a:r>
          </a:p>
          <a:p>
            <a:pPr lvl="2" algn="l">
              <a:buFontTx/>
              <a:buChar char="•"/>
            </a:pPr>
            <a:r>
              <a:rPr lang="en-US" dirty="0"/>
              <a:t> low maintenance</a:t>
            </a:r>
          </a:p>
          <a:p>
            <a:pPr lvl="2" algn="l">
              <a:buFontTx/>
              <a:buChar char="•"/>
            </a:pPr>
            <a:r>
              <a:rPr lang="en-US" dirty="0"/>
              <a:t> adaptability</a:t>
            </a:r>
          </a:p>
          <a:p>
            <a:pPr lvl="2"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extensibility</a:t>
            </a:r>
            <a:endParaRPr lang="en-US" dirty="0"/>
          </a:p>
          <a:p>
            <a:r>
              <a:rPr lang="en-US" sz="2800" dirty="0" smtClean="0">
                <a:sym typeface="Wingdings" pitchFamily="2" charset="2"/>
              </a:rPr>
              <a:t> use good software architecture practices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Why bother with distributed systems?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they’re </a:t>
            </a:r>
            <a:r>
              <a:rPr lang="en-US" dirty="0" smtClean="0"/>
              <a:t>here</a:t>
            </a:r>
            <a:r>
              <a:rPr lang="en-US" dirty="0"/>
              <a:t>.  </a:t>
            </a:r>
            <a:r>
              <a:rPr lang="en-US" dirty="0" smtClean="0"/>
              <a:t>Every major internet company uses them.</a:t>
            </a:r>
            <a:endParaRPr lang="en-US" dirty="0"/>
          </a:p>
          <a:p>
            <a:pPr lvl="1" algn="l">
              <a:buFontTx/>
              <a:buChar char="–"/>
            </a:pPr>
            <a:r>
              <a:rPr lang="en-US" dirty="0"/>
              <a:t> the holy grail: speed-up of compute-intensive algorithms, such as weather forecasting, traveling-salesman-type scheduling problems, …</a:t>
            </a:r>
          </a:p>
          <a:p>
            <a:pPr lvl="1" algn="l">
              <a:buFontTx/>
              <a:buChar char="–"/>
            </a:pPr>
            <a:r>
              <a:rPr lang="en-US" dirty="0"/>
              <a:t> the less-holy grail: if </a:t>
            </a:r>
            <a:r>
              <a:rPr lang="en-US" i="1" dirty="0"/>
              <a:t>any</a:t>
            </a:r>
            <a:r>
              <a:rPr lang="en-US" dirty="0"/>
              <a:t> computation can be speeded up, why shouldn’t it be?</a:t>
            </a:r>
          </a:p>
          <a:p>
            <a:pPr lvl="1" algn="l">
              <a:buFontTx/>
              <a:buChar char="–"/>
            </a:pPr>
            <a:r>
              <a:rPr lang="en-US" dirty="0"/>
              <a:t> besides speed-up: communication, redundancy, </a:t>
            </a:r>
            <a:r>
              <a:rPr lang="en-US" dirty="0" smtClean="0"/>
              <a:t>concurrency, </a:t>
            </a:r>
            <a:r>
              <a:rPr lang="en-US" dirty="0" smtClean="0"/>
              <a:t>scalability,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4975</TotalTime>
  <Words>1299</Words>
  <Application>Microsoft Office PowerPoint</Application>
  <PresentationFormat>On-screen Show (4:3)</PresentationFormat>
  <Paragraphs>266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Introduction</vt:lpstr>
      <vt:lpstr>Operating Systems Review</vt:lpstr>
      <vt:lpstr>Operating Systems Review</vt:lpstr>
      <vt:lpstr>Operating Systems Review</vt:lpstr>
      <vt:lpstr>Operating Systems Review</vt:lpstr>
      <vt:lpstr>Operating Systems Review</vt:lpstr>
      <vt:lpstr>Operating Systems Review</vt:lpstr>
      <vt:lpstr>Operating Systems Review</vt:lpstr>
      <vt:lpstr>Distributed Systems</vt:lpstr>
      <vt:lpstr>Distributed Systems</vt:lpstr>
      <vt:lpstr>Distributed Systems</vt:lpstr>
      <vt:lpstr>Distributed Systems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  <vt:lpstr>Key OS Concepts</vt:lpstr>
    </vt:vector>
  </TitlesOfParts>
  <Company>ETSU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barrettm</dc:creator>
  <cp:lastModifiedBy>admin</cp:lastModifiedBy>
  <cp:revision>70</cp:revision>
  <dcterms:created xsi:type="dcterms:W3CDTF">2002-07-30T19:26:43Z</dcterms:created>
  <dcterms:modified xsi:type="dcterms:W3CDTF">2014-06-20T15:21:25Z</dcterms:modified>
</cp:coreProperties>
</file>