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7" r:id="rId2"/>
    <p:sldId id="285" r:id="rId3"/>
    <p:sldId id="268" r:id="rId4"/>
    <p:sldId id="275" r:id="rId5"/>
    <p:sldId id="270" r:id="rId6"/>
    <p:sldId id="277" r:id="rId7"/>
    <p:sldId id="278" r:id="rId8"/>
    <p:sldId id="279" r:id="rId9"/>
    <p:sldId id="286" r:id="rId10"/>
    <p:sldId id="280" r:id="rId11"/>
    <p:sldId id="287" r:id="rId12"/>
    <p:sldId id="288" r:id="rId13"/>
    <p:sldId id="281" r:id="rId14"/>
    <p:sldId id="289" r:id="rId15"/>
    <p:sldId id="271" r:id="rId16"/>
    <p:sldId id="282" r:id="rId17"/>
    <p:sldId id="272" r:id="rId18"/>
    <p:sldId id="290" r:id="rId19"/>
    <p:sldId id="269" r:id="rId20"/>
    <p:sldId id="259" r:id="rId21"/>
    <p:sldId id="267" r:id="rId22"/>
    <p:sldId id="273" r:id="rId23"/>
    <p:sldId id="258" r:id="rId24"/>
    <p:sldId id="260" r:id="rId25"/>
    <p:sldId id="261" r:id="rId26"/>
    <p:sldId id="274" r:id="rId27"/>
    <p:sldId id="276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13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7A941-9852-46E3-91EE-E9E64DE2CF75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8AE9-8C41-4A09-8AC1-4F22A7411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A1C6F9-8761-42B4-A24C-CB53E0695D60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54F3CA-8C91-420C-9664-769EDD9439E0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640F0-0194-490D-AA57-5ED0A9DC539E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08F76-355D-4FB6-8DB1-BFA2F3C2689F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4FA86-5DAE-4612-8319-98E94F48ECCE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0AFA8-F271-49E4-A1C5-2EA3FB7B1AA9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91308-D870-4A0F-AD66-BA30F56D37E5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03F6-36E6-49CA-9FA0-95C7E7B0A697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20A3ED-1C27-4B51-938D-06501D292DC3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B1314-2A07-443E-9F52-3E71D8B84900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A31FE-E5C8-4D09-854C-AAA509FCAF19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C4719A5-82F2-4257-B94A-BFA1503024F6}" type="datetime1">
              <a:rPr lang="en-US" smtClean="0"/>
              <a:pPr/>
              <a:t>6/24/2014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1AA1F2-53DE-4CB5-BDAE-16A177414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hyperlink" Target="http://norvig.com/21-day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Distributed Systems Overview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Definition</a:t>
            </a:r>
            <a:r>
              <a:rPr lang="en-US" dirty="0" smtClean="0"/>
              <a:t> [</a:t>
            </a:r>
            <a:r>
              <a:rPr lang="en-US" dirty="0" err="1" smtClean="0"/>
              <a:t>Tanenbaum</a:t>
            </a:r>
            <a:r>
              <a:rPr lang="en-US" dirty="0" smtClean="0"/>
              <a:t> &amp; Van Steen]</a:t>
            </a:r>
          </a:p>
          <a:p>
            <a:pPr lvl="2" algn="l"/>
            <a:r>
              <a:rPr lang="en-US" sz="2400" dirty="0" smtClean="0"/>
              <a:t>“A distributed system is a collection of independent computers that appears to its users as a single coherent system”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users should not be able to tell that multiple computers are involved =&gt; </a:t>
            </a:r>
            <a:r>
              <a:rPr lang="en-US" b="1" i="1" dirty="0" smtClean="0"/>
              <a:t>transparency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coherent system =&gt; services provided are the same as those on a non-distributed system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by itself, this does not consider </a:t>
            </a:r>
            <a:r>
              <a:rPr lang="en-US" dirty="0" err="1" smtClean="0"/>
              <a:t>multicore</a:t>
            </a:r>
            <a:r>
              <a:rPr lang="en-US" dirty="0" smtClean="0"/>
              <a:t> machines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Bus-based multicomputer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Each </a:t>
            </a:r>
            <a:r>
              <a:rPr lang="en-US" sz="2800" dirty="0" err="1" smtClean="0"/>
              <a:t>cpu</a:t>
            </a:r>
            <a:r>
              <a:rPr lang="en-US" sz="2800" dirty="0" smtClean="0"/>
              <a:t> has private memory unit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38400" y="3429000"/>
            <a:ext cx="4267199" cy="1771115"/>
            <a:chOff x="2438400" y="2895600"/>
            <a:chExt cx="4267199" cy="1771115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3352800"/>
              <a:ext cx="887506" cy="4876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5153" y="3352800"/>
              <a:ext cx="887506" cy="4876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8494" y="3352800"/>
              <a:ext cx="887506" cy="4876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4328160"/>
              <a:ext cx="887506" cy="3385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memory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5153" y="4328161"/>
              <a:ext cx="887506" cy="3385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memory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8494" y="4328160"/>
              <a:ext cx="887506" cy="3385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 smtClean="0">
                  <a:solidFill>
                    <a:prstClr val="black"/>
                  </a:solidFill>
                </a:rPr>
                <a:t>memory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3186953" y="3840480"/>
              <a:ext cx="0" cy="48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9" idx="0"/>
            </p:cNvCxnSpPr>
            <p:nvPr/>
          </p:nvCxnSpPr>
          <p:spPr>
            <a:xfrm>
              <a:off x="4468906" y="3840480"/>
              <a:ext cx="0" cy="487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10" idx="0"/>
            </p:cNvCxnSpPr>
            <p:nvPr/>
          </p:nvCxnSpPr>
          <p:spPr>
            <a:xfrm>
              <a:off x="5652247" y="3840480"/>
              <a:ext cx="0" cy="48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033787" y="3138413"/>
              <a:ext cx="487680" cy="2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472187" y="3138413"/>
              <a:ext cx="487680" cy="2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438400" y="2895600"/>
              <a:ext cx="426719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176787" y="3138413"/>
              <a:ext cx="487680" cy="2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effectLst/>
              </a:rPr>
              <a:t>Hypercubes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Homogeneous multicomputer: 2d hypercube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>
            <a:off x="2743200" y="3352800"/>
            <a:ext cx="3352800" cy="2438400"/>
            <a:chOff x="2743200" y="3352800"/>
            <a:chExt cx="2590800" cy="1905000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3352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352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8200" y="3352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4114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3800" y="4114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4114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 rot="5400000">
              <a:off x="2895600" y="39243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9" idx="0"/>
            </p:cNvCxnSpPr>
            <p:nvPr/>
          </p:nvCxnSpPr>
          <p:spPr>
            <a:xfrm rot="5400000">
              <a:off x="3886200" y="39243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10" idx="0"/>
            </p:cNvCxnSpPr>
            <p:nvPr/>
          </p:nvCxnSpPr>
          <p:spPr>
            <a:xfrm rot="5400000">
              <a:off x="4800600" y="39243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3"/>
              <a:endCxn id="6" idx="1"/>
            </p:cNvCxnSpPr>
            <p:nvPr/>
          </p:nvCxnSpPr>
          <p:spPr>
            <a:xfrm>
              <a:off x="3429000" y="35433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7" idx="1"/>
            </p:cNvCxnSpPr>
            <p:nvPr/>
          </p:nvCxnSpPr>
          <p:spPr>
            <a:xfrm>
              <a:off x="4419600" y="35433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3"/>
              <a:endCxn id="9" idx="1"/>
            </p:cNvCxnSpPr>
            <p:nvPr/>
          </p:nvCxnSpPr>
          <p:spPr>
            <a:xfrm>
              <a:off x="3429000" y="43053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3"/>
              <a:endCxn id="10" idx="1"/>
            </p:cNvCxnSpPr>
            <p:nvPr/>
          </p:nvCxnSpPr>
          <p:spPr>
            <a:xfrm>
              <a:off x="4419600" y="43053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4876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876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8200" y="48768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2858294" y="46855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3"/>
              <a:endCxn id="23" idx="1"/>
            </p:cNvCxnSpPr>
            <p:nvPr/>
          </p:nvCxnSpPr>
          <p:spPr>
            <a:xfrm>
              <a:off x="4419600" y="50673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763294" y="46855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1"/>
              <a:endCxn id="19" idx="3"/>
            </p:cNvCxnSpPr>
            <p:nvPr/>
          </p:nvCxnSpPr>
          <p:spPr>
            <a:xfrm rot="10800000">
              <a:off x="3429000" y="50673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848894" y="46855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effectLst/>
              </a:rPr>
              <a:t>Hypercubes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Homogeneous multicomputer: 3d hypercube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209800" y="2590800"/>
            <a:ext cx="5334000" cy="3581400"/>
            <a:chOff x="1790" y="1090"/>
            <a:chExt cx="3100" cy="3130"/>
          </a:xfrm>
        </p:grpSpPr>
        <p:cxnSp>
          <p:nvCxnSpPr>
            <p:cNvPr id="17411" name="AutoShape 3"/>
            <p:cNvCxnSpPr>
              <a:cxnSpLocks noChangeShapeType="1"/>
            </p:cNvCxnSpPr>
            <p:nvPr/>
          </p:nvCxnSpPr>
          <p:spPr bwMode="auto">
            <a:xfrm flipV="1">
              <a:off x="3710" y="1410"/>
              <a:ext cx="0" cy="1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412" name="AutoShape 4"/>
            <p:cNvCxnSpPr>
              <a:cxnSpLocks noChangeShapeType="1"/>
            </p:cNvCxnSpPr>
            <p:nvPr/>
          </p:nvCxnSpPr>
          <p:spPr bwMode="auto">
            <a:xfrm flipV="1">
              <a:off x="1971" y="1410"/>
              <a:ext cx="0" cy="1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13" name="AutoShape 5"/>
            <p:cNvCxnSpPr>
              <a:cxnSpLocks noChangeShapeType="1"/>
            </p:cNvCxnSpPr>
            <p:nvPr/>
          </p:nvCxnSpPr>
          <p:spPr bwMode="auto">
            <a:xfrm flipV="1">
              <a:off x="2880" y="2410"/>
              <a:ext cx="0" cy="14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14" name="AutoShape 6"/>
            <p:cNvCxnSpPr>
              <a:cxnSpLocks noChangeShapeType="1"/>
            </p:cNvCxnSpPr>
            <p:nvPr/>
          </p:nvCxnSpPr>
          <p:spPr bwMode="auto">
            <a:xfrm flipV="1">
              <a:off x="4630" y="2410"/>
              <a:ext cx="1" cy="14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690" y="390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900" y="290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560" y="2900"/>
              <a:ext cx="500" cy="32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4390" y="390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419" name="AutoShape 11"/>
            <p:cNvCxnSpPr>
              <a:cxnSpLocks noChangeShapeType="1"/>
            </p:cNvCxnSpPr>
            <p:nvPr/>
          </p:nvCxnSpPr>
          <p:spPr bwMode="auto">
            <a:xfrm>
              <a:off x="2400" y="3070"/>
              <a:ext cx="1160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420" name="AutoShape 12"/>
            <p:cNvCxnSpPr>
              <a:cxnSpLocks noChangeShapeType="1"/>
            </p:cNvCxnSpPr>
            <p:nvPr/>
          </p:nvCxnSpPr>
          <p:spPr bwMode="auto">
            <a:xfrm flipH="1" flipV="1">
              <a:off x="3980" y="3220"/>
              <a:ext cx="650" cy="68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421" name="AutoShape 13"/>
            <p:cNvCxnSpPr>
              <a:cxnSpLocks noChangeShapeType="1"/>
            </p:cNvCxnSpPr>
            <p:nvPr/>
          </p:nvCxnSpPr>
          <p:spPr bwMode="auto">
            <a:xfrm flipH="1" flipV="1">
              <a:off x="2030" y="3220"/>
              <a:ext cx="850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22" name="AutoShape 14"/>
            <p:cNvCxnSpPr>
              <a:cxnSpLocks noChangeShapeType="1"/>
            </p:cNvCxnSpPr>
            <p:nvPr/>
          </p:nvCxnSpPr>
          <p:spPr bwMode="auto">
            <a:xfrm>
              <a:off x="3190" y="4050"/>
              <a:ext cx="1200" cy="1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580" y="209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1790" y="109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3450" y="109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4280" y="2090"/>
              <a:ext cx="5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427" name="AutoShape 19"/>
            <p:cNvCxnSpPr>
              <a:cxnSpLocks noChangeShapeType="1"/>
            </p:cNvCxnSpPr>
            <p:nvPr/>
          </p:nvCxnSpPr>
          <p:spPr bwMode="auto">
            <a:xfrm>
              <a:off x="2290" y="1260"/>
              <a:ext cx="1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28" name="AutoShape 20"/>
            <p:cNvCxnSpPr>
              <a:cxnSpLocks noChangeShapeType="1"/>
            </p:cNvCxnSpPr>
            <p:nvPr/>
          </p:nvCxnSpPr>
          <p:spPr bwMode="auto">
            <a:xfrm flipH="1" flipV="1">
              <a:off x="3870" y="1410"/>
              <a:ext cx="650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29" name="AutoShape 21"/>
            <p:cNvCxnSpPr>
              <a:cxnSpLocks noChangeShapeType="1"/>
            </p:cNvCxnSpPr>
            <p:nvPr/>
          </p:nvCxnSpPr>
          <p:spPr bwMode="auto">
            <a:xfrm flipH="1" flipV="1">
              <a:off x="1970" y="1410"/>
              <a:ext cx="800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30" name="AutoShape 22"/>
            <p:cNvCxnSpPr>
              <a:cxnSpLocks noChangeShapeType="1"/>
            </p:cNvCxnSpPr>
            <p:nvPr/>
          </p:nvCxnSpPr>
          <p:spPr bwMode="auto">
            <a:xfrm>
              <a:off x="3080" y="2240"/>
              <a:ext cx="1200" cy="1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effectLst/>
              </a:rPr>
              <a:t>Multicomputers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Multicomputers</a:t>
            </a:r>
            <a:r>
              <a:rPr lang="en-US" sz="2800" dirty="0" smtClean="0"/>
              <a:t> require </a:t>
            </a:r>
            <a:r>
              <a:rPr lang="en-US" sz="2800" b="1" i="1" dirty="0" smtClean="0"/>
              <a:t>message passing</a:t>
            </a:r>
            <a:r>
              <a:rPr lang="en-US" sz="2800" dirty="0" smtClean="0"/>
              <a:t>: requests for data from distant </a:t>
            </a:r>
            <a:r>
              <a:rPr lang="en-US" sz="2800" dirty="0" err="1" smtClean="0"/>
              <a:t>cpu</a:t>
            </a:r>
            <a:r>
              <a:rPr lang="en-US" sz="2800" dirty="0" smtClean="0"/>
              <a:t>-controlled memories</a:t>
            </a:r>
          </a:p>
          <a:p>
            <a:pPr lvl="1" algn="l">
              <a:buFontTx/>
              <a:buChar char="•"/>
            </a:pPr>
            <a:r>
              <a:rPr lang="en-US" sz="3600" dirty="0" smtClean="0"/>
              <a:t> </a:t>
            </a:r>
            <a:r>
              <a:rPr lang="en-US" dirty="0" smtClean="0"/>
              <a:t>typically, not every </a:t>
            </a:r>
            <a:r>
              <a:rPr lang="en-US" dirty="0" err="1" smtClean="0"/>
              <a:t>cpu</a:t>
            </a:r>
            <a:r>
              <a:rPr lang="en-US" dirty="0" smtClean="0"/>
              <a:t> has a connection to every other </a:t>
            </a:r>
            <a:r>
              <a:rPr lang="en-US" dirty="0" err="1" smtClean="0"/>
              <a:t>cpu</a:t>
            </a:r>
            <a:endParaRPr lang="en-US" sz="3000" dirty="0" smtClean="0"/>
          </a:p>
          <a:p>
            <a:pPr lvl="1" algn="l">
              <a:buFontTx/>
              <a:buChar char="•"/>
            </a:pPr>
            <a:r>
              <a:rPr lang="en-US" sz="3000" dirty="0" smtClean="0"/>
              <a:t> </a:t>
            </a:r>
            <a:r>
              <a:rPr lang="en-US" dirty="0" smtClean="0"/>
              <a:t>routing from one </a:t>
            </a:r>
            <a:r>
              <a:rPr lang="en-US" dirty="0" err="1" smtClean="0"/>
              <a:t>cpu</a:t>
            </a:r>
            <a:r>
              <a:rPr lang="en-US" dirty="0" smtClean="0"/>
              <a:t> to another depends on the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effectLst/>
              </a:rPr>
              <a:t>Multicomputers</a:t>
            </a:r>
            <a:r>
              <a:rPr lang="en-US" sz="4400" dirty="0" smtClean="0">
                <a:effectLst/>
              </a:rPr>
              <a:t>, cont.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b="1" i="1" dirty="0" smtClean="0"/>
              <a:t> </a:t>
            </a:r>
            <a:r>
              <a:rPr lang="en-US" sz="2800" b="1" i="1" dirty="0" smtClean="0"/>
              <a:t>Distributed shared memory</a:t>
            </a:r>
            <a:r>
              <a:rPr lang="en-US" sz="2800" dirty="0" smtClean="0"/>
              <a:t> is an alternative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hide the communication required for non-local memory access, based on page-based (or other granularity) schemes derived from regular virtual memory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programmers can then (mostly) ignore communication issues and write non-distributed programs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but: hiding the issues from programmers may not be a good idea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Interconnections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Traditional parallel computing requires a fast interconnect, whichever type of hardware is used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Distributed systems assume something less: parallel becomes distributed when the bus or switch is replaced by the </a:t>
            </a:r>
            <a:r>
              <a:rPr lang="en-US" sz="2800" b="1" i="1" dirty="0" smtClean="0"/>
              <a:t>network</a:t>
            </a:r>
            <a:r>
              <a:rPr lang="en-US" sz="2800" dirty="0" smtClean="0"/>
              <a:t> – so logically, but not physically, equivalent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Still, one needs to consider some underlying hardware issues (e.g. LAN versus WAN) when designing algorithms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3820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Distributed Systems Advantages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Distributed systems can offer: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speedup via parallelism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if an algorithm can be parallelized, do each part at the same time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failure recovery via redundancy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extra copies of the data are used to restore crashed processes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replication of data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for faster local computations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5344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Distributed Systems Advantages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Distributed systems can offer, cont.: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transparency to users and applications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programmers should be able to “just program”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increased availability via load balancing</a:t>
            </a:r>
          </a:p>
          <a:p>
            <a:pPr lvl="2" algn="l">
              <a:buFontTx/>
              <a:buChar char="•"/>
            </a:pPr>
            <a:r>
              <a:rPr lang="en-US" dirty="0" smtClean="0"/>
              <a:t> keeps some machines from being overloaded while others are relatively idle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lower costs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well, initially; over time, is that true?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534400" cy="990600"/>
          </a:xfrm>
        </p:spPr>
        <p:txBody>
          <a:bodyPr>
            <a:normAutofit/>
          </a:bodyPr>
          <a:lstStyle/>
          <a:p>
            <a:r>
              <a:rPr lang="en-US" sz="4400" smtClean="0">
                <a:effectLst/>
              </a:rPr>
              <a:t>Distributed Systems Issues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Global state is not usually known</a:t>
            </a:r>
          </a:p>
          <a:p>
            <a:pPr lvl="1" algn="l">
              <a:buFontTx/>
              <a:buChar char="•"/>
            </a:pPr>
            <a:r>
              <a:rPr lang="en-US" sz="2400" dirty="0" smtClean="0"/>
              <a:t> e.g. </a:t>
            </a:r>
            <a:r>
              <a:rPr lang="en-US" sz="2400" dirty="0" smtClean="0"/>
              <a:t>deadlock detection requires polling global state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Global time is not possible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because of network latency, clocks cannot be synchronized</a:t>
            </a:r>
          </a:p>
          <a:p>
            <a:pPr lvl="1" algn="l">
              <a:buFontTx/>
              <a:buChar char="•"/>
            </a:pPr>
            <a:r>
              <a:rPr lang="en-US" sz="2400" dirty="0" smtClean="0"/>
              <a:t> consistency of replicated data is more difficult</a:t>
            </a:r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Non-deterministic execution</a:t>
            </a:r>
          </a:p>
          <a:p>
            <a:pPr lvl="1" algn="l"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race conditions due to parallelism</a:t>
            </a:r>
            <a:endParaRPr lang="en-US" sz="1600" dirty="0" smtClean="0"/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Crashes are hard to detect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network latency can look like a crash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Kinds of Distributed Systems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Problem: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how should distributed systems be characterized?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Some questions:</a:t>
            </a:r>
            <a:endParaRPr lang="en-US" sz="2800" dirty="0"/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the different kinds of distributed systems?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what non-distributed services should be offered as distributed services?  ... and how implemented?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what services should be offered, distinct from non-distributed systems?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Distributed Systems Overview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828800"/>
            <a:ext cx="8153400" cy="42672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Approximate timing for various operations on a typical PC: </a:t>
            </a:r>
            <a:r>
              <a:rPr lang="en-US" sz="2000" dirty="0" smtClean="0"/>
              <a:t>from</a:t>
            </a:r>
            <a:r>
              <a:rPr lang="en-US" sz="2400" dirty="0" smtClean="0"/>
              <a:t>: </a:t>
            </a:r>
            <a:r>
              <a:rPr lang="en-US" sz="2000" dirty="0" smtClean="0">
                <a:hlinkClick r:id="rId4"/>
              </a:rPr>
              <a:t>http://norvig.com/21-days.html</a:t>
            </a:r>
            <a:r>
              <a:rPr lang="en-US" sz="2000" dirty="0" smtClean="0"/>
              <a:t>, used </a:t>
            </a:r>
            <a:r>
              <a:rPr lang="en-US" sz="2000" smtClean="0"/>
              <a:t>without permission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43000" y="2819400"/>
          <a:ext cx="7696200" cy="3657600"/>
        </p:xfrm>
        <a:graphic>
          <a:graphicData uri="http://schemas.openxmlformats.org/presentationml/2006/ole">
            <p:oleObj spid="_x0000_s1027" name="Document" r:id="rId5" imgW="6039184" imgH="300238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Kinds of Distributed Systems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 smtClean="0"/>
              <a:t> </a:t>
            </a:r>
            <a:r>
              <a:rPr lang="en-US" sz="2800" b="1" i="1" dirty="0" smtClean="0"/>
              <a:t>Network Operating System</a:t>
            </a:r>
            <a:r>
              <a:rPr lang="en-US" sz="2800" dirty="0" smtClean="0"/>
              <a:t> (NOS): loosely coupled, fewer services, less transparent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b="1" i="1" dirty="0" smtClean="0"/>
              <a:t>Distributed Operating System</a:t>
            </a:r>
            <a:r>
              <a:rPr lang="en-US" sz="2800" dirty="0" smtClean="0"/>
              <a:t> (DOS): tightly coupled, more services, more transparent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b="1" i="1" dirty="0" smtClean="0"/>
              <a:t>Middleware</a:t>
            </a:r>
            <a:r>
              <a:rPr lang="en-US" sz="2800" dirty="0" smtClean="0"/>
              <a:t>: layered on top of NOS to provide more services to applications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... and, we’ll see some other types in the </a:t>
            </a:r>
            <a:r>
              <a:rPr lang="en-US" sz="2800" dirty="0" err="1" smtClean="0"/>
              <a:t>Tanenbaum</a:t>
            </a:r>
            <a:r>
              <a:rPr lang="en-US" sz="2800" dirty="0" smtClean="0"/>
              <a:t>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Network Operating System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 smtClean="0"/>
              <a:t> NOS is a </a:t>
            </a:r>
            <a:r>
              <a:rPr lang="en-US" sz="2800" dirty="0" smtClean="0"/>
              <a:t>collection of machines that cooperate in some, but not all, ways: </a:t>
            </a:r>
            <a:r>
              <a:rPr lang="en-US" sz="2800" b="1" i="1" dirty="0" smtClean="0"/>
              <a:t>loose coupling</a:t>
            </a:r>
            <a:endParaRPr lang="en-US" b="1" i="1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offers services (think: network file systems) from local machines to remote users/applications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user may be (forced to be) aware that a service is remote, e.g. via </a:t>
            </a:r>
            <a:r>
              <a:rPr lang="en-US" dirty="0" err="1" smtClean="0"/>
              <a:t>rsh</a:t>
            </a:r>
            <a:r>
              <a:rPr lang="en-US" dirty="0" smtClean="0"/>
              <a:t>, but not always, e.g. via automatic remote file system mounting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Network Operating System, cont.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resource allocation is local: no sharing of information around the system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typical services: rlogin, </a:t>
            </a:r>
            <a:r>
              <a:rPr lang="en-US" dirty="0" err="1" smtClean="0"/>
              <a:t>rsh</a:t>
            </a:r>
            <a:r>
              <a:rPr lang="en-US" dirty="0" smtClean="0"/>
              <a:t>, </a:t>
            </a:r>
            <a:r>
              <a:rPr lang="en-US" dirty="0" err="1" smtClean="0"/>
              <a:t>rcp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not usually capable of e.g. process migration, load balancing, transparency</a:t>
            </a:r>
          </a:p>
          <a:p>
            <a:pPr lvl="1" algn="l">
              <a:buFontTx/>
              <a:buChar char="•"/>
            </a:pPr>
            <a:r>
              <a:rPr lang="en-US" dirty="0" smtClean="0"/>
              <a:t> harder to maintain, but easier to expand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400" dirty="0" smtClean="0">
                <a:effectLst/>
              </a:rPr>
              <a:t>Distributed Operating System</a:t>
            </a:r>
            <a:endParaRPr lang="en-US" dirty="0" smtClean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DOS controls all of the machines in the system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conceptually, </a:t>
            </a:r>
            <a:r>
              <a:rPr lang="en-US" b="1" i="1" dirty="0" smtClean="0"/>
              <a:t>tight coupling</a:t>
            </a:r>
            <a:r>
              <a:rPr lang="en-US" dirty="0" smtClean="0"/>
              <a:t> of the various subsystems, but: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because services may be distributed, global knowledge will take time, or may never occur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centralized services don’t have this problem, but are a single point of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DOS, cont.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SzPct val="100000"/>
              <a:buFontTx/>
              <a:buChar char="•"/>
            </a:pPr>
            <a:r>
              <a:rPr lang="en-US" sz="2800" dirty="0" smtClean="0"/>
              <a:t> message passing for communication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reasonably scalable, but number of messages passed per operation can constrain this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network failures must be handled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machine crash, network crash, and network latency may be undistinguishable: timeout for message delivery/reply doesn’t tell what’s wrong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Middleware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Middleware</a:t>
            </a:r>
            <a:endParaRPr lang="en-US" dirty="0"/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does not manage individual systems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can hide heterogeneity of those systems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provides base services on which to build distributed applications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services: communication, naming, persistence, transactions, security, replication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different communication models are possible: files, RPC, distributed objects, distributed documents, 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Middleware,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requires some (complicated) protocols and API’s: e.g. CORBA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but ideally should abstract away the low level details of reliable communication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application programmers do not have to worry about the details (but see the objection above)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Middleware,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SzPct val="100000"/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And the same with other issues</a:t>
            </a:r>
            <a:r>
              <a:rPr lang="en-US" dirty="0" smtClean="0"/>
              <a:t>: </a:t>
            </a:r>
          </a:p>
          <a:p>
            <a:pPr lvl="1" algn="l">
              <a:buSzPct val="100000"/>
              <a:buFontTx/>
              <a:buChar char="•"/>
            </a:pPr>
            <a:r>
              <a:rPr lang="en-US" dirty="0" smtClean="0"/>
              <a:t>the application level should not have to worry about messaging in particular, and distribution infrastructure in general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but: not every detail of distribution can be pushed into the middleware; see handout about the </a:t>
            </a:r>
            <a:r>
              <a:rPr lang="en-US" b="1" i="1" dirty="0" smtClean="0"/>
              <a:t>End-to-End Argument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Distributed Systems Services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 smtClean="0"/>
              <a:t>What features of a regular OS should be part of a distributed system?  Recall this list: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dirty="0" smtClean="0"/>
              <a:t> process management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client and server processes and threads, not distributed</a:t>
            </a:r>
          </a:p>
          <a:p>
            <a:pPr lvl="1" algn="l">
              <a:buFontTx/>
              <a:buChar char="–"/>
            </a:pPr>
            <a:r>
              <a:rPr lang="en-US" dirty="0" smtClean="0"/>
              <a:t> memory management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distributed shared memory versus messages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disk management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local only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Distributed Systems Services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Features, cont.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dirty="0" smtClean="0"/>
              <a:t> I/O management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overall message management is different</a:t>
            </a:r>
          </a:p>
          <a:p>
            <a:pPr lvl="1" algn="l">
              <a:buFontTx/>
              <a:buChar char="–"/>
            </a:pPr>
            <a:r>
              <a:rPr lang="en-US" dirty="0" smtClean="0"/>
              <a:t> file management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distributed file systems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protection, security, reliability</a:t>
            </a:r>
          </a:p>
          <a:p>
            <a:pPr lvl="2" algn="l">
              <a:buFontTx/>
              <a:buChar char="–"/>
            </a:pPr>
            <a:r>
              <a:rPr lang="en-US" dirty="0" smtClean="0"/>
              <a:t> protection and security are more complicated in a distributed system; reliability is an add-on</a:t>
            </a:r>
          </a:p>
          <a:p>
            <a:pPr lvl="1" algn="l">
              <a:buFontTx/>
              <a:buChar char="–"/>
            </a:pPr>
            <a:r>
              <a:rPr lang="en-US" dirty="0" smtClean="0"/>
              <a:t> networking</a:t>
            </a:r>
          </a:p>
          <a:p>
            <a:pPr lvl="2" algn="l">
              <a:buFontTx/>
              <a:buChar char="–"/>
            </a:pPr>
            <a:r>
              <a:rPr lang="en-US" dirty="0" smtClean="0"/>
              <a:t> a given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How we got here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 smtClean="0"/>
              <a:t> Era of mainframes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expensive memory and disk, slow transfer rates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expensive, low bandwidth communication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Grosch’s</a:t>
            </a:r>
            <a:r>
              <a:rPr lang="en-US" sz="2800" dirty="0" smtClean="0"/>
              <a:t> Law: computing power is proportional to (</a:t>
            </a:r>
            <a:r>
              <a:rPr lang="en-US" sz="2800" dirty="0" err="1" smtClean="0"/>
              <a:t>cpu</a:t>
            </a:r>
            <a:r>
              <a:rPr lang="en-US" sz="2800" dirty="0" smtClean="0"/>
              <a:t> price)^2</a:t>
            </a:r>
          </a:p>
          <a:p>
            <a:pPr lvl="3" algn="l">
              <a:buFontTx/>
              <a:buChar char="•"/>
            </a:pPr>
            <a:r>
              <a:rPr lang="en-US" sz="2400" dirty="0" smtClean="0"/>
              <a:t> so, spending $10 on two computers, each $5, buys half the computing power (2 * (5)^2) as one $10 computer (10^2)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if true, this implies (maybe) that only a few big computers would be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How we got here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dirty="0" smtClean="0"/>
              <a:t> Workstations, then PC’s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VLSI technology replaced hand-crafted circuits and memories, which led to:</a:t>
            </a:r>
            <a:endParaRPr lang="en-US" dirty="0" smtClean="0"/>
          </a:p>
          <a:p>
            <a:pPr marL="1147763" lvl="2" indent="-233363" algn="l">
              <a:buFontTx/>
              <a:buChar char="•"/>
            </a:pPr>
            <a:r>
              <a:rPr lang="en-US" dirty="0" smtClean="0"/>
              <a:t>reasonable cost/performance ratio, but:</a:t>
            </a:r>
          </a:p>
          <a:p>
            <a:pPr marL="1147763" lvl="2" indent="-233363" algn="l">
              <a:buFontTx/>
              <a:buChar char="•"/>
            </a:pPr>
            <a:r>
              <a:rPr lang="en-US" dirty="0" smtClean="0"/>
              <a:t>no shared resources</a:t>
            </a:r>
          </a:p>
          <a:p>
            <a:pPr marL="1147763" lvl="2" indent="-233363" algn="l">
              <a:buFontTx/>
              <a:buChar char="•"/>
            </a:pPr>
            <a:r>
              <a:rPr lang="en-US" dirty="0" smtClean="0"/>
              <a:t>idle hardware</a:t>
            </a:r>
          </a:p>
          <a:p>
            <a:pPr marL="1147763" lvl="2" indent="-233363" algn="l">
              <a:buFontTx/>
              <a:buChar char="•"/>
            </a:pPr>
            <a:r>
              <a:rPr lang="en-US" dirty="0" smtClean="0"/>
              <a:t>repeals </a:t>
            </a:r>
            <a:r>
              <a:rPr lang="en-US" dirty="0" err="1" smtClean="0"/>
              <a:t>Grosch’s</a:t>
            </a:r>
            <a:r>
              <a:rPr lang="en-US" dirty="0" smtClean="0"/>
              <a:t> law, due to economies of scale: put more </a:t>
            </a:r>
            <a:r>
              <a:rPr lang="en-US" dirty="0" err="1" smtClean="0"/>
              <a:t>cpu’s</a:t>
            </a:r>
            <a:r>
              <a:rPr lang="en-US" dirty="0" smtClean="0"/>
              <a:t> in a box with interconnect hardware: new types of parallel computers</a:t>
            </a:r>
          </a:p>
          <a:p>
            <a:pPr marL="1147763" lvl="2" indent="-233363" algn="l">
              <a:buFontTx/>
              <a:buChar char="•"/>
            </a:pPr>
            <a:r>
              <a:rPr lang="en-US" dirty="0" smtClean="0"/>
              <a:t>utilizing separate boxes together grew with rise of reasonable cost networking: new types of distributed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Parallel vs. Distributed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Parallel computers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speedup without other things distributed systems give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cf. notes below, and handout</a:t>
            </a:r>
          </a:p>
          <a:p>
            <a:pPr>
              <a:buFontTx/>
              <a:buChar char="•"/>
            </a:pPr>
            <a:r>
              <a:rPr lang="en-US" sz="2800" dirty="0" smtClean="0"/>
              <a:t> Distributed computers use networks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dirty="0" smtClean="0"/>
              <a:t>adding communication could mean:</a:t>
            </a:r>
          </a:p>
          <a:p>
            <a:pPr lvl="3" algn="l">
              <a:buFontTx/>
              <a:buChar char="•"/>
            </a:pPr>
            <a:r>
              <a:rPr lang="en-US" dirty="0" smtClean="0"/>
              <a:t> speedup</a:t>
            </a:r>
          </a:p>
          <a:p>
            <a:pPr lvl="3" algn="l">
              <a:buFontTx/>
              <a:buChar char="•"/>
            </a:pPr>
            <a:r>
              <a:rPr lang="en-US" dirty="0" smtClean="0"/>
              <a:t> reliability</a:t>
            </a:r>
          </a:p>
          <a:p>
            <a:pPr lvl="3" algn="l">
              <a:buFontTx/>
              <a:buChar char="•"/>
            </a:pPr>
            <a:r>
              <a:rPr lang="en-US" dirty="0" smtClean="0"/>
              <a:t> lower cost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... at the price of</a:t>
            </a:r>
          </a:p>
          <a:p>
            <a:pPr lvl="3" algn="l">
              <a:buFontTx/>
              <a:buChar char="•"/>
            </a:pPr>
            <a:r>
              <a:rPr lang="en-US" dirty="0" smtClean="0"/>
              <a:t> more complexity</a:t>
            </a:r>
          </a:p>
          <a:p>
            <a:pPr lvl="3" algn="l">
              <a:buFontTx/>
              <a:buChar char="•"/>
            </a:pPr>
            <a:r>
              <a:rPr lang="en-US" dirty="0" smtClean="0"/>
              <a:t> consistency	and redundancy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Some hardware issues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One way to think about multi-</a:t>
            </a:r>
            <a:r>
              <a:rPr lang="en-US" sz="2800" dirty="0" err="1" smtClean="0"/>
              <a:t>cpu</a:t>
            </a:r>
            <a:r>
              <a:rPr lang="en-US" sz="2800" dirty="0" smtClean="0"/>
              <a:t> systems is to partition them along two axes:</a:t>
            </a:r>
          </a:p>
          <a:p>
            <a:pPr lvl="2"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dirty="0" smtClean="0"/>
              <a:t>memory type: </a:t>
            </a:r>
            <a:r>
              <a:rPr lang="en-US" b="1" i="1" dirty="0" smtClean="0"/>
              <a:t>shared memory </a:t>
            </a:r>
            <a:r>
              <a:rPr lang="en-US" dirty="0" smtClean="0"/>
              <a:t>(uniform memory access, or </a:t>
            </a:r>
            <a:r>
              <a:rPr lang="en-US" b="1" i="1" dirty="0" smtClean="0"/>
              <a:t>UMA</a:t>
            </a:r>
            <a:r>
              <a:rPr lang="en-US" dirty="0" smtClean="0"/>
              <a:t>) versus private memory (non-uniform, or </a:t>
            </a:r>
            <a:r>
              <a:rPr lang="en-US" b="1" i="1" dirty="0" smtClean="0"/>
              <a:t>NUMA</a:t>
            </a:r>
            <a:r>
              <a:rPr lang="en-US" dirty="0" smtClean="0"/>
              <a:t>).  In UMA, every </a:t>
            </a:r>
            <a:r>
              <a:rPr lang="en-US" dirty="0" err="1" smtClean="0"/>
              <a:t>cpu</a:t>
            </a:r>
            <a:r>
              <a:rPr lang="en-US" dirty="0" smtClean="0"/>
              <a:t> can access every memory location in the system in the same amount of time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bus-based</a:t>
            </a:r>
            <a:r>
              <a:rPr lang="en-US" dirty="0" smtClean="0"/>
              <a:t> versus </a:t>
            </a:r>
            <a:r>
              <a:rPr lang="en-US" b="1" i="1" dirty="0" smtClean="0"/>
              <a:t>switch-based</a:t>
            </a:r>
            <a:r>
              <a:rPr lang="en-US" dirty="0" smtClean="0"/>
              <a:t>: in order to communicate, how messages are sent.  </a:t>
            </a:r>
            <a:r>
              <a:rPr lang="en-US" dirty="0" err="1" smtClean="0"/>
              <a:t>Tanenbaum</a:t>
            </a:r>
            <a:r>
              <a:rPr lang="en-US" dirty="0" smtClean="0"/>
              <a:t> considers “bus” to include LAN or even WAN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Generic system types</a:t>
            </a:r>
            <a:endParaRPr lang="en-US" sz="44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So, four generic types: 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multiprocessors</a:t>
            </a:r>
            <a:r>
              <a:rPr lang="en-US" dirty="0" smtClean="0"/>
              <a:t> use shared memory, either bus or switch based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b="1" i="1" dirty="0" err="1" smtClean="0"/>
              <a:t>multicomputers</a:t>
            </a:r>
            <a:r>
              <a:rPr lang="en-US" dirty="0" smtClean="0"/>
              <a:t> use private memory, either bus or switch based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In addition, memory access can be classified as uniform (UMA), if accessing a memory location takes the same amount of time regardless of processor, or non-uniform (NUMA), if some memory accesses require longer – e.g. local versus distant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Bus-based multiprocessor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Each </a:t>
            </a:r>
            <a:r>
              <a:rPr lang="en-US" sz="2800" dirty="0" err="1" smtClean="0"/>
              <a:t>cpu</a:t>
            </a:r>
            <a:r>
              <a:rPr lang="en-US" sz="2800" dirty="0" smtClean="0"/>
              <a:t> has cache =&gt; coherency issues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cpu’s</a:t>
            </a:r>
            <a:r>
              <a:rPr lang="en-US" dirty="0" smtClean="0"/>
              <a:t> likely compete for bus access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might be more than one memory module</a:t>
            </a:r>
          </a:p>
          <a:p>
            <a:pPr algn="l">
              <a:buFontTx/>
              <a:buChar char="•"/>
            </a:pPr>
            <a:endParaRPr lang="en-US" dirty="0" smtClean="0"/>
          </a:p>
          <a:p>
            <a:pPr algn="l">
              <a:buFontTx/>
              <a:buChar char="•"/>
            </a:pPr>
            <a:endParaRPr lang="en-US" dirty="0" smtClean="0"/>
          </a:p>
          <a:p>
            <a:pPr algn="l">
              <a:buFontTx/>
              <a:buChar char="•"/>
            </a:pPr>
            <a:endParaRPr lang="en-US" dirty="0" smtClean="0"/>
          </a:p>
          <a:p>
            <a:pPr algn="l">
              <a:buFontTx/>
              <a:buChar char="•"/>
            </a:pPr>
            <a:endParaRPr lang="en-US" dirty="0" smtClean="0"/>
          </a:p>
          <a:p>
            <a:pPr algn="l">
              <a:buFontTx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600200" y="4267200"/>
            <a:ext cx="5410200" cy="990600"/>
            <a:chOff x="1447800" y="2514600"/>
            <a:chExt cx="5410200" cy="990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2514600"/>
              <a:ext cx="5410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09800" y="31242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31242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0" y="31242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3124200"/>
              <a:ext cx="106680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9" idx="0"/>
            </p:cNvCxnSpPr>
            <p:nvPr/>
          </p:nvCxnSpPr>
          <p:spPr>
            <a:xfrm rot="5400000" flipH="1" flipV="1">
              <a:off x="2266950" y="280035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3067050" y="280035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905250" y="280035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972050" y="280035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Switch-based multiprocessor</a:t>
            </a:r>
            <a:endParaRPr lang="en-US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Crosspoint</a:t>
            </a:r>
            <a:r>
              <a:rPr lang="en-US" sz="2800" dirty="0" smtClean="0"/>
              <a:t> switch</a:t>
            </a:r>
            <a:endParaRPr lang="en-US" dirty="0" smtClean="0"/>
          </a:p>
          <a:p>
            <a:pPr lvl="1" algn="l">
              <a:buFontTx/>
              <a:buChar char="•"/>
            </a:pPr>
            <a:endParaRPr lang="en-US" dirty="0" smtClean="0"/>
          </a:p>
          <a:p>
            <a:pPr lvl="1" algn="l">
              <a:buFontTx/>
              <a:buChar char="•"/>
            </a:pPr>
            <a:endParaRPr lang="en-US" dirty="0" smtClean="0"/>
          </a:p>
          <a:p>
            <a:pPr lvl="1" algn="l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err="1" smtClean="0"/>
              <a:t>Multiway</a:t>
            </a:r>
            <a:r>
              <a:rPr lang="en-US" sz="2800" dirty="0" smtClean="0"/>
              <a:t> switch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191000" y="2438400"/>
            <a:ext cx="3657600" cy="1752600"/>
            <a:chOff x="1143000" y="4572000"/>
            <a:chExt cx="3657600" cy="1752600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5720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6600" y="45720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5720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3000" y="5105400"/>
              <a:ext cx="106680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3000" y="5638800"/>
              <a:ext cx="106680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rot="5400000">
              <a:off x="2076450" y="5619750"/>
              <a:ext cx="1371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2"/>
            </p:cNvCxnSpPr>
            <p:nvPr/>
          </p:nvCxnSpPr>
          <p:spPr>
            <a:xfrm rot="5400000">
              <a:off x="2952750" y="5581650"/>
              <a:ext cx="1295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</p:cNvCxnSpPr>
            <p:nvPr/>
          </p:nvCxnSpPr>
          <p:spPr>
            <a:xfrm rot="5400000">
              <a:off x="3752850" y="5619750"/>
              <a:ext cx="1371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3"/>
            </p:cNvCxnSpPr>
            <p:nvPr/>
          </p:nvCxnSpPr>
          <p:spPr>
            <a:xfrm>
              <a:off x="2209800" y="5290066"/>
              <a:ext cx="2286000" cy="4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</p:cNvCxnSpPr>
            <p:nvPr/>
          </p:nvCxnSpPr>
          <p:spPr>
            <a:xfrm>
              <a:off x="2209800" y="5823466"/>
              <a:ext cx="2286000" cy="4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743200" y="52578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52578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19600" y="52578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743200" y="57912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57912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419600" y="57912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95800" y="4724400"/>
            <a:ext cx="2667000" cy="1676400"/>
            <a:chOff x="5410200" y="4267200"/>
            <a:chExt cx="2667000" cy="1676400"/>
          </a:xfrm>
        </p:grpSpPr>
        <p:sp>
          <p:nvSpPr>
            <p:cNvPr id="37" name="TextBox 36"/>
            <p:cNvSpPr txBox="1"/>
            <p:nvPr/>
          </p:nvSpPr>
          <p:spPr>
            <a:xfrm>
              <a:off x="5410200" y="43434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50292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10200" y="5562600"/>
              <a:ext cx="685800" cy="381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cpu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10400" y="4953000"/>
              <a:ext cx="106680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4267200"/>
              <a:ext cx="106680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stCxn id="37" idx="3"/>
              <a:endCxn id="44" idx="1"/>
            </p:cNvCxnSpPr>
            <p:nvPr/>
          </p:nvCxnSpPr>
          <p:spPr>
            <a:xfrm>
              <a:off x="6096000" y="4533900"/>
              <a:ext cx="30480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400800" y="4800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38" idx="3"/>
              <a:endCxn id="44" idx="1"/>
            </p:cNvCxnSpPr>
            <p:nvPr/>
          </p:nvCxnSpPr>
          <p:spPr>
            <a:xfrm flipV="1">
              <a:off x="6096000" y="4953000"/>
              <a:ext cx="3048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3"/>
              <a:endCxn id="41" idx="1"/>
            </p:cNvCxnSpPr>
            <p:nvPr/>
          </p:nvCxnSpPr>
          <p:spPr>
            <a:xfrm flipV="1">
              <a:off x="6705600" y="4451866"/>
              <a:ext cx="304800" cy="50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4" idx="3"/>
              <a:endCxn id="40" idx="1"/>
            </p:cNvCxnSpPr>
            <p:nvPr/>
          </p:nvCxnSpPr>
          <p:spPr>
            <a:xfrm>
              <a:off x="6705600" y="4953000"/>
              <a:ext cx="3048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9" idx="3"/>
              <a:endCxn id="44" idx="1"/>
            </p:cNvCxnSpPr>
            <p:nvPr/>
          </p:nvCxnSpPr>
          <p:spPr>
            <a:xfrm flipV="1">
              <a:off x="6096000" y="4953000"/>
              <a:ext cx="304800" cy="80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1729</Words>
  <Application>Microsoft Office PowerPoint</Application>
  <PresentationFormat>On-screen Show (4:3)</PresentationFormat>
  <Paragraphs>261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Solstice</vt:lpstr>
      <vt:lpstr>Document</vt:lpstr>
      <vt:lpstr>Distributed Systems Overview</vt:lpstr>
      <vt:lpstr>Distributed Systems Overview</vt:lpstr>
      <vt:lpstr>How we got here</vt:lpstr>
      <vt:lpstr>How we got here</vt:lpstr>
      <vt:lpstr>Parallel vs. Distributed</vt:lpstr>
      <vt:lpstr>Some hardware issues</vt:lpstr>
      <vt:lpstr>Generic system types</vt:lpstr>
      <vt:lpstr>Bus-based multiprocessor</vt:lpstr>
      <vt:lpstr>Switch-based multiprocessor</vt:lpstr>
      <vt:lpstr>Bus-based multicomputer</vt:lpstr>
      <vt:lpstr>Hypercubes</vt:lpstr>
      <vt:lpstr>Hypercubes</vt:lpstr>
      <vt:lpstr>Multicomputers</vt:lpstr>
      <vt:lpstr>Multicomputers, cont.</vt:lpstr>
      <vt:lpstr>Interconnections</vt:lpstr>
      <vt:lpstr>Distributed Systems Advantages</vt:lpstr>
      <vt:lpstr>Distributed Systems Advantages</vt:lpstr>
      <vt:lpstr>Distributed Systems Issues</vt:lpstr>
      <vt:lpstr>Kinds of Distributed Systems</vt:lpstr>
      <vt:lpstr>Kinds of Distributed Systems</vt:lpstr>
      <vt:lpstr>Network Operating System</vt:lpstr>
      <vt:lpstr>Network Operating System, cont.</vt:lpstr>
      <vt:lpstr> Distributed Operating System</vt:lpstr>
      <vt:lpstr>DOS, cont.</vt:lpstr>
      <vt:lpstr>Middleware</vt:lpstr>
      <vt:lpstr>Middleware, cont.</vt:lpstr>
      <vt:lpstr>Middleware, cont.</vt:lpstr>
      <vt:lpstr>Distributed Systems Services</vt:lpstr>
      <vt:lpstr>Distributed Systems Services</vt:lpstr>
    </vt:vector>
  </TitlesOfParts>
  <Company>ETSU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ETSU</dc:creator>
  <cp:lastModifiedBy>admin</cp:lastModifiedBy>
  <cp:revision>127</cp:revision>
  <dcterms:created xsi:type="dcterms:W3CDTF">2008-06-27T14:24:50Z</dcterms:created>
  <dcterms:modified xsi:type="dcterms:W3CDTF">2014-06-24T18:40:05Z</dcterms:modified>
</cp:coreProperties>
</file>