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79" r:id="rId13"/>
    <p:sldId id="288" r:id="rId14"/>
    <p:sldId id="280" r:id="rId15"/>
    <p:sldId id="282" r:id="rId16"/>
    <p:sldId id="283" r:id="rId17"/>
    <p:sldId id="284" r:id="rId18"/>
    <p:sldId id="289" r:id="rId19"/>
    <p:sldId id="290" r:id="rId20"/>
    <p:sldId id="287" r:id="rId21"/>
    <p:sldId id="267" r:id="rId22"/>
    <p:sldId id="268" r:id="rId23"/>
    <p:sldId id="273" r:id="rId24"/>
    <p:sldId id="269" r:id="rId25"/>
    <p:sldId id="270" r:id="rId26"/>
    <p:sldId id="274" r:id="rId27"/>
    <p:sldId id="271" r:id="rId28"/>
    <p:sldId id="276" r:id="rId29"/>
    <p:sldId id="275" r:id="rId30"/>
    <p:sldId id="277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B28E-39E3-4EEF-AE98-C5DEA681DB45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D58AF-9D4B-46E4-872A-A9F6E3AB0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9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6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4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3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3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6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2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7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8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9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74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0DCFA-FFCE-4F58-8DC9-B024CFD500EE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56165E-D1DD-4CB1-8EF9-2E3299EE7619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11877D-ED69-4607-AB05-EC9CA4C2413E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9EE94-927E-49F8-958D-7FE6CC8C62F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CBA6D-D685-4710-9D7A-8931DD4DC2A7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13AA4-C730-47B9-B903-F4BE0699AE7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BEC30-4E86-40C6-AC3F-864608ABFC02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509908-C2F1-4784-BE06-D464DA859F50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6ACFA-E59D-4EE9-83C2-10F966D026C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F7787-9112-4394-978A-3CA1A4B65815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9D109-99BC-4C16-84C2-2E3AB39C82F0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pitchFamily="34" charset="0"/>
              </a:defRPr>
            </a:lvl1pPr>
            <a:extLst/>
          </a:lstStyle>
          <a:p>
            <a:fld id="{274BE0B9-3C29-47C1-B6FC-82F68D33DC43}" type="datetime1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pitchFamily="34" charset="0"/>
              </a:defRPr>
            </a:lvl1pPr>
            <a:extLst/>
          </a:lstStyle>
          <a:p>
            <a:r>
              <a:rPr lang="en-US" smtClean="0"/>
              <a:t>Copyright Martin L. Barrett 2014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pitchFamily="34" charset="0"/>
              </a:defRPr>
            </a:lvl1pPr>
            <a:extLst/>
          </a:lstStyle>
          <a:p>
            <a:fld id="{E4004D31-F39F-48F4-8EC7-DBCFC8277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>
              <a:satMod val="13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Architecture for Distributed Systems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09800"/>
            <a:ext cx="8229600" cy="42672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Goals:</a:t>
            </a:r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understand various architectural styles for distributed systems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review </a:t>
            </a:r>
            <a:r>
              <a:rPr lang="en-US" dirty="0" smtClean="0"/>
              <a:t>design patterns applicable to construction of distributed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Broker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Broker structure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905000"/>
            <a:ext cx="246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Broker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Brokers add a layer of communication overhead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but that can be leveraged, e.g., to filter communication</a:t>
            </a:r>
          </a:p>
          <a:p>
            <a:pPr lvl="2" algn="l">
              <a:buFontTx/>
              <a:buChar char="–"/>
            </a:pPr>
            <a:r>
              <a:rPr lang="en-US" dirty="0" smtClean="0"/>
              <a:t> proxy can add security (e.g. logging) or some other secondary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Services must conform to an interface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can then provide multiple instances of the same service and choose, for example, by location or load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Publish-Subscribe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Publishers place event notices on a common bus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where “bus” may be implemented in several ways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Subscribers register their interest in types of events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event notices are delivered to subscribers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no direct connection between publishers and subscribers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Publish-Subscribe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Pub-sub structure</a:t>
            </a:r>
          </a:p>
          <a:p>
            <a:pPr algn="l"/>
            <a:r>
              <a:rPr lang="en-US" sz="2800" dirty="0" smtClean="0"/>
              <a:t>	</a:t>
            </a:r>
            <a:r>
              <a:rPr lang="en-US" sz="2000" dirty="0" smtClean="0"/>
              <a:t>publishers can be subscribers and vice versa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43000" y="3200400"/>
            <a:ext cx="7543800" cy="2274332"/>
            <a:chOff x="1143000" y="2667000"/>
            <a:chExt cx="7543800" cy="22743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95400" y="3810000"/>
              <a:ext cx="601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43000" y="26670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42672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8194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subscriber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45720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subscriber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09800" y="3048000"/>
              <a:ext cx="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96000" y="3810000"/>
              <a:ext cx="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0"/>
            </p:cNvCxnSpPr>
            <p:nvPr/>
          </p:nvCxnSpPr>
          <p:spPr>
            <a:xfrm flipH="1" flipV="1">
              <a:off x="2895600" y="3810000"/>
              <a:ext cx="381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410200" y="32004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91400" y="3505200"/>
              <a:ext cx="129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event bus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2800" y="3429000"/>
              <a:ext cx="129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messages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Publish-Subscribe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As in a broker, an intermediary manages the connections: event service module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space decoupling: publishers and subscribers have no knowledge of each other</a:t>
            </a:r>
          </a:p>
          <a:p>
            <a:pPr lvl="1" algn="l">
              <a:buFontTx/>
              <a:buChar char="–"/>
            </a:pPr>
            <a:r>
              <a:rPr lang="en-US" dirty="0" smtClean="0"/>
              <a:t> time decoupling: event processing may not happen immediately after event publishing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synchronization decoupling: publishers don’t block, and subscribers are notified asynchronously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Publish-Subscribe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Publish-subscribe concerns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specification of events and interest: who answers a publish event?</a:t>
            </a:r>
          </a:p>
          <a:p>
            <a:pPr lvl="2" algn="l">
              <a:buFontTx/>
              <a:buChar char="–"/>
            </a:pPr>
            <a:r>
              <a:rPr lang="en-US" dirty="0" smtClean="0"/>
              <a:t> exact-match</a:t>
            </a:r>
          </a:p>
          <a:p>
            <a:pPr lvl="2" algn="l">
              <a:buFontTx/>
              <a:buChar char="–"/>
            </a:pPr>
            <a:r>
              <a:rPr lang="en-US" dirty="0" smtClean="0"/>
              <a:t> regular-expression based matching</a:t>
            </a:r>
          </a:p>
          <a:p>
            <a:pPr lvl="1" algn="l">
              <a:buFontTx/>
              <a:buChar char="–"/>
            </a:pPr>
            <a:r>
              <a:rPr lang="en-US" dirty="0" smtClean="0"/>
              <a:t> queuing of events versus dropping unhandled events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event priorities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causality and temporal ordering of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Peer-to-Peer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Every client is also a server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spreads the load among all participants (ideally)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how does a peer find data and/or services among other peers?</a:t>
            </a:r>
          </a:p>
          <a:p>
            <a:pPr lvl="2" algn="l">
              <a:buFontTx/>
              <a:buChar char="–"/>
            </a:pPr>
            <a:r>
              <a:rPr lang="en-US" dirty="0" smtClean="0"/>
              <a:t> centralized directory server</a:t>
            </a:r>
          </a:p>
          <a:p>
            <a:pPr lvl="2" algn="l">
              <a:buFontTx/>
              <a:buChar char="–"/>
            </a:pPr>
            <a:r>
              <a:rPr lang="en-US" dirty="0" smtClean="0"/>
              <a:t> distributed directory servers</a:t>
            </a:r>
          </a:p>
          <a:p>
            <a:pPr lvl="2" algn="l">
              <a:buFontTx/>
              <a:buChar char="–"/>
            </a:pPr>
            <a:r>
              <a:rPr lang="en-US" dirty="0" smtClean="0"/>
              <a:t> no directory: flood the network with a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Peer-to-Peer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How are peers connected?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unstructured: new peer (as a client) gets a connection to the node (server) it originally asked</a:t>
            </a:r>
          </a:p>
          <a:p>
            <a:pPr lvl="2" algn="l">
              <a:buFontTx/>
              <a:buChar char="–"/>
            </a:pPr>
            <a:r>
              <a:rPr lang="en-US" dirty="0" smtClean="0"/>
              <a:t> new connections are added dynamically as a result of queries/responses, without thought to overall topology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structured: </a:t>
            </a:r>
            <a:r>
              <a:rPr lang="en-US" b="1" i="1" dirty="0" smtClean="0"/>
              <a:t>overlay</a:t>
            </a:r>
            <a:r>
              <a:rPr lang="en-US" dirty="0" smtClean="0"/>
              <a:t> some logical connections over top of the unstructured layout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some useful topology is created by the overlay</a:t>
            </a:r>
          </a:p>
          <a:p>
            <a:pPr lvl="2" algn="l">
              <a:buFontTx/>
              <a:buChar char="–"/>
            </a:pPr>
            <a:r>
              <a:rPr lang="en-US" dirty="0" smtClean="0"/>
              <a:t> still uses underlying network for actual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Peer-to-Peer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 peer-to-peer unstructured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4095750" cy="386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Peer-to-Peer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 peer-to-peer structured (ring)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286000"/>
            <a:ext cx="4248150" cy="401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Why is architecture important?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in a well-designed system (and not all are), architecture decisions are the first ones made, influencing</a:t>
            </a:r>
          </a:p>
          <a:p>
            <a:pPr lvl="2" algn="l">
              <a:buFontTx/>
              <a:buChar char="–"/>
            </a:pPr>
            <a:r>
              <a:rPr lang="en-US" dirty="0" smtClean="0"/>
              <a:t> what the key elements of the system will be</a:t>
            </a:r>
          </a:p>
          <a:p>
            <a:pPr lvl="2" algn="l">
              <a:buFontTx/>
              <a:buChar char="–"/>
            </a:pPr>
            <a:r>
              <a:rPr lang="en-US" dirty="0" smtClean="0"/>
              <a:t> how the functional requirements will be partitioned among those elements</a:t>
            </a:r>
          </a:p>
          <a:p>
            <a:pPr lvl="2" algn="l">
              <a:buFontTx/>
              <a:buChar char="–"/>
            </a:pPr>
            <a:r>
              <a:rPr lang="en-US" dirty="0" smtClean="0"/>
              <a:t> what the inter-element communication paths will be, influencing how (or even whether) the non-functional requirements will be achieved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Peer-to-Peer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Overlay network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this is a logical network built on top of an existing network (e.g. the Internet)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the logical connections take some different form for some good reason</a:t>
            </a:r>
          </a:p>
          <a:p>
            <a:pPr lvl="2" algn="l">
              <a:buFontTx/>
              <a:buChar char="–"/>
            </a:pPr>
            <a:r>
              <a:rPr lang="en-US" dirty="0" smtClean="0"/>
              <a:t> </a:t>
            </a:r>
            <a:r>
              <a:rPr lang="en-US" b="1" i="1" dirty="0" smtClean="0"/>
              <a:t>multicast tree</a:t>
            </a:r>
            <a:r>
              <a:rPr lang="en-US" dirty="0" smtClean="0"/>
              <a:t>: instead of using IP multicast, create a logical tree of nodes plus a signaling protocol</a:t>
            </a:r>
          </a:p>
          <a:p>
            <a:pPr lvl="2" algn="l">
              <a:buFontTx/>
              <a:buChar char="–"/>
            </a:pPr>
            <a:r>
              <a:rPr lang="en-US" dirty="0" smtClean="0"/>
              <a:t> </a:t>
            </a:r>
            <a:r>
              <a:rPr lang="en-US" b="1" i="1" dirty="0" smtClean="0"/>
              <a:t>ring</a:t>
            </a:r>
            <a:r>
              <a:rPr lang="en-US" dirty="0" smtClean="0"/>
              <a:t>: connect each machine to predecessor and successor nodes (with cheater chords, too); </a:t>
            </a:r>
            <a:r>
              <a:rPr lang="en-US" b="1" i="1" dirty="0" smtClean="0"/>
              <a:t>distributed hash tables</a:t>
            </a:r>
            <a:r>
              <a:rPr lang="en-US" dirty="0" smtClean="0"/>
              <a:t> map keys to machines</a:t>
            </a:r>
          </a:p>
          <a:p>
            <a:pPr lvl="2" algn="l">
              <a:buFontTx/>
              <a:buChar char="–"/>
            </a:pPr>
            <a:r>
              <a:rPr lang="en-US" dirty="0" smtClean="0"/>
              <a:t> </a:t>
            </a:r>
            <a:r>
              <a:rPr lang="en-US" b="1" i="1" dirty="0" err="1" smtClean="0"/>
              <a:t>supernodes</a:t>
            </a:r>
            <a:r>
              <a:rPr lang="en-US" dirty="0" smtClean="0"/>
              <a:t>: head node connects to other head nodes; responsible for a set of regular nodes; Skype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Layering comes in two styles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vertical structure for a particular component or application: same machine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distribution of components across machines: tiered architecture</a:t>
            </a:r>
          </a:p>
          <a:p>
            <a:pPr lvl="1" algn="l">
              <a:buFontTx/>
              <a:buChar char="–"/>
            </a:pPr>
            <a:r>
              <a:rPr lang="en-US" dirty="0" smtClean="0"/>
              <a:t> both use the same basic ideas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insulation of layers from each other</a:t>
            </a:r>
          </a:p>
          <a:p>
            <a:pPr lvl="2" algn="l">
              <a:buFontTx/>
              <a:buChar char="•"/>
            </a:pPr>
            <a:r>
              <a:rPr lang="en-US" dirty="0" smtClean="0"/>
              <a:t> independent structures within layers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explicit interfaces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(usually) one-way communication: down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Layered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Lower layer should not know anything about the layer above it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upper layer uses lower one as a </a:t>
            </a:r>
            <a:r>
              <a:rPr lang="en-US" i="1" dirty="0" smtClean="0"/>
              <a:t>service</a:t>
            </a:r>
            <a:endParaRPr lang="en-US" i="1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upper layer only knows the interface; internal details should be hidden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Within a layer, some other partitioning is possible (or none: collection of cooperating objects)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Layered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Layering choices</a:t>
            </a:r>
          </a:p>
          <a:p>
            <a:pPr lvl="1" algn="l">
              <a:buFontTx/>
              <a:buChar char="•"/>
            </a:pPr>
            <a:r>
              <a:rPr lang="en-US" sz="3000" dirty="0" smtClean="0"/>
              <a:t> </a:t>
            </a:r>
            <a:r>
              <a:rPr lang="en-US" dirty="0" smtClean="0"/>
              <a:t>upper layers are higher levels of abstraction; lower layers are more implementation oriented =&gt; e.g. OSI communication model, or layered operating systems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presentation/application logic/persistent storage (ordered by rate of likely change)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policy/method or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Layered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Distributed version of layering</a:t>
            </a:r>
            <a:endParaRPr lang="en-US" sz="30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recall the client-server architecture: which parts of an application belong on the client, which parts belong on the server?</a:t>
            </a:r>
          </a:p>
          <a:p>
            <a:pPr lvl="1" algn="l">
              <a:buFontTx/>
              <a:buChar char="–"/>
            </a:pPr>
            <a:r>
              <a:rPr lang="en-US" dirty="0" smtClean="0"/>
              <a:t> layering is independent of the distributed architecture</a:t>
            </a:r>
          </a:p>
          <a:p>
            <a:pPr lvl="2" algn="l">
              <a:buFontTx/>
              <a:buChar char="–"/>
            </a:pPr>
            <a:r>
              <a:rPr lang="en-US" dirty="0" smtClean="0"/>
              <a:t> C&amp;C style versus module style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should other layers be involved?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three tier business application model: user interface, business rules, storage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each layer can be on a different 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MVC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User interfaces are more likely to change faster than the data model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presentation of data may take several forms, even simultaneously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input or change of data relies of specific UI widgets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data model is often set at analysis time, with few, if any, changes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MVC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MVC separates the architecture into three parts: model (data), view (output), controller (input)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Views and, optionally, the controllers register themselves with the model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Model receives input from the controllers, then ...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... sends update notices to the views, which ...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... request new data from the model to be displayed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382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Pipe and Filter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Data stream processing can often be broken into multiple, discrete stages: filters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Connections between filters are communication methods: pipes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Conceptually, a filter reads a data item from its input pipe, processes it, and writes it to its output pipe</a:t>
            </a:r>
          </a:p>
          <a:p>
            <a:pPr algn="l">
              <a:buFontTx/>
              <a:buChar char="•"/>
            </a:pPr>
            <a:r>
              <a:rPr lang="en-US" sz="2800" dirty="0" smtClean="0"/>
              <a:t> In practice, the filters may read batches of data, and the pipes may or may not queue individual data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 and Filter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In practice, filters may be: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functions if small</a:t>
            </a:r>
          </a:p>
          <a:p>
            <a:pPr lvl="1" algn="l">
              <a:buFontTx/>
              <a:buChar char="–"/>
            </a:pPr>
            <a:r>
              <a:rPr lang="en-US" dirty="0" smtClean="0"/>
              <a:t>components if large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Likewise, pipes may be:</a:t>
            </a:r>
          </a:p>
          <a:p>
            <a:pPr lvl="1" algn="l">
              <a:buFontTx/>
              <a:buChar char="–"/>
            </a:pPr>
            <a:r>
              <a:rPr lang="en-US" dirty="0" smtClean="0"/>
              <a:t> function calls with parameters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methods, e.g. UNIX pipes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message passing, for distributed filters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Repository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In pipe-and-filter, data is explicitly moved from/to pipes. A more general method is to decouple the filters from their pipes by using a central, shared storage area: a </a:t>
            </a:r>
            <a:r>
              <a:rPr lang="en-US" sz="2800" b="1" i="1" dirty="0" smtClean="0"/>
              <a:t>repository</a:t>
            </a:r>
            <a:endParaRPr lang="en-US" sz="2800" b="1" i="1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components know which data they are interested in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changes in data (state changes) can trigger other components – like MVC – or not</a:t>
            </a:r>
          </a:p>
          <a:p>
            <a:pPr lvl="2" algn="l">
              <a:buFontTx/>
              <a:buChar char="–"/>
            </a:pPr>
            <a:r>
              <a:rPr lang="en-US" dirty="0" smtClean="0"/>
              <a:t> if trigger: </a:t>
            </a:r>
            <a:r>
              <a:rPr lang="en-US" b="1" i="1" dirty="0" smtClean="0"/>
              <a:t>blackboard</a:t>
            </a:r>
            <a:r>
              <a:rPr lang="en-US" dirty="0" smtClean="0"/>
              <a:t>, where processes poll</a:t>
            </a:r>
          </a:p>
          <a:p>
            <a:pPr lvl="2" algn="l">
              <a:buFontTx/>
              <a:buChar char="–"/>
            </a:pPr>
            <a:r>
              <a:rPr lang="en-US" dirty="0" smtClean="0"/>
              <a:t> if not: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Software architecture defined: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elements + interactions + patterns of composition + constraints (Shaw and </a:t>
            </a:r>
            <a:r>
              <a:rPr lang="en-US" dirty="0" err="1" smtClean="0"/>
              <a:t>Garlan</a:t>
            </a:r>
            <a:r>
              <a:rPr lang="en-US" dirty="0" smtClean="0"/>
              <a:t>)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constraints are the nonfunctional requirements, also known as quality attributes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performance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reliability, availability</a:t>
            </a:r>
          </a:p>
          <a:p>
            <a:pPr lvl="2" algn="l">
              <a:buFontTx/>
              <a:buChar char="•"/>
            </a:pPr>
            <a:r>
              <a:rPr lang="en-US" dirty="0" smtClean="0"/>
              <a:t> scalability</a:t>
            </a:r>
          </a:p>
          <a:p>
            <a:pPr lvl="2" algn="l">
              <a:buFontTx/>
              <a:buChar char="•"/>
            </a:pPr>
            <a:r>
              <a:rPr lang="en-US" dirty="0" smtClean="0"/>
              <a:t> security</a:t>
            </a:r>
          </a:p>
          <a:p>
            <a:pPr lvl="2" algn="l">
              <a:buFontTx/>
              <a:buChar char="•"/>
            </a:pPr>
            <a:r>
              <a:rPr lang="en-US" dirty="0" smtClean="0"/>
              <a:t> and all of the transparency goals discussed previously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Service Oriented Architecture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original motivation: legacy applications (including databases) needed some service connection to new applications =&gt; reuse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discovery, composition, and invocation are enabled by the SOA infrastructure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SOA Architecture,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Technologies used to bind consumers and services</a:t>
            </a:r>
          </a:p>
          <a:p>
            <a:pPr lvl="1" algn="l">
              <a:buFontTx/>
              <a:buChar char="–"/>
            </a:pPr>
            <a:r>
              <a:rPr lang="en-US" sz="2400" dirty="0" smtClean="0"/>
              <a:t> Web Services: HTTP, SOAP, WSDL</a:t>
            </a:r>
          </a:p>
          <a:p>
            <a:pPr lvl="1" algn="l">
              <a:buFontTx/>
              <a:buChar char="–"/>
            </a:pPr>
            <a:r>
              <a:rPr lang="en-US" sz="2400" dirty="0" smtClean="0"/>
              <a:t> message-oriented middleware: IBM </a:t>
            </a:r>
            <a:r>
              <a:rPr lang="en-US" sz="2400" dirty="0" err="1" smtClean="0"/>
              <a:t>Websphere</a:t>
            </a:r>
            <a:r>
              <a:rPr lang="en-US" sz="2400" dirty="0" smtClean="0"/>
              <a:t> MQ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Infrastructure should enable: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sz="2400" dirty="0" smtClean="0"/>
              <a:t> Quality of Service (</a:t>
            </a:r>
            <a:r>
              <a:rPr lang="en-US" sz="2400" dirty="0" err="1" smtClean="0"/>
              <a:t>QoS</a:t>
            </a:r>
            <a:r>
              <a:rPr lang="en-US" sz="2400" dirty="0" smtClean="0"/>
              <a:t>) requirements</a:t>
            </a:r>
          </a:p>
          <a:p>
            <a:pPr lvl="1" algn="l">
              <a:buFontTx/>
              <a:buChar char="–"/>
            </a:pPr>
            <a:r>
              <a:rPr lang="en-US" sz="2400" dirty="0" smtClean="0"/>
              <a:t> service discovery</a:t>
            </a:r>
          </a:p>
          <a:p>
            <a:pPr lvl="1" algn="l">
              <a:buFontTx/>
              <a:buChar char="–"/>
            </a:pPr>
            <a:r>
              <a:rPr lang="en-US" sz="2400" dirty="0" smtClean="0"/>
              <a:t>data transformation</a:t>
            </a:r>
          </a:p>
          <a:p>
            <a:pPr>
              <a:buFontTx/>
              <a:buChar char="–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SOA Architecture,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5" name="Subtitle 4"/>
          <p:cNvGrpSpPr>
            <a:grpSpLocks noGrp="1"/>
          </p:cNvGrpSpPr>
          <p:nvPr/>
        </p:nvGrpSpPr>
        <p:grpSpPr>
          <a:xfrm>
            <a:off x="1219200" y="2209800"/>
            <a:ext cx="7315200" cy="4038600"/>
            <a:chOff x="1219200" y="1981200"/>
            <a:chExt cx="5410200" cy="3645932"/>
          </a:xfrm>
        </p:grpSpPr>
        <p:cxnSp>
          <p:nvCxnSpPr>
            <p:cNvPr id="6" name="Straight Arrow Connector 5"/>
            <p:cNvCxnSpPr>
              <a:endCxn id="15" idx="0"/>
            </p:cNvCxnSpPr>
            <p:nvPr/>
          </p:nvCxnSpPr>
          <p:spPr>
            <a:xfrm flipH="1">
              <a:off x="2019300" y="4038600"/>
              <a:ext cx="342900" cy="1219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52600" y="19812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200" y="52578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legacy code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19812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portal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52578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new code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33800" y="4038600"/>
              <a:ext cx="0" cy="1219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>
              <a:off x="4724400" y="4114800"/>
              <a:ext cx="11049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24200" y="4572000"/>
              <a:ext cx="129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service2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1200" y="2590800"/>
              <a:ext cx="3124200" cy="14773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SOA infrastructure</a:t>
              </a:r>
            </a:p>
            <a:p>
              <a:r>
                <a:rPr lang="en-US" dirty="0" smtClean="0"/>
                <a:t>security	discovery</a:t>
              </a:r>
            </a:p>
            <a:p>
              <a:r>
                <a:rPr lang="en-US" dirty="0" smtClean="0"/>
                <a:t>transformation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" y="5257800"/>
              <a:ext cx="16002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ERP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9200" y="4572000"/>
              <a:ext cx="129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service3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90800" y="2362200"/>
              <a:ext cx="381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 flipH="1">
              <a:off x="4572000" y="2350532"/>
              <a:ext cx="38100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95400" y="4495800"/>
              <a:ext cx="12954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service1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Software architecture should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reduce change propagation: if one part of the system is changed, other parts should be minimally affected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be built with well-defined modules</a:t>
            </a:r>
          </a:p>
          <a:p>
            <a:pPr lvl="2" algn="l">
              <a:buFontTx/>
              <a:buChar char="–"/>
            </a:pPr>
            <a:r>
              <a:rPr lang="en-US" dirty="0" smtClean="0"/>
              <a:t> partitioning, again</a:t>
            </a:r>
          </a:p>
          <a:p>
            <a:pPr lvl="1" algn="l">
              <a:buFontTx/>
              <a:buChar char="–"/>
            </a:pPr>
            <a:r>
              <a:rPr lang="en-US" dirty="0" smtClean="0"/>
              <a:t> have well-defined interfaces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no side effects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Client-server is the classic distributed system architecture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server listens for requests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client interacts with user, sends requests to server, receives responses back</a:t>
            </a:r>
          </a:p>
          <a:p>
            <a:pPr lvl="1" algn="l">
              <a:buFontTx/>
              <a:buChar char="–"/>
            </a:pPr>
            <a:r>
              <a:rPr lang="en-US" dirty="0" smtClean="0"/>
              <a:t> asymmetric design: typically, multiple clients, one server</a:t>
            </a:r>
          </a:p>
          <a:p>
            <a:pPr lvl="1" algn="l">
              <a:buFontTx/>
              <a:buChar char="–"/>
            </a:pPr>
            <a:r>
              <a:rPr lang="en-US" dirty="0" smtClean="0"/>
              <a:t> but: multiple servers are possible for load balancing/performance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Both client and server </a:t>
            </a:r>
            <a:r>
              <a:rPr lang="en-US" sz="2800" i="1" dirty="0" smtClean="0"/>
              <a:t>should</a:t>
            </a:r>
            <a:r>
              <a:rPr lang="en-US" sz="2800" dirty="0" smtClean="0"/>
              <a:t> separate the communication element from the rest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client deals with user’s requests, calls client-side proxy with request</a:t>
            </a:r>
          </a:p>
          <a:p>
            <a:pPr lvl="1" algn="l">
              <a:buFontTx/>
              <a:buChar char="–"/>
            </a:pPr>
            <a:r>
              <a:rPr lang="en-US" dirty="0" smtClean="0"/>
              <a:t> proxy is in charge of packaging data, knowing where and how to send the request, receiving and unpacking the answer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server and server-side proxy operate similarly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/>
            <a:r>
              <a:rPr lang="en-US" dirty="0" smtClean="0"/>
              <a:t>Typical client-server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738322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How the communication actually is implemented is independent of the client-server style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explicit message passing via, for example, TCP/IP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some other messaging method, like a message queuing system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remote procedure call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remote method invocation</a:t>
            </a:r>
          </a:p>
          <a:p>
            <a:pPr>
              <a:buFontTx/>
              <a:buChar char="•"/>
            </a:pPr>
            <a:r>
              <a:rPr lang="en-US" sz="2800" dirty="0" smtClean="0"/>
              <a:t> As noted above, these details are encapsulated in the proxies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Broker Architecture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 smtClean="0"/>
              <a:t>In client-server, it is assumed that the client knows where the server is located</a:t>
            </a:r>
            <a:endParaRPr lang="en-US" sz="2800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may be hard-coded, or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a runtime parameter, or ...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rgbClr val="464646">
                    <a:shade val="30000"/>
                    <a:satMod val="150000"/>
                  </a:srgbClr>
                </a:solidFill>
              </a:rPr>
              <a:t>A broker architecture adds a middle component that: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provides </a:t>
            </a:r>
            <a:r>
              <a:rPr lang="en-US" i="1" dirty="0" smtClean="0"/>
              <a:t>look-up</a:t>
            </a:r>
            <a:r>
              <a:rPr lang="en-US" dirty="0" smtClean="0"/>
              <a:t> services for multiple clients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allows servers to </a:t>
            </a:r>
            <a:r>
              <a:rPr lang="en-US" i="1" dirty="0" smtClean="0"/>
              <a:t>register</a:t>
            </a:r>
            <a:r>
              <a:rPr lang="en-US" dirty="0" smtClean="0"/>
              <a:t> services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may, or may not, mediate communication between client and server (e.g., a filter)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2401</TotalTime>
  <Words>1813</Words>
  <Application>Microsoft Office PowerPoint</Application>
  <PresentationFormat>On-screen Show (4:3)</PresentationFormat>
  <Paragraphs>260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Helvetica</vt:lpstr>
      <vt:lpstr>Times New Roman</vt:lpstr>
      <vt:lpstr>Verdana</vt:lpstr>
      <vt:lpstr>Wingdings 2</vt:lpstr>
      <vt:lpstr>Solstice</vt:lpstr>
      <vt:lpstr>Software Architecture for Distributed Systems</vt:lpstr>
      <vt:lpstr>Software Architecture</vt:lpstr>
      <vt:lpstr>Software Architecture</vt:lpstr>
      <vt:lpstr>Software Architecture</vt:lpstr>
      <vt:lpstr>Client-Server Architecture</vt:lpstr>
      <vt:lpstr>Client-Server Architecture</vt:lpstr>
      <vt:lpstr>Client-Server Architecture</vt:lpstr>
      <vt:lpstr>Client-Server Architecture</vt:lpstr>
      <vt:lpstr>Broker Architecture</vt:lpstr>
      <vt:lpstr>Broker Architecture</vt:lpstr>
      <vt:lpstr>Broker Architecture</vt:lpstr>
      <vt:lpstr>Publish-Subscribe Architecture</vt:lpstr>
      <vt:lpstr>Publish-Subscribe Architecture</vt:lpstr>
      <vt:lpstr>Publish-Subscribe Architecture</vt:lpstr>
      <vt:lpstr>Publish-Subscribe Architecture</vt:lpstr>
      <vt:lpstr>Peer-to-Peer Architecture</vt:lpstr>
      <vt:lpstr>Peer-to-Peer Architecture, cont.</vt:lpstr>
      <vt:lpstr>Peer-to-Peer Architecture, cont.</vt:lpstr>
      <vt:lpstr>Peer-to-Peer Architecture, cont.</vt:lpstr>
      <vt:lpstr>Peer-to-Peer Architecture, cont.</vt:lpstr>
      <vt:lpstr>Layered Architecture</vt:lpstr>
      <vt:lpstr>Layered Architecture, cont.</vt:lpstr>
      <vt:lpstr>Layered Architecture, cont.</vt:lpstr>
      <vt:lpstr>Layered Architecture, cont.</vt:lpstr>
      <vt:lpstr>MVC Architecture, cont.</vt:lpstr>
      <vt:lpstr>MVC Architecture, cont.</vt:lpstr>
      <vt:lpstr>Pipe and Filter Architecture</vt:lpstr>
      <vt:lpstr>Pipe and Filter Architecture, cont.</vt:lpstr>
      <vt:lpstr>Repository Architecture</vt:lpstr>
      <vt:lpstr>SOA Architecture</vt:lpstr>
      <vt:lpstr>SOA Architecture, cont.</vt:lpstr>
      <vt:lpstr>SOA Architecture, cont.</vt:lpstr>
    </vt:vector>
  </TitlesOfParts>
  <Company>ETSU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ETSU</dc:creator>
  <cp:lastModifiedBy>Jordan Brown</cp:lastModifiedBy>
  <cp:revision>97</cp:revision>
  <dcterms:created xsi:type="dcterms:W3CDTF">2008-07-22T14:29:40Z</dcterms:created>
  <dcterms:modified xsi:type="dcterms:W3CDTF">2014-12-11T03:40:07Z</dcterms:modified>
</cp:coreProperties>
</file>