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2"/>
  </p:notesMasterIdLst>
  <p:sldIdLst>
    <p:sldId id="257" r:id="rId3"/>
    <p:sldId id="259" r:id="rId4"/>
    <p:sldId id="263" r:id="rId5"/>
    <p:sldId id="260" r:id="rId6"/>
    <p:sldId id="262" r:id="rId7"/>
    <p:sldId id="258" r:id="rId8"/>
    <p:sldId id="264" r:id="rId9"/>
    <p:sldId id="279" r:id="rId10"/>
    <p:sldId id="261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5" r:id="rId19"/>
    <p:sldId id="266" r:id="rId20"/>
    <p:sldId id="267" r:id="rId21"/>
    <p:sldId id="268" r:id="rId22"/>
    <p:sldId id="269" r:id="rId23"/>
    <p:sldId id="287" r:id="rId24"/>
    <p:sldId id="288" r:id="rId25"/>
    <p:sldId id="270" r:id="rId26"/>
    <p:sldId id="277" r:id="rId27"/>
    <p:sldId id="278" r:id="rId28"/>
    <p:sldId id="271" r:id="rId29"/>
    <p:sldId id="272" r:id="rId30"/>
    <p:sldId id="273" r:id="rId31"/>
    <p:sldId id="274" r:id="rId32"/>
    <p:sldId id="275" r:id="rId33"/>
    <p:sldId id="290" r:id="rId34"/>
    <p:sldId id="276" r:id="rId35"/>
    <p:sldId id="289" r:id="rId36"/>
    <p:sldId id="293" r:id="rId37"/>
    <p:sldId id="294" r:id="rId38"/>
    <p:sldId id="291" r:id="rId39"/>
    <p:sldId id="292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43" autoAdjust="0"/>
  </p:normalViewPr>
  <p:slideViewPr>
    <p:cSldViewPr>
      <p:cViewPr>
        <p:scale>
          <a:sx n="70" d="100"/>
          <a:sy n="70" d="100"/>
        </p:scale>
        <p:origin x="-1330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762C-DE60-4B61-ADC0-E50230487212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8D2F0-AA02-4437-9964-0FEB75B2B6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DF5D3F-8B0F-425F-AA63-3F010F2B9BC5}" type="datetime1">
              <a:rPr lang="en-US" smtClean="0"/>
              <a:t>9/22/2014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DEDCD-7896-46FD-859B-BF2E0487E0CE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4A09D-C713-470A-A51A-42E90461CDE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2BD3-A73C-4858-975B-32E35853AAE2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6E29-E11D-4B0A-A5BB-199833FE7F47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F61A-6CE6-4DA9-AE6E-A08A57493D75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3D72-63D8-4B16-A717-5A64D6FF6183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E26-D2CF-4FD3-A4C8-7EC9236F1C87}" type="datetime1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B7F5-2853-4CAA-A9A6-6176023FE3AE}" type="datetime1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87AA-721D-4B60-A92B-BE08C3819E83}" type="datetime1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1C69-AD02-4263-B56C-2980AD1CCC90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F23C9-2D05-4160-AE7D-67147E9C54E8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E62-522A-4B02-AF7A-DCB738E06984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818B-12DC-41DA-8D16-435D9F945EEC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FFB-69E8-4207-AA46-22A233F40039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BF149-37E3-4BD9-B8E7-CA3735646A41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E3E6E-A690-4C2E-B37C-50CEAA1D8CF4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511C1-B925-4274-8DC1-1221F2DE74E2}" type="datetime1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7ECB0-40A6-455C-97BB-5DCC59C293FA}" type="datetime1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1D9A1-397A-49F7-804F-1B211BA14230}" type="datetime1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CFEE1-3DBA-4543-857D-8E64D2A1C3E0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378E8-9CFE-4B71-A9B9-EF35EEDED8AF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8E64C3A-E3A4-449D-AC95-420E87CA8924}" type="datetime1">
              <a:rPr lang="en-US" smtClean="0"/>
              <a:t>9/22/2014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37EA-EF4D-4E0D-844A-326FFB577ABD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03B0-0C03-4454-8528-1B60B9A2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>
                <a:solidFill>
                  <a:schemeClr val="tx1"/>
                </a:solidFill>
              </a:rPr>
              <a:t>Goals:</a:t>
            </a:r>
            <a:endParaRPr lang="en-US" dirty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discuss various dimensions of communication models </a:t>
            </a:r>
          </a:p>
          <a:p>
            <a:pPr lvl="1" algn="l">
              <a:buFontTx/>
              <a:buChar char="–"/>
            </a:pPr>
            <a:r>
              <a:rPr lang="en-US" dirty="0" smtClean="0"/>
              <a:t> understand low-level communication protocols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dirty="0" smtClean="0"/>
              <a:t>discuss higher-level communication methods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extra services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extra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Transient/persistent and synchronous/asynchronous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so: four overall combinations; one has three options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Recall that persistence requires storage for messages for later delivery: at destination, but possibly somewhere along the message’s route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Persistent asynchronous: sender doesn’t wait, message is stored</a:t>
            </a:r>
          </a:p>
          <a:p>
            <a:pPr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568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Persistent synchronous: sender waits for acknowledgement by queuing system; message is stored</a:t>
            </a:r>
          </a:p>
          <a:p>
            <a:pPr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819400"/>
            <a:ext cx="568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Transient asynchronous: sender doesn’t wait for acknowledgement; receiver must be running because message is stored – if not, message is just dropped (same for next two)</a:t>
            </a:r>
          </a:p>
          <a:p>
            <a:pPr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10000"/>
            <a:ext cx="54102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Receipt-based transient synchronous: sender waits for acknowledgement of message arrival only, not for answer</a:t>
            </a:r>
          </a:p>
          <a:p>
            <a:pPr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05200"/>
            <a:ext cx="54356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Delivery-based transient synchronous: sender waits for acknowledgement of message delivery to receiver, but still not for answer</a:t>
            </a:r>
          </a:p>
          <a:p>
            <a:pPr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81400"/>
            <a:ext cx="54356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Response-based transient synchronous: sender waits for answer.  This is the “normal” case</a:t>
            </a:r>
          </a:p>
          <a:p>
            <a:pPr algn="l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400"/>
            <a:ext cx="52959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OSI model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Seven levels, only followed conceptually</a:t>
            </a:r>
          </a:p>
          <a:p>
            <a:pPr lvl="2" algn="l">
              <a:buFontTx/>
              <a:buChar char="•"/>
            </a:pPr>
            <a:r>
              <a:rPr lang="en-US" dirty="0" smtClean="0"/>
              <a:t> but: packet-oriented protocol is the basis for almost all networking</a:t>
            </a:r>
          </a:p>
          <a:p>
            <a:pPr lvl="2" algn="l">
              <a:buFontTx/>
              <a:buChar char="•"/>
            </a:pPr>
            <a:r>
              <a:rPr lang="en-US" dirty="0" smtClean="0"/>
              <a:t> data link header{network link header{transport header { ...{message}}}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Three “real” levels: application, connection, physical</a:t>
            </a:r>
          </a:p>
          <a:p>
            <a:pPr lvl="1" algn="l">
              <a:buFontTx/>
              <a:buChar char="•"/>
            </a:pPr>
            <a:r>
              <a:rPr lang="en-US" dirty="0" smtClean="0"/>
              <a:t> Connection-oriented versus connectionless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i.e., is state of connection maintained between messages?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Connection level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dirty="0" smtClean="0"/>
              <a:t> two levels in OSI: transport and network</a:t>
            </a:r>
          </a:p>
          <a:p>
            <a:pPr lvl="1" algn="l">
              <a:buFontTx/>
              <a:buChar char="•"/>
            </a:pPr>
            <a:r>
              <a:rPr lang="en-US" dirty="0" smtClean="0"/>
              <a:t> network: IP</a:t>
            </a:r>
          </a:p>
          <a:p>
            <a:pPr lvl="2" algn="l">
              <a:buFontTx/>
              <a:buChar char="•"/>
            </a:pPr>
            <a:r>
              <a:rPr lang="en-US" dirty="0" smtClean="0"/>
              <a:t> host-to-host, connectionless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transport</a:t>
            </a:r>
          </a:p>
          <a:p>
            <a:pPr lvl="2" algn="l">
              <a:buFontTx/>
              <a:buChar char="•"/>
            </a:pPr>
            <a:r>
              <a:rPr lang="en-US" dirty="0" smtClean="0"/>
              <a:t> UDP: process-to-process, connectionless, unreliable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TCP: process-to-process, structured, connection-oriented, reliable via </a:t>
            </a:r>
            <a:r>
              <a:rPr lang="en-US" dirty="0" err="1" smtClean="0"/>
              <a:t>ack</a:t>
            </a:r>
            <a:r>
              <a:rPr lang="en-US" dirty="0" smtClean="0"/>
              <a:t>/</a:t>
            </a:r>
            <a:r>
              <a:rPr lang="en-US" dirty="0" err="1" smtClean="0"/>
              <a:t>nack+retransmit</a:t>
            </a:r>
            <a:endParaRPr lang="en-US" dirty="0" smtClean="0"/>
          </a:p>
          <a:p>
            <a:pPr lvl="2" algn="l">
              <a:buFontTx/>
              <a:buChar char="•"/>
            </a:pPr>
            <a:r>
              <a:rPr lang="en-US" dirty="0" smtClean="0"/>
              <a:t> TCP re-orders </a:t>
            </a:r>
            <a:r>
              <a:rPr lang="en-US" dirty="0" err="1" smtClean="0"/>
              <a:t>subpackets</a:t>
            </a:r>
            <a:r>
              <a:rPr lang="en-US" dirty="0" smtClean="0"/>
              <a:t> on arrival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TCP </a:t>
            </a:r>
            <a:r>
              <a:rPr lang="en-US" sz="2800" dirty="0" smtClean="0">
                <a:solidFill>
                  <a:schemeClr val="tx1"/>
                </a:solidFill>
              </a:rPr>
              <a:t>request-answer</a:t>
            </a:r>
          </a:p>
          <a:p>
            <a:pPr lvl="1" algn="l">
              <a:buFontTx/>
              <a:buChar char="•"/>
            </a:pPr>
            <a:r>
              <a:rPr lang="en-US" dirty="0" smtClean="0"/>
              <a:t> establish connection: sender </a:t>
            </a:r>
            <a:r>
              <a:rPr lang="en-US" dirty="0" err="1" smtClean="0"/>
              <a:t>syn</a:t>
            </a:r>
            <a:r>
              <a:rPr lang="en-US" dirty="0" smtClean="0"/>
              <a:t>, receiver </a:t>
            </a:r>
            <a:r>
              <a:rPr lang="en-US" dirty="0" err="1" smtClean="0"/>
              <a:t>syn-ack</a:t>
            </a:r>
            <a:r>
              <a:rPr lang="en-US" dirty="0" smtClean="0"/>
              <a:t>, sender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data transfer: sender request, sender end, receiver </a:t>
            </a:r>
            <a:r>
              <a:rPr lang="en-US" dirty="0" err="1" smtClean="0"/>
              <a:t>ack</a:t>
            </a:r>
            <a:r>
              <a:rPr lang="en-US" dirty="0" smtClean="0"/>
              <a:t>, receiver answer, receiver end, sender </a:t>
            </a:r>
            <a:r>
              <a:rPr lang="en-US" dirty="0" err="1" smtClean="0"/>
              <a:t>ack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Transactional TCP reduces this to three messages: sender combines </a:t>
            </a:r>
            <a:r>
              <a:rPr lang="en-US" dirty="0" err="1" smtClean="0">
                <a:solidFill>
                  <a:schemeClr val="tx1"/>
                </a:solidFill>
              </a:rPr>
              <a:t>syn</a:t>
            </a:r>
            <a:r>
              <a:rPr lang="en-US" dirty="0" smtClean="0">
                <a:solidFill>
                  <a:schemeClr val="tx1"/>
                </a:solidFill>
              </a:rPr>
              <a:t> with request and end, receiver </a:t>
            </a:r>
            <a:r>
              <a:rPr lang="en-US" dirty="0" err="1" smtClean="0">
                <a:solidFill>
                  <a:schemeClr val="tx1"/>
                </a:solidFill>
              </a:rPr>
              <a:t>syn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ack</a:t>
            </a:r>
            <a:r>
              <a:rPr lang="en-US" dirty="0" smtClean="0">
                <a:solidFill>
                  <a:schemeClr val="tx1"/>
                </a:solidFill>
              </a:rPr>
              <a:t> + answer + end, sender </a:t>
            </a:r>
            <a:r>
              <a:rPr lang="en-US" dirty="0" err="1" smtClean="0">
                <a:solidFill>
                  <a:schemeClr val="tx1"/>
                </a:solidFill>
              </a:rPr>
              <a:t>ack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 players:</a:t>
            </a:r>
          </a:p>
          <a:p>
            <a:pPr lvl="1" algn="l">
              <a:buFontTx/>
              <a:buChar char="•"/>
            </a:pPr>
            <a:r>
              <a:rPr lang="en-US" sz="3000" dirty="0" smtClean="0"/>
              <a:t> </a:t>
            </a:r>
            <a:r>
              <a:rPr lang="en-US" dirty="0" smtClean="0"/>
              <a:t>sender: a process in application space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receiver: a process in (another) application space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the communication infrastructure running on both sides (and the network itself)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the message and (optional) reply – of indeterminate length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Other features are added by upper OSI layers and/or by application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record formats, application-specific protocols, etc.</a:t>
            </a:r>
          </a:p>
          <a:p>
            <a:pPr lvl="2" algn="l">
              <a:buFontTx/>
              <a:buChar char="•"/>
            </a:pPr>
            <a:r>
              <a:rPr lang="en-US" dirty="0" smtClean="0"/>
              <a:t> e.g. FTP, http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some features are not likely to be in the communication infrastructure – again, see the end-to-end argument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Programming to TCP/IP</a:t>
            </a:r>
          </a:p>
          <a:p>
            <a:pPr lvl="1" algn="l">
              <a:buFontTx/>
              <a:buChar char="•"/>
            </a:pPr>
            <a:r>
              <a:rPr lang="en-US" dirty="0" smtClean="0"/>
              <a:t> Berkeley sockets – see the code examples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complicated, hard to debug, easy to break =&gt; better tools would be good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socket sounds like a physical thing, but it’s a software 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Berkeley sockets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socket( ) creates it; used in both TCP and UDP</a:t>
            </a:r>
          </a:p>
          <a:p>
            <a:pPr lvl="1" algn="l">
              <a:buFontTx/>
              <a:buChar char="•"/>
            </a:pPr>
            <a:r>
              <a:rPr lang="en-US" dirty="0" smtClean="0"/>
              <a:t> bind( ) specifies the port number</a:t>
            </a:r>
          </a:p>
          <a:p>
            <a:pPr lvl="1" algn="l">
              <a:buFontTx/>
              <a:buChar char="•"/>
            </a:pPr>
            <a:r>
              <a:rPr lang="en-US" dirty="0" smtClean="0"/>
              <a:t> listen( ) prepares the socket, allows for simultaneous connections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accept( ) blocks server until connection – OR – connect( ) by client specifies server and port #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read(), write( ) are standard UNIX calls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close( ) shuts down the socket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Low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Berkeley sockets, cont.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so: server does</a:t>
            </a:r>
          </a:p>
          <a:p>
            <a:pPr lvl="1" algn="l"/>
            <a:r>
              <a:rPr lang="en-US" dirty="0" smtClean="0"/>
              <a:t>socket – bind – listen – accept – read/write – close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client does</a:t>
            </a:r>
          </a:p>
          <a:p>
            <a:pPr lvl="1" algn="l"/>
            <a:r>
              <a:rPr lang="en-US" dirty="0" smtClean="0"/>
              <a:t>socket – connect – write/read – close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Note that UDP sequences are shorter:</a:t>
            </a:r>
          </a:p>
          <a:p>
            <a:pPr lvl="1" algn="l"/>
            <a:r>
              <a:rPr lang="en-US" dirty="0" smtClean="0"/>
              <a:t>socket –bind-</a:t>
            </a:r>
            <a:r>
              <a:rPr lang="en-US" dirty="0" err="1" smtClean="0"/>
              <a:t>recvfrom</a:t>
            </a:r>
            <a:r>
              <a:rPr lang="en-US" dirty="0" smtClean="0"/>
              <a:t>-</a:t>
            </a:r>
            <a:r>
              <a:rPr lang="en-US" dirty="0" err="1" smtClean="0"/>
              <a:t>sendto</a:t>
            </a:r>
            <a:r>
              <a:rPr lang="en-US" dirty="0" smtClean="0"/>
              <a:t>-close; socket – </a:t>
            </a:r>
            <a:r>
              <a:rPr lang="en-US" dirty="0" err="1" smtClean="0"/>
              <a:t>sendto</a:t>
            </a:r>
            <a:r>
              <a:rPr lang="en-US" dirty="0" smtClean="0"/>
              <a:t> – </a:t>
            </a:r>
            <a:r>
              <a:rPr lang="en-US" dirty="0" err="1" smtClean="0"/>
              <a:t>recvfrom</a:t>
            </a:r>
            <a:r>
              <a:rPr lang="en-US" dirty="0" smtClean="0"/>
              <a:t> – close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Programmers use function or procedure calls to structure code, so why not use that for communication?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Remote Procedure Call (RPC): mimic conventional procedure call – and – return, with parameters and return value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hides (most) low-level details of communication =&gt; transparency</a:t>
            </a:r>
          </a:p>
          <a:p>
            <a:pPr lvl="1" algn="l">
              <a:buFontTx/>
              <a:buChar char="•"/>
            </a:pPr>
            <a:r>
              <a:rPr lang="en-US" dirty="0" smtClean="0"/>
              <a:t> Remote Method Invocation (RMI): object-oriented version of RPC, with some nicer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4582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RPC mechanics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client makes procedure call to client stub, blocks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client stub packages up the call name, parameters, and finds server name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client calls communication layer to send message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server communication layer receives message, </a:t>
            </a:r>
            <a:r>
              <a:rPr lang="en-US" dirty="0" err="1" smtClean="0"/>
              <a:t>upcalls</a:t>
            </a:r>
            <a:r>
              <a:rPr lang="en-US" dirty="0" smtClean="0"/>
              <a:t> server stub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server stub unpacks message, calls server procedure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answer is returned the same 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RPC i</a:t>
            </a:r>
            <a:r>
              <a:rPr lang="en-US" sz="3200" dirty="0" smtClean="0">
                <a:solidFill>
                  <a:schemeClr val="tx1"/>
                </a:solidFill>
              </a:rPr>
              <a:t>ssues: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dirty="0" smtClean="0"/>
              <a:t> location of the server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dirty="0" smtClean="0"/>
              <a:t> data formats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sz="2400" dirty="0" smtClean="0"/>
              <a:t> </a:t>
            </a:r>
            <a:r>
              <a:rPr lang="en-US" dirty="0" smtClean="0"/>
              <a:t>parameters: by-value is no problem, but what about by-reference and by-address?</a:t>
            </a:r>
            <a:endParaRPr lang="en-US" sz="2400" dirty="0" smtClean="0"/>
          </a:p>
          <a:p>
            <a:pPr lvl="2" algn="l">
              <a:buFontTx/>
              <a:buChar char="•"/>
            </a:pPr>
            <a:r>
              <a:rPr lang="en-US" sz="2000" dirty="0" smtClean="0"/>
              <a:t> disallow, or</a:t>
            </a:r>
          </a:p>
          <a:p>
            <a:pPr lvl="2" algn="l">
              <a:buFontTx/>
              <a:buChar char="•"/>
            </a:pPr>
            <a:r>
              <a:rPr lang="en-US" sz="2000" dirty="0" smtClean="0"/>
              <a:t> copy-in, copy-out</a:t>
            </a:r>
          </a:p>
          <a:p>
            <a:pPr lvl="1" algn="l">
              <a:buFontTx/>
              <a:buChar char="•"/>
            </a:pPr>
            <a:r>
              <a:rPr lang="en-US" sz="2400" dirty="0" smtClean="0"/>
              <a:t> </a:t>
            </a:r>
            <a:r>
              <a:rPr lang="en-US" dirty="0" smtClean="0"/>
              <a:t>variable-length parameter lists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notification to client that procedure has failed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Sun’s RPC model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uses </a:t>
            </a:r>
            <a:r>
              <a:rPr lang="en-US" dirty="0" err="1" smtClean="0"/>
              <a:t>rpcgen</a:t>
            </a:r>
            <a:r>
              <a:rPr lang="en-US" dirty="0" smtClean="0"/>
              <a:t> to generate client and server stubs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server program started as background process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client program started with name of server, bound to setup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RPC procedure call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52600" y="2362204"/>
          <a:ext cx="3657600" cy="3896735"/>
        </p:xfrm>
        <a:graphic>
          <a:graphicData uri="http://schemas.openxmlformats.org/drawingml/2006/table">
            <a:tbl>
              <a:tblPr/>
              <a:tblGrid>
                <a:gridCol w="2555913"/>
                <a:gridCol w="1101687"/>
              </a:tblGrid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IP header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UDP header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Call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RPC Version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Program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Version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Procedure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Client info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Verifier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RPC reply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7400" y="2819400"/>
            <a:ext cx="2971800" cy="3040063"/>
            <a:chOff x="1371600" y="2438400"/>
            <a:chExt cx="2971800" cy="304006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71600" y="3962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status  4 bytes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371600" y="2438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IP header  20 bytes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71600" y="2819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UDP header  8 bytes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1600" y="3200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Transaction id  4 bytes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71600" y="3581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reply code (1)  4 bytes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71600" y="4343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server info up to 400 bytes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371600" y="4724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return status  4 bytes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71600" y="5105400"/>
              <a:ext cx="2971800" cy="3730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results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Packet-oriented versus stream-oriented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packets may be TCP packets, but think “message”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streams are continuous sets of packets</a:t>
            </a:r>
          </a:p>
          <a:p>
            <a:pPr lvl="2" algn="l">
              <a:buFontTx/>
              <a:buChar char="•"/>
            </a:pPr>
            <a:r>
              <a:rPr lang="en-US" dirty="0" smtClean="0"/>
              <a:t> either audio, video, or both interleaved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External Data Representation (XDR)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common data format</a:t>
            </a:r>
          </a:p>
          <a:p>
            <a:pPr lvl="1" algn="l">
              <a:buFontTx/>
              <a:buChar char="–"/>
            </a:pPr>
            <a:r>
              <a:rPr lang="en-US" dirty="0" smtClean="0"/>
              <a:t> examples: </a:t>
            </a:r>
            <a:r>
              <a:rPr lang="en-US" dirty="0" err="1" smtClean="0"/>
              <a:t>int</a:t>
            </a:r>
            <a:r>
              <a:rPr lang="en-US" dirty="0" smtClean="0"/>
              <a:t>, float, string,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 algn="l">
              <a:buFontTx/>
              <a:buChar char="–"/>
            </a:pPr>
            <a:r>
              <a:rPr lang="en-US" dirty="0" smtClean="0"/>
              <a:t> not necessarily compatible with native format</a:t>
            </a:r>
          </a:p>
          <a:p>
            <a:pPr lvl="2" algn="l">
              <a:buFontTx/>
              <a:buChar char="•"/>
            </a:pPr>
            <a:r>
              <a:rPr lang="en-US" dirty="0" smtClean="0"/>
              <a:t> e.g. 32 bit INTEGER &lt;-&gt; 64 bit native </a:t>
            </a:r>
            <a:r>
              <a:rPr lang="en-US" dirty="0" err="1" smtClean="0"/>
              <a:t>int</a:t>
            </a:r>
            <a:r>
              <a:rPr lang="en-US" dirty="0" smtClean="0"/>
              <a:t> doesn’t map correctly</a:t>
            </a:r>
          </a:p>
          <a:p>
            <a:pPr lvl="1" algn="l">
              <a:buFontTx/>
              <a:buChar char="–"/>
            </a:pPr>
            <a:r>
              <a:rPr lang="en-US" dirty="0" smtClean="0"/>
              <a:t> complex data types are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Other services: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authentication of clients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tweaking timeout and re-transmit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Port </a:t>
            </a:r>
            <a:r>
              <a:rPr lang="en-US" sz="2800" dirty="0" err="1" smtClean="0">
                <a:solidFill>
                  <a:schemeClr val="tx1"/>
                </a:solidFill>
              </a:rPr>
              <a:t>mapper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server needs a port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details handled in initialization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NFS protocol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Sun client-server application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transparent (after setup) file access between clients and servers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Other RPC variations exist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Asynchronous RPC</a:t>
            </a:r>
          </a:p>
          <a:p>
            <a:pPr lvl="2" algn="l">
              <a:buFontTx/>
              <a:buChar char="•"/>
            </a:pPr>
            <a:r>
              <a:rPr lang="en-US" dirty="0" smtClean="0"/>
              <a:t> uses acknowledgement of request, then returns answer with another </a:t>
            </a:r>
            <a:r>
              <a:rPr lang="en-US" dirty="0" err="1" smtClean="0"/>
              <a:t>async</a:t>
            </a:r>
            <a:r>
              <a:rPr lang="en-US" dirty="0" smtClean="0"/>
              <a:t> RPC call to client</a:t>
            </a:r>
          </a:p>
          <a:p>
            <a:pPr lvl="1" algn="l">
              <a:buFontTx/>
              <a:buChar char="•"/>
            </a:pPr>
            <a:r>
              <a:rPr lang="en-US" dirty="0" smtClean="0"/>
              <a:t> Doors: optimizes calls to local server versus remote server, transparently</a:t>
            </a:r>
          </a:p>
          <a:p>
            <a:pPr lvl="1" algn="l">
              <a:buFontTx/>
              <a:buChar char="•"/>
            </a:pPr>
            <a:r>
              <a:rPr lang="en-US" dirty="0" smtClean="0"/>
              <a:t> Other, non-Sun RPC</a:t>
            </a:r>
          </a:p>
          <a:p>
            <a:pPr lvl="2" algn="l">
              <a:buFontTx/>
              <a:buChar char="•"/>
            </a:pPr>
            <a:r>
              <a:rPr lang="en-US" dirty="0" smtClean="0"/>
              <a:t> DCE: Distributed Computing Environment</a:t>
            </a:r>
          </a:p>
          <a:p>
            <a:pPr lvl="3" algn="l">
              <a:buFontTx/>
              <a:buChar char="•"/>
            </a:pPr>
            <a:r>
              <a:rPr lang="en-US" dirty="0" smtClean="0"/>
              <a:t> adds dynamic binding to server using directory service: client contacts service to find server (which previously registered with the service)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Java Remote Method Invocation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sz="2400" dirty="0" smtClean="0"/>
              <a:t> define an interface based on Remote: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public interface </a:t>
            </a:r>
            <a:r>
              <a:rPr lang="en-US" sz="2000" dirty="0" err="1" smtClean="0">
                <a:latin typeface="Courier New" pitchFamily="49" charset="0"/>
              </a:rPr>
              <a:t>myInterface</a:t>
            </a:r>
            <a:r>
              <a:rPr lang="en-US" sz="2000" dirty="0" smtClean="0">
                <a:latin typeface="Courier New" pitchFamily="49" charset="0"/>
              </a:rPr>
              <a:t> extends Remote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{ </a:t>
            </a:r>
            <a:r>
              <a:rPr lang="en-US" sz="2000" dirty="0" err="1" smtClean="0">
                <a:latin typeface="Courier New" pitchFamily="49" charset="0"/>
              </a:rPr>
              <a:t>returntype</a:t>
            </a:r>
            <a:r>
              <a:rPr lang="en-US" sz="2000" dirty="0" smtClean="0">
                <a:latin typeface="Courier New" pitchFamily="49" charset="0"/>
              </a:rPr>
              <a:t> fn( </a:t>
            </a:r>
            <a:r>
              <a:rPr lang="en-US" sz="2000" dirty="0" err="1" smtClean="0">
                <a:latin typeface="Courier New" pitchFamily="49" charset="0"/>
              </a:rPr>
              <a:t>params</a:t>
            </a:r>
            <a:r>
              <a:rPr lang="en-US" sz="2000" dirty="0" smtClean="0">
                <a:latin typeface="Courier New" pitchFamily="49" charset="0"/>
              </a:rPr>
              <a:t> ) throws </a:t>
            </a:r>
            <a:r>
              <a:rPr lang="en-US" sz="2000" dirty="0" err="1" smtClean="0">
                <a:latin typeface="Courier New" pitchFamily="49" charset="0"/>
              </a:rPr>
              <a:t>RemoteException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lvl="1" algn="l">
              <a:buFontTx/>
              <a:buChar char="–"/>
            </a:pPr>
            <a:r>
              <a:rPr lang="en-US" dirty="0" smtClean="0"/>
              <a:t> </a:t>
            </a:r>
            <a:r>
              <a:rPr lang="en-US" sz="2400" dirty="0" smtClean="0"/>
              <a:t>server implements the interface, and inherits from </a:t>
            </a:r>
            <a:r>
              <a:rPr lang="en-US" sz="2400" dirty="0" err="1" smtClean="0"/>
              <a:t>UnicastRemoteObject</a:t>
            </a:r>
            <a:endParaRPr lang="en-US" dirty="0" smtClean="0"/>
          </a:p>
          <a:p>
            <a:pPr lvl="1" algn="l"/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myClass</a:t>
            </a:r>
            <a:r>
              <a:rPr lang="en-US" sz="2000" dirty="0" smtClean="0">
                <a:latin typeface="Courier New" pitchFamily="49" charset="0"/>
              </a:rPr>
              <a:t> extends </a:t>
            </a:r>
            <a:r>
              <a:rPr lang="en-US" sz="2000" dirty="0" err="1" smtClean="0">
                <a:latin typeface="Courier New" pitchFamily="49" charset="0"/>
              </a:rPr>
              <a:t>UnicastRemoteObject</a:t>
            </a:r>
            <a:r>
              <a:rPr lang="en-US" sz="2000" dirty="0" smtClean="0">
                <a:latin typeface="Courier New" pitchFamily="49" charset="0"/>
              </a:rPr>
              <a:t> implements </a:t>
            </a:r>
            <a:r>
              <a:rPr lang="en-US" sz="2000" dirty="0" err="1" smtClean="0">
                <a:latin typeface="Courier New" pitchFamily="49" charset="0"/>
              </a:rPr>
              <a:t>myInterface</a:t>
            </a:r>
            <a:endParaRPr lang="en-US" sz="2000" dirty="0" smtClean="0">
              <a:latin typeface="Courier New" pitchFamily="49" charset="0"/>
            </a:endParaRPr>
          </a:p>
          <a:p>
            <a:pPr lvl="1" algn="l"/>
            <a:r>
              <a:rPr lang="en-US" sz="2000" dirty="0" smtClean="0">
                <a:latin typeface="Courier New" pitchFamily="49" charset="0"/>
              </a:rPr>
              <a:t>{  … code for fn( ) …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Java RMI, cont.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server generates stubs using </a:t>
            </a:r>
            <a:r>
              <a:rPr lang="en-US" dirty="0" err="1" smtClean="0"/>
              <a:t>rmic</a:t>
            </a:r>
            <a:endParaRPr lang="en-US" dirty="0" smtClean="0"/>
          </a:p>
          <a:p>
            <a:pPr lvl="1" algn="l">
              <a:buFontTx/>
              <a:buChar char="–"/>
            </a:pPr>
            <a:r>
              <a:rPr lang="en-US" dirty="0" smtClean="0"/>
              <a:t> server registers with registry service from main( ) using </a:t>
            </a:r>
            <a:r>
              <a:rPr lang="en-US" dirty="0" smtClean="0">
                <a:latin typeface="Courier New" pitchFamily="49" charset="0"/>
              </a:rPr>
              <a:t>Naming</a:t>
            </a:r>
            <a:r>
              <a:rPr lang="en-US" dirty="0" smtClean="0"/>
              <a:t> class:</a:t>
            </a:r>
          </a:p>
          <a:p>
            <a:pPr lvl="1" algn="l"/>
            <a:r>
              <a:rPr lang="en-US" sz="2000" dirty="0" smtClean="0">
                <a:latin typeface="Courier New" pitchFamily="49" charset="0"/>
              </a:rPr>
              <a:t>		bind( ), rebind( ), lookup( )</a:t>
            </a:r>
          </a:p>
          <a:p>
            <a:pPr lvl="1" algn="l">
              <a:buFontTx/>
              <a:buChar char="–"/>
            </a:pPr>
            <a:r>
              <a:rPr lang="en-US" dirty="0" smtClean="0"/>
              <a:t> server started in background</a:t>
            </a:r>
          </a:p>
          <a:p>
            <a:pPr algn="l">
              <a:buFontTx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Java RMI, cont.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sz="2400" dirty="0" smtClean="0"/>
              <a:t>client uses registry service to find server</a:t>
            </a:r>
          </a:p>
          <a:p>
            <a:pPr lvl="1" algn="l">
              <a:buFontTx/>
              <a:buChar char="–"/>
            </a:pPr>
            <a:r>
              <a:rPr lang="en-US" sz="2400" dirty="0" smtClean="0"/>
              <a:t> client calls remote method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public class client {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public static void main(String[]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) {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    String </a:t>
            </a:r>
            <a:r>
              <a:rPr lang="en-US" sz="2000" dirty="0" err="1" smtClean="0">
                <a:latin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</a:rPr>
              <a:t> = “rmi://someserver.com”;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myclass</a:t>
            </a:r>
            <a:r>
              <a:rPr lang="en-US" sz="2000" dirty="0" smtClean="0">
                <a:latin typeface="Courier New" pitchFamily="49" charset="0"/>
              </a:rPr>
              <a:t> m = (</a:t>
            </a:r>
            <a:r>
              <a:rPr lang="en-US" sz="2000" dirty="0" err="1" smtClean="0">
                <a:latin typeface="Courier New" pitchFamily="49" charset="0"/>
              </a:rPr>
              <a:t>myclass</a:t>
            </a:r>
            <a:r>
              <a:rPr lang="en-US" sz="2000" dirty="0" smtClean="0">
                <a:latin typeface="Courier New" pitchFamily="49" charset="0"/>
              </a:rPr>
              <a:t>)</a:t>
            </a:r>
            <a:r>
              <a:rPr lang="en-US" sz="2000" dirty="0" err="1" smtClean="0">
                <a:latin typeface="Courier New" pitchFamily="49" charset="0"/>
              </a:rPr>
              <a:t>Naming.lookup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</a:rPr>
              <a:t> + “binding name”);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m.fn</a:t>
            </a:r>
            <a:r>
              <a:rPr lang="en-US" sz="2000" dirty="0" smtClean="0">
                <a:latin typeface="Courier New" pitchFamily="49" charset="0"/>
              </a:rPr>
              <a:t>( );</a:t>
            </a:r>
          </a:p>
          <a:p>
            <a:pPr lvl="2" algn="l"/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Java also supports: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–"/>
            </a:pPr>
            <a:r>
              <a:rPr lang="en-US" dirty="0" smtClean="0"/>
              <a:t> callbacks: the client registers with the server to respond to server-side events</a:t>
            </a:r>
          </a:p>
          <a:p>
            <a:pPr lvl="1" algn="l">
              <a:buFontTx/>
              <a:buChar char="–"/>
            </a:pPr>
            <a:r>
              <a:rPr lang="en-US" dirty="0" smtClean="0"/>
              <a:t> reflection: request message can contain information about what method should be called, via </a:t>
            </a:r>
            <a:r>
              <a:rPr lang="en-US" dirty="0" smtClean="0">
                <a:latin typeface="Courier New" pitchFamily="49" charset="0"/>
              </a:rPr>
              <a:t>invoke( 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Distributed objects in Java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serialization: marshalling an object for transmission across the network</a:t>
            </a:r>
          </a:p>
          <a:p>
            <a:pPr lvl="2" algn="l">
              <a:buFontTx/>
              <a:buChar char="•"/>
            </a:pPr>
            <a:r>
              <a:rPr lang="en-US" dirty="0" smtClean="0"/>
              <a:t> note that data representation on different machines is finessed by JVM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proxy: local interface for a remote object</a:t>
            </a:r>
          </a:p>
          <a:p>
            <a:pPr lvl="2" algn="l">
              <a:buFontTx/>
              <a:buChar char="•"/>
            </a:pPr>
            <a:r>
              <a:rPr lang="en-US" dirty="0" smtClean="0"/>
              <a:t> mutual exclusion via synchronized methods is done at the proxy =&gt; other proxies may be accessing the remote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Message-oriented middleware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queue-based message forwarding system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persistent asynchronous communication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see </a:t>
            </a:r>
            <a:r>
              <a:rPr lang="en-US" dirty="0" err="1" smtClean="0"/>
              <a:t>Tanenbaum</a:t>
            </a:r>
            <a:r>
              <a:rPr lang="en-US" dirty="0" smtClean="0"/>
              <a:t> notes for more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High Level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Middleware in general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typically picks one of the models discussed as its basis, but may allow more than one method</a:t>
            </a:r>
          </a:p>
          <a:p>
            <a:pPr lvl="1" algn="l">
              <a:buFontTx/>
              <a:buChar char="•"/>
            </a:pPr>
            <a:r>
              <a:rPr lang="en-US" dirty="0" smtClean="0"/>
              <a:t> some commercial candidates are:</a:t>
            </a:r>
          </a:p>
          <a:p>
            <a:pPr lvl="2" algn="l">
              <a:buFontTx/>
              <a:buChar char="•"/>
            </a:pPr>
            <a:r>
              <a:rPr lang="en-US" dirty="0" smtClean="0"/>
              <a:t> CORBA</a:t>
            </a:r>
          </a:p>
          <a:p>
            <a:pPr lvl="2" algn="l">
              <a:buFontTx/>
              <a:buChar char="•"/>
            </a:pPr>
            <a:r>
              <a:rPr lang="en-US" dirty="0" smtClean="0"/>
              <a:t> Web Services via XML and SOAP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smtClean="0"/>
              <a:t>Java Beans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Buffering</a:t>
            </a:r>
          </a:p>
          <a:p>
            <a:pPr lvl="1" algn="l">
              <a:buFontTx/>
              <a:buChar char="•"/>
            </a:pPr>
            <a:r>
              <a:rPr lang="en-US" sz="3000" dirty="0" smtClean="0"/>
              <a:t> </a:t>
            </a:r>
            <a:r>
              <a:rPr lang="en-US" dirty="0" smtClean="0"/>
              <a:t>infinite buffering is not possible, so buffer overflow is possible</a:t>
            </a:r>
          </a:p>
          <a:p>
            <a:pPr lvl="1" algn="l">
              <a:buFontTx/>
              <a:buChar char="•"/>
            </a:pPr>
            <a:r>
              <a:rPr lang="en-US" sz="3000" dirty="0" smtClean="0"/>
              <a:t> but: who keeps track of buffers?</a:t>
            </a:r>
          </a:p>
          <a:p>
            <a:pPr lvl="1" algn="l">
              <a:buFontTx/>
              <a:buChar char="•"/>
            </a:pPr>
            <a:r>
              <a:rPr lang="en-US" sz="3000" dirty="0" smtClean="0"/>
              <a:t> no buffer on either side =&gt; handshake or rendezvous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Two-way versus </a:t>
            </a:r>
            <a:r>
              <a:rPr lang="en-US" sz="2800" dirty="0" err="1" smtClean="0">
                <a:solidFill>
                  <a:schemeClr val="tx1"/>
                </a:solidFill>
              </a:rPr>
              <a:t>multiway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dirty="0" smtClean="0"/>
              <a:t> two-way is the norm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multiway</a:t>
            </a:r>
            <a:r>
              <a:rPr lang="en-US" dirty="0" smtClean="0"/>
              <a:t> is either</a:t>
            </a:r>
          </a:p>
          <a:p>
            <a:pPr lvl="2" algn="l">
              <a:buFontTx/>
              <a:buChar char="•"/>
            </a:pPr>
            <a:r>
              <a:rPr lang="en-US" dirty="0" smtClean="0"/>
              <a:t> broadcast: send to everyone</a:t>
            </a:r>
          </a:p>
          <a:p>
            <a:pPr lvl="2" algn="l">
              <a:buFontTx/>
              <a:buChar char="•"/>
            </a:pPr>
            <a:r>
              <a:rPr lang="en-US" dirty="0" smtClean="0"/>
              <a:t> multicast: send to a list of interested parties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although multicast has (some) inherent network support, usually middleware provides some additional support</a:t>
            </a:r>
          </a:p>
          <a:p>
            <a:pPr lvl="2" algn="l">
              <a:buFontTx/>
              <a:buChar char="•"/>
            </a:pPr>
            <a:r>
              <a:rPr lang="en-US" dirty="0" smtClean="0"/>
              <a:t> e.g. broadcast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Synchronous versus asynchronous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Does the sender block after sending a message, waiting for {an answer, a receipt by the receiver’s system, a receipt by the receiver}?  </a:t>
            </a:r>
          </a:p>
          <a:p>
            <a:pPr lvl="1" algn="l">
              <a:buFontTx/>
              <a:buChar char="•"/>
            </a:pPr>
            <a:r>
              <a:rPr lang="en-US" dirty="0" smtClean="0"/>
              <a:t> If yes =&gt; synchronous; else =&gt; asynchronous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Synchronous versus asynchronous, cont.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sz="3000" dirty="0" smtClean="0"/>
              <a:t> s</a:t>
            </a:r>
            <a:r>
              <a:rPr lang="en-US" dirty="0" smtClean="0"/>
              <a:t>ynchronous implies that </a:t>
            </a:r>
          </a:p>
          <a:p>
            <a:pPr lvl="2" algn="l">
              <a:buFontTx/>
              <a:buChar char="•"/>
            </a:pPr>
            <a:r>
              <a:rPr lang="en-US" sz="2600" dirty="0" smtClean="0"/>
              <a:t> sender is blocked for some indeterminate amount of time</a:t>
            </a:r>
          </a:p>
          <a:p>
            <a:pPr lvl="3" algn="l">
              <a:buFontTx/>
              <a:buChar char="•"/>
            </a:pPr>
            <a:r>
              <a:rPr lang="en-US" sz="2200" dirty="0" smtClean="0"/>
              <a:t> this is true in any of the three scenarios reply scenarios</a:t>
            </a:r>
          </a:p>
          <a:p>
            <a:pPr lvl="2" algn="l">
              <a:buFontTx/>
              <a:buChar char="•"/>
            </a:pPr>
            <a:r>
              <a:rPr lang="en-US" sz="2600" dirty="0" smtClean="0"/>
              <a:t> receiver has some responsibility for time of service delivery</a:t>
            </a:r>
          </a:p>
          <a:p>
            <a:pPr lvl="3" algn="l">
              <a:buFontTx/>
              <a:buChar char="•"/>
            </a:pPr>
            <a:r>
              <a:rPr lang="en-US" sz="2200" dirty="0" smtClean="0"/>
              <a:t> so in real systems, load balancing of some sort is good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Synchronous versus asynchronous, cont.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algn="l">
              <a:buFontTx/>
              <a:buChar char="•"/>
            </a:pPr>
            <a:r>
              <a:rPr lang="en-US" sz="3000" dirty="0" smtClean="0"/>
              <a:t> </a:t>
            </a:r>
            <a:r>
              <a:rPr lang="en-US" dirty="0" smtClean="0"/>
              <a:t>asynchronous implies that </a:t>
            </a:r>
          </a:p>
          <a:p>
            <a:pPr lvl="2" algn="l">
              <a:buFontTx/>
              <a:buChar char="•"/>
            </a:pPr>
            <a:r>
              <a:rPr lang="en-US" sz="2600" dirty="0" smtClean="0"/>
              <a:t> sender can do some meaningful work until answer is received</a:t>
            </a:r>
          </a:p>
          <a:p>
            <a:pPr lvl="2" algn="l">
              <a:buFontTx/>
              <a:buChar char="•"/>
            </a:pPr>
            <a:r>
              <a:rPr lang="en-US" sz="2600" dirty="0" smtClean="0"/>
              <a:t> sender has some mechanism for knowing when the answer arrives, either</a:t>
            </a:r>
          </a:p>
          <a:p>
            <a:pPr lvl="3" algn="l">
              <a:buFontTx/>
              <a:buChar char="•"/>
            </a:pPr>
            <a:r>
              <a:rPr lang="en-US" sz="2200" dirty="0" smtClean="0"/>
              <a:t> polling for an answer</a:t>
            </a:r>
          </a:p>
          <a:p>
            <a:pPr lvl="3" algn="l">
              <a:buFontTx/>
              <a:buChar char="•"/>
            </a:pPr>
            <a:r>
              <a:rPr lang="en-US" sz="2200" dirty="0" smtClean="0"/>
              <a:t> callback function that receiver or, more likely, sender’s infrastructure calls upon receipt of answer</a:t>
            </a:r>
          </a:p>
          <a:p>
            <a:pPr lvl="2" algn="l">
              <a:buFontTx/>
              <a:buChar char="•"/>
            </a:pPr>
            <a:r>
              <a:rPr lang="en-US" sz="2600" dirty="0" smtClean="0"/>
              <a:t> both have issues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Dimensions of Communication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Transient versus persistent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are messages stored when they cannot be delivered? (i.e. server is not running at delivery time)</a:t>
            </a:r>
          </a:p>
          <a:p>
            <a:pPr lvl="2" algn="l">
              <a:buFontTx/>
              <a:buChar char="•"/>
            </a:pPr>
            <a:r>
              <a:rPr lang="en-US" dirty="0" smtClean="0"/>
              <a:t> if yes =&gt; persistent; else =&gt; transient</a:t>
            </a:r>
          </a:p>
          <a:p>
            <a:pPr lvl="1" algn="l">
              <a:buFontTx/>
              <a:buChar char="•"/>
            </a:pPr>
            <a:r>
              <a:rPr lang="en-US" dirty="0" smtClean="0"/>
              <a:t> persistent is like email: you don’t lose messages because you weren’t there to read them *exactly* when they were delivered</a:t>
            </a:r>
          </a:p>
          <a:p>
            <a:pPr lvl="1" algn="l">
              <a:buFontTx/>
              <a:buChar char="•"/>
            </a:pPr>
            <a:r>
              <a:rPr lang="en-US" dirty="0" smtClean="0"/>
              <a:t> message </a:t>
            </a:r>
            <a:r>
              <a:rPr lang="en-US" dirty="0" err="1" smtClean="0"/>
              <a:t>queueing</a:t>
            </a:r>
            <a:r>
              <a:rPr lang="en-US" dirty="0" smtClean="0"/>
              <a:t> systems typically provide source and destination queues, may provide intermediate-node queuing, plus routing and naming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500</TotalTime>
  <Words>2072</Words>
  <Application>Microsoft Office PowerPoint</Application>
  <PresentationFormat>On-screen Show (4:3)</PresentationFormat>
  <Paragraphs>330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Solstice</vt:lpstr>
      <vt:lpstr>Custom Design</vt:lpstr>
      <vt:lpstr>Communication</vt:lpstr>
      <vt:lpstr>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Dimensions of Communication</vt:lpstr>
      <vt:lpstr>Low Level Communication</vt:lpstr>
      <vt:lpstr>Low Level Communication</vt:lpstr>
      <vt:lpstr>Low Level Communication</vt:lpstr>
      <vt:lpstr>Low Level Communication</vt:lpstr>
      <vt:lpstr>Low Level Communication</vt:lpstr>
      <vt:lpstr>Low Level Communication</vt:lpstr>
      <vt:lpstr>Low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  <vt:lpstr>High Level Communication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/>
  <cp:lastModifiedBy>admin</cp:lastModifiedBy>
  <cp:revision>56</cp:revision>
  <dcterms:created xsi:type="dcterms:W3CDTF">2006-08-16T00:00:00Z</dcterms:created>
  <dcterms:modified xsi:type="dcterms:W3CDTF">2014-09-22T22:37:43Z</dcterms:modified>
</cp:coreProperties>
</file>