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2" r:id="rId4"/>
    <p:sldId id="267" r:id="rId5"/>
    <p:sldId id="258" r:id="rId6"/>
    <p:sldId id="261" r:id="rId7"/>
    <p:sldId id="268" r:id="rId8"/>
    <p:sldId id="257" r:id="rId9"/>
    <p:sldId id="269" r:id="rId10"/>
    <p:sldId id="263" r:id="rId11"/>
    <p:sldId id="265" r:id="rId12"/>
    <p:sldId id="266" r:id="rId13"/>
    <p:sldId id="264" r:id="rId14"/>
    <p:sldId id="271" r:id="rId15"/>
    <p:sldId id="276" r:id="rId16"/>
    <p:sldId id="273" r:id="rId17"/>
    <p:sldId id="272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25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84D13-B79F-4FC1-A77A-3D1282D250CF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F1208-3C3D-414D-B5C1-7DBD9A0CA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10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11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12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13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14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15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16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17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18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19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20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3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4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5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6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7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8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4FAB2728-C621-4C61-B8F6-5639277AC6A1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9</a:t>
            </a:fld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4ABD5212-8BC1-4AC6-B993-72B8649FAA55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black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black"/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A2E8BC5D-9A06-403C-8C3B-45A42AA6C60C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CA200704-3828-4CAC-935D-8501A9C95E93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5A565C10-8395-4607-81CD-F17608438DE9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AAC0C48D-F7CA-4E8A-94B7-AB450B4DE868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black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black"/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B1BD6815-1E5E-40EB-807F-B5058EE04149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AA66428A-E7B7-458D-AC4E-E7153A86B381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C0B410BE-6269-49C7-9AB6-D5CBCA1E0E93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53644606-1CF4-4B28-8E58-E49620B60BFA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1D090711-2D83-42B1-BD88-38E3F96B8CC7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rtl="0"/>
            <a:fld id="{916DCFF7-2A20-4155-AC6A-FE042E4E2AC5}" type="datetime1"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rtl="0"/>
            <a:fld id="{B6F15528-21DE-4FAA-801E-634DDDAF4B2B}" type="slidenum">
              <a:rPr lang="en-US" sz="1200" kern="120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algn="ctr" rtl="0"/>
              <a:t>‹#›</a:t>
            </a:fld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 algn="l" rtl="0">
              <a:lnSpc>
                <a:spcPts val="3000"/>
              </a:lnSpc>
              <a:spcBef>
                <a:spcPts val="600"/>
              </a:spcBef>
              <a:buClr>
                <a:srgbClr val="2DA2BF"/>
              </a:buClr>
              <a:buSzPct val="80000"/>
              <a:buFont typeface="Wingdings 2"/>
              <a:buNone/>
            </a:pPr>
            <a:endParaRPr lang="en-US" sz="3200" kern="1200">
              <a:solidFill>
                <a:prstClr val="black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 dirty="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rtl="0"/>
            <a:fld id="{3B1FB974-CE6D-4C34-A7D0-11B9000FCC10}" type="datetime1">
              <a:rPr lang="en-US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10/27/2014</a:t>
            </a:fld>
            <a:endParaRPr lang="en-US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l" rtl="0"/>
            <a:r>
              <a:rPr lang="en-US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rtl="0"/>
            <a:fld id="{B6F15528-21DE-4FAA-801E-634DDDAF4B2B}" type="slidenum">
              <a:rPr lang="en-US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Shared Memory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>
                <a:solidFill>
                  <a:schemeClr val="tx1"/>
                </a:solidFill>
              </a:rPr>
              <a:t>Goals: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provide developers in a distributed system with the same shared memory model(s) as in a non-distributed system</a:t>
            </a:r>
          </a:p>
          <a:p>
            <a:pPr lvl="1" algn="l">
              <a:buFontTx/>
              <a:buChar char="–"/>
            </a:pPr>
            <a:r>
              <a:rPr lang="en-US" dirty="0" smtClean="0"/>
              <a:t> make using shared memory easy: hide the messy details as much as possible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Attempts to give the same model as (regular) virtual paging to distributed systems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Local page references should look the same as remote page references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Underlying system must, however, differentiate between the two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1905000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981200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2286000"/>
            <a:ext cx="1828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private data</a:t>
            </a:r>
          </a:p>
          <a:p>
            <a:endParaRPr lang="en-US" dirty="0" smtClean="0"/>
          </a:p>
          <a:p>
            <a:r>
              <a:rPr lang="en-US" dirty="0" smtClean="0"/>
              <a:t>code</a:t>
            </a:r>
          </a:p>
          <a:p>
            <a:r>
              <a:rPr lang="en-US" dirty="0" err="1" smtClean="0"/>
              <a:t>dsm</a:t>
            </a:r>
            <a:r>
              <a:rPr lang="en-US" dirty="0" smtClean="0"/>
              <a:t> module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2362200"/>
            <a:ext cx="1828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private data</a:t>
            </a:r>
          </a:p>
          <a:p>
            <a:endParaRPr lang="en-US" dirty="0" smtClean="0"/>
          </a:p>
          <a:p>
            <a:r>
              <a:rPr lang="en-US" dirty="0" smtClean="0"/>
              <a:t>code</a:t>
            </a:r>
          </a:p>
          <a:p>
            <a:r>
              <a:rPr lang="en-US" dirty="0" err="1" smtClean="0"/>
              <a:t>dsm</a:t>
            </a:r>
            <a:r>
              <a:rPr lang="en-US" dirty="0" smtClean="0"/>
              <a:t> module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3505200" y="2089666"/>
            <a:ext cx="12954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Just like with regular paging, if a process accesses a variable on a page already mapped into memory, no problem – local reference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If the page is not in memory, then a page fault occurs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DSM locates the page: might be local but just not loaded, but might be at another location, so messages are sent to retrieve it and load it</a:t>
            </a:r>
          </a:p>
          <a:p>
            <a:pPr lvl="1" algn="l">
              <a:buFontTx/>
              <a:buChar char="–"/>
            </a:pPr>
            <a:r>
              <a:rPr lang="en-US" dirty="0" smtClean="0"/>
              <a:t> then restart the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Example (assume processes are on different nodes):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 1: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shared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0, y = 0;  // Assume this page is local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 )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0, b =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x++;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process 2: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shared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0, y = 0;  // Assume *not* local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 )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0, b =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y++;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If process 1 executes first, no problem with x++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... then when process 2 executes, y++ causes a page fault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DSM sees that y is shared, and page is not resident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DSM sends request to process 1 for the page and waits for it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When page arrives, it is loaded, page table is updated, and instruction is executed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It might take more to create shared variables, as in Unix shared memory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call shared-memory manager to get a shared segment or page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call manager routine to get space from the shared section for specific variables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use the variables, but likely </a:t>
            </a:r>
            <a:r>
              <a:rPr lang="en-US" smtClean="0"/>
              <a:t>as pointers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Migratory protocol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only one copy of the page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moves on demand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need a method for keeping track of where the page currently resides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broadcast or multicast: who has page n?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global centralized page table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global shared page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Page replication for performance improvement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In the example, the page containing x and y could be resident on </a:t>
            </a:r>
            <a:r>
              <a:rPr lang="en-US" i="1" dirty="0" smtClean="0"/>
              <a:t>both</a:t>
            </a:r>
            <a:r>
              <a:rPr lang="en-US" dirty="0" smtClean="0"/>
              <a:t> processes’ machines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this is very useful if the processes only read, but do not update, the shared data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... but if the data will be written, need a page consistency protocol to handle the sharing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Page replication: write invalidate protocol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read request for remote page migrates a copy of the affected page; both are marked as read-only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for write requests, after (possible) migration, new owner sends invalidate message to other owners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Page replication: write shared (or write-update) protocol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writes occur locally (after copy is migrated), so there may be inconsistencies if no other action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multicast the new value to all copies (but: use totally ordered multicast) – waits until all copies are updated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alternative: each process keeps list of its updates (with timestamps); these are merged at synchronization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Shared Memory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Features of DSM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no marshalling of parameters needed (recall RPC model)</a:t>
            </a:r>
          </a:p>
          <a:p>
            <a:pPr lvl="1" algn="l">
              <a:buFontTx/>
              <a:buChar char="–"/>
            </a:pPr>
            <a:r>
              <a:rPr lang="en-US" dirty="0" smtClean="0"/>
              <a:t> no application-level communication needed (recall sockets)</a:t>
            </a:r>
          </a:p>
          <a:p>
            <a:pPr lvl="1" algn="l">
              <a:buFontTx/>
              <a:buChar char="–"/>
            </a:pPr>
            <a:r>
              <a:rPr lang="en-US" dirty="0" smtClean="0"/>
              <a:t> similar naming and usage patterns as unshared memory: declare and use</a:t>
            </a:r>
          </a:p>
          <a:p>
            <a:pPr lvl="1" algn="l">
              <a:buFontTx/>
              <a:buChar char="–"/>
            </a:pPr>
            <a:r>
              <a:rPr lang="en-US" dirty="0" smtClean="0"/>
              <a:t> mutual exclusion tools still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Shared Memory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Consistency models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there are a number of models that can be used by an application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strict consistency depends on absolute global time: as discussed, this is not generally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Shared Memory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Features of DSM, continued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some implementations provide persistence</a:t>
            </a:r>
          </a:p>
          <a:p>
            <a:pPr lvl="1" algn="l">
              <a:buFontTx/>
              <a:buChar char="–"/>
            </a:pPr>
            <a:r>
              <a:rPr lang="en-US" dirty="0" smtClean="0"/>
              <a:t> may not scale well: overhead</a:t>
            </a:r>
          </a:p>
          <a:p>
            <a:pPr lvl="1" algn="l">
              <a:buFontTx/>
              <a:buChar char="–"/>
            </a:pPr>
            <a:r>
              <a:rPr lang="en-US" dirty="0" smtClean="0"/>
              <a:t> communication costs are hidden: not clear to developer what the implications 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Shared Memory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Features of DSM, continued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recall that DSM could be provided via hardware</a:t>
            </a:r>
          </a:p>
          <a:p>
            <a:pPr lvl="2" algn="l">
              <a:buFontTx/>
              <a:buChar char="–"/>
            </a:pPr>
            <a:r>
              <a:rPr lang="en-US" dirty="0" smtClean="0"/>
              <a:t> recall the several types of shared-memory architectures: bus-based or switch-based</a:t>
            </a:r>
          </a:p>
          <a:p>
            <a:pPr lvl="1" algn="l">
              <a:buFontTx/>
              <a:buChar char="–"/>
            </a:pPr>
            <a:r>
              <a:rPr lang="en-US" dirty="0" smtClean="0"/>
              <a:t> but here, we’re only talking about software solutions that simulate DSM</a:t>
            </a:r>
          </a:p>
          <a:p>
            <a:pPr lvl="2" algn="l">
              <a:buFontTx/>
              <a:buChar char="–"/>
            </a:pPr>
            <a:r>
              <a:rPr lang="en-US" dirty="0" smtClean="0"/>
              <a:t> what kind of architectures require software DSM?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Shared Memory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Structure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byte-oriented: reads and writes (updates) to data (variables)</a:t>
            </a:r>
          </a:p>
          <a:p>
            <a:pPr lvl="1" algn="l">
              <a:buFontTx/>
              <a:buChar char="–"/>
            </a:pPr>
            <a:r>
              <a:rPr lang="en-US" dirty="0" smtClean="0"/>
              <a:t> object oriented: methods on object data</a:t>
            </a:r>
          </a:p>
          <a:p>
            <a:pPr lvl="1" algn="l">
              <a:buFontTx/>
              <a:buChar char="–"/>
            </a:pPr>
            <a:r>
              <a:rPr lang="en-US" dirty="0" smtClean="0"/>
              <a:t> immutable data models: e.g. shared </a:t>
            </a:r>
            <a:r>
              <a:rPr lang="en-US" dirty="0" err="1" smtClean="0"/>
              <a:t>tuple</a:t>
            </a:r>
            <a:r>
              <a:rPr lang="en-US" dirty="0" smtClean="0"/>
              <a:t> space</a:t>
            </a:r>
          </a:p>
          <a:p>
            <a:pPr lvl="2" algn="l">
              <a:buFontTx/>
              <a:buChar char="–"/>
            </a:pPr>
            <a:r>
              <a:rPr lang="en-US" dirty="0" smtClean="0"/>
              <a:t> see Linda programming language</a:t>
            </a:r>
            <a:endParaRPr lang="en-US" dirty="0"/>
          </a:p>
          <a:p>
            <a:pPr lvl="2" algn="l">
              <a:buFontTx/>
              <a:buChar char="–"/>
            </a:pPr>
            <a:r>
              <a:rPr lang="en-US" dirty="0" smtClean="0"/>
              <a:t> write: insert new </a:t>
            </a:r>
            <a:r>
              <a:rPr lang="en-US" dirty="0" err="1" smtClean="0"/>
              <a:t>tuple</a:t>
            </a:r>
            <a:r>
              <a:rPr lang="en-US" dirty="0" smtClean="0"/>
              <a:t>; read: return copy of </a:t>
            </a:r>
            <a:r>
              <a:rPr lang="en-US" dirty="0" err="1" smtClean="0"/>
              <a:t>tuple</a:t>
            </a:r>
            <a:r>
              <a:rPr lang="en-US" dirty="0" smtClean="0"/>
              <a:t>; take: return copy of </a:t>
            </a:r>
            <a:r>
              <a:rPr lang="en-US" dirty="0" err="1" smtClean="0"/>
              <a:t>tuple</a:t>
            </a:r>
            <a:r>
              <a:rPr lang="en-US" dirty="0" smtClean="0"/>
              <a:t> and remove </a:t>
            </a:r>
            <a:r>
              <a:rPr lang="en-US" dirty="0" err="1" smtClean="0"/>
              <a:t>tuple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Shared Memory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Granularity of sharing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variables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segments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pages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all of DSM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/>
              <a:t>Which one is used affects the amount of communication and the difficulty of implementing a consistency model</a:t>
            </a:r>
            <a:endParaRPr lang="en-US" dirty="0" smtClean="0"/>
          </a:p>
          <a:p>
            <a:pPr lvl="1" algn="l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Shared Memory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False sharing: data items on same page (or segment) that are used by different processes, but independently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3400" dirty="0" smtClean="0"/>
              <a:t> process 1 reads x, process 2 writes y, where x and y are on same page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3400" dirty="0" smtClean="0"/>
              <a:t> is it possible to have compiler or run-time system put these on different pages?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Thrashing: overhead of transfer and upkeep dominates</a:t>
            </a:r>
            <a:endParaRPr lang="en-US" dirty="0" smtClean="0"/>
          </a:p>
          <a:p>
            <a:pPr lvl="1" algn="l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87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Virtual memory to physical memory mapping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a program’s executable refers to virtual addresses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the executable broken up into fixed-sized chunks that correspond to physical pages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demand paging only loads virtual pages into physical page frames when they are needed</a:t>
            </a:r>
          </a:p>
          <a:p>
            <a:pPr lvl="1" algn="l">
              <a:buFontTx/>
              <a:buChar char="–"/>
            </a:pPr>
            <a:r>
              <a:rPr lang="en-US" dirty="0" smtClean="0"/>
              <a:t> page tables keep track of where virtual pages are loaded</a:t>
            </a:r>
          </a:p>
          <a:p>
            <a:pPr lvl="1" algn="l">
              <a:buFontTx/>
              <a:buChar char="–"/>
            </a:pPr>
            <a:r>
              <a:rPr lang="en-US" dirty="0" smtClean="0"/>
              <a:t> shared memory (between processes or between threads) requires some extra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87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Virtual memory to physical memory mapping occurs when a page is loaded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when a variable is shared (even in a non-distributed system), the compiler places it in a shared page instead of a regular page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... but each process that shares that page must put it in the same place (same virtual address); same is true for DSM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z="1200" kern="1200" smtClean="0">
                <a:solidFill>
                  <a:srgbClr val="DEF5FA">
                    <a:shade val="50000"/>
                    <a:satMod val="200000"/>
                  </a:srgbClr>
                </a:solidFill>
                <a:latin typeface="Times New Roman"/>
                <a:ea typeface="+mn-ea"/>
                <a:cs typeface="+mn-cs"/>
              </a:rPr>
              <a:t>Copyright Martin L. Barrett 2014</a:t>
            </a:r>
            <a:endParaRPr lang="en-US" sz="1200" kern="1200" dirty="0">
              <a:solidFill>
                <a:srgbClr val="DEF5FA">
                  <a:shade val="50000"/>
                  <a:satMod val="200000"/>
                </a:srgbClr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2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1239</Words>
  <Application>Microsoft Office PowerPoint</Application>
  <PresentationFormat>On-screen Show (4:3)</PresentationFormat>
  <Paragraphs>163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Distributed Shared Memory</vt:lpstr>
      <vt:lpstr>Distributed Shared Memory</vt:lpstr>
      <vt:lpstr>Distributed Shared Memory</vt:lpstr>
      <vt:lpstr>Distributed Shared Memory</vt:lpstr>
      <vt:lpstr>Distributed Shared Memory</vt:lpstr>
      <vt:lpstr>Distributed Shared Memory</vt:lpstr>
      <vt:lpstr>Distributed Shared Memory</vt:lpstr>
      <vt:lpstr>Paging</vt:lpstr>
      <vt:lpstr>Paging</vt:lpstr>
      <vt:lpstr>Distributed Paging</vt:lpstr>
      <vt:lpstr>Distributed Paging</vt:lpstr>
      <vt:lpstr>Distributed Paging</vt:lpstr>
      <vt:lpstr>Distributed Paging</vt:lpstr>
      <vt:lpstr>Distributed Paging</vt:lpstr>
      <vt:lpstr>Distributed Paging</vt:lpstr>
      <vt:lpstr>Distributed Paging</vt:lpstr>
      <vt:lpstr>Distributed Paging</vt:lpstr>
      <vt:lpstr>Distributed Paging</vt:lpstr>
      <vt:lpstr>Distributed Paging</vt:lpstr>
      <vt:lpstr>Distributed Shared Memory</vt:lpstr>
    </vt:vector>
  </TitlesOfParts>
  <Company>ETSU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Paging</dc:title>
  <dc:creator>ETSU</dc:creator>
  <cp:lastModifiedBy>admin</cp:lastModifiedBy>
  <cp:revision>22</cp:revision>
  <dcterms:created xsi:type="dcterms:W3CDTF">2008-10-02T20:20:24Z</dcterms:created>
  <dcterms:modified xsi:type="dcterms:W3CDTF">2014-10-27T20:59:49Z</dcterms:modified>
</cp:coreProperties>
</file>