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30"/>
  </p:handoutMasterIdLst>
  <p:sldIdLst>
    <p:sldId id="288" r:id="rId2"/>
    <p:sldId id="289" r:id="rId3"/>
    <p:sldId id="293" r:id="rId4"/>
    <p:sldId id="263" r:id="rId5"/>
    <p:sldId id="294" r:id="rId6"/>
    <p:sldId id="295" r:id="rId7"/>
    <p:sldId id="299" r:id="rId8"/>
    <p:sldId id="300" r:id="rId9"/>
    <p:sldId id="281" r:id="rId10"/>
    <p:sldId id="271" r:id="rId11"/>
    <p:sldId id="272" r:id="rId12"/>
    <p:sldId id="274" r:id="rId13"/>
    <p:sldId id="273" r:id="rId14"/>
    <p:sldId id="275" r:id="rId15"/>
    <p:sldId id="276" r:id="rId16"/>
    <p:sldId id="279" r:id="rId17"/>
    <p:sldId id="296" r:id="rId18"/>
    <p:sldId id="264" r:id="rId19"/>
    <p:sldId id="265" r:id="rId20"/>
    <p:sldId id="280" r:id="rId21"/>
    <p:sldId id="267" r:id="rId22"/>
    <p:sldId id="297" r:id="rId23"/>
    <p:sldId id="278" r:id="rId24"/>
    <p:sldId id="304" r:id="rId25"/>
    <p:sldId id="298" r:id="rId26"/>
    <p:sldId id="301" r:id="rId27"/>
    <p:sldId id="302" r:id="rId28"/>
    <p:sldId id="303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66"/>
    <a:srgbClr val="CC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fld id="{60228EAA-D686-41C3-A616-C50144A521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9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73A9-34F7-46C7-9B06-21442B0A4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247B-C5E8-4656-92BE-DA977AE32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6006-E7C6-41BC-89BE-A52355990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104E-52DC-43D5-AC0A-DA0FB9F486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631-96DD-4420-BA14-C9A5C4A41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C2D4-94EF-407D-B74F-EA36EB743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83AE-EDFA-4916-990B-6514A3BB7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BDC3-E141-4B93-A7C2-315F2487A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80C3-170B-4212-86AF-D782FBE11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9EE83-517C-41D1-A86D-AF91BB77A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FC6B-DF04-40D5-9096-069C8AECB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EB75-5EB4-4EC6-AF54-CA1CD880C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CSCI5200 Software Systems Engineering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Reviews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The </a:t>
            </a:r>
            <a:r>
              <a:rPr lang="en-US" sz="2400" i="1" dirty="0" smtClean="0">
                <a:solidFill>
                  <a:schemeClr val="hlink"/>
                </a:solidFill>
              </a:rPr>
              <a:t>missing </a:t>
            </a:r>
            <a:r>
              <a:rPr lang="en-US" sz="2400" i="1" dirty="0">
                <a:solidFill>
                  <a:schemeClr val="hlink"/>
                </a:solidFill>
              </a:rPr>
              <a:t>else</a:t>
            </a:r>
            <a:r>
              <a:rPr lang="en-US" sz="2400" dirty="0">
                <a:solidFill>
                  <a:schemeClr val="hlink"/>
                </a:solidFill>
              </a:rPr>
              <a:t> problem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“The system shall display a second prompt if </a:t>
            </a:r>
            <a:r>
              <a:rPr lang="en-US" sz="2100" dirty="0"/>
              <a:t>a user enters an alphanumeric string that is greater than two characters and less than </a:t>
            </a:r>
            <a:r>
              <a:rPr lang="en-US" sz="2100" dirty="0" smtClean="0"/>
              <a:t>eighty.”</a:t>
            </a:r>
            <a:endParaRPr lang="en-US" sz="21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An else condition was never defined.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Did an error condition occur if the requirement was not realized?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Reference ambiguity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“The system shall allow the user to enter </a:t>
            </a:r>
            <a:r>
              <a:rPr lang="en-US" sz="2100" dirty="0"/>
              <a:t>a number at the </a:t>
            </a:r>
            <a:r>
              <a:rPr lang="en-US" sz="2100" i="1" dirty="0">
                <a:solidFill>
                  <a:srgbClr val="FF0000"/>
                </a:solidFill>
              </a:rPr>
              <a:t>first prompt</a:t>
            </a:r>
            <a:r>
              <a:rPr lang="en-US" sz="2100" dirty="0"/>
              <a:t> and add it to </a:t>
            </a:r>
            <a:r>
              <a:rPr lang="en-US" sz="2100" i="1" dirty="0">
                <a:solidFill>
                  <a:srgbClr val="FF0000"/>
                </a:solidFill>
              </a:rPr>
              <a:t>counter</a:t>
            </a:r>
            <a:r>
              <a:rPr lang="en-US" sz="2100" dirty="0"/>
              <a:t>.”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What exactly is first prompt referring to?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There could be several counters.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Reviews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Ambiguities of Omission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The cause is provided without the corresponding effect.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“The system shall not execute the command if </a:t>
            </a:r>
            <a:r>
              <a:rPr lang="en-US" sz="1900" dirty="0">
                <a:solidFill>
                  <a:srgbClr val="FF0000"/>
                </a:solidFill>
              </a:rPr>
              <a:t>an invalid command is </a:t>
            </a:r>
            <a:r>
              <a:rPr lang="en-US" sz="1900" dirty="0" smtClean="0">
                <a:solidFill>
                  <a:srgbClr val="FF0000"/>
                </a:solidFill>
              </a:rPr>
              <a:t>entered.”</a:t>
            </a:r>
            <a:endParaRPr lang="en-US" sz="19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1700" dirty="0"/>
              <a:t>An error message is a potential effect of the system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Logical Operator Ambiguity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“The system shall allow the user to read the file if </a:t>
            </a:r>
            <a:r>
              <a:rPr lang="en-US" sz="1900" dirty="0">
                <a:solidFill>
                  <a:srgbClr val="FF0000"/>
                </a:solidFill>
              </a:rPr>
              <a:t>the user is the </a:t>
            </a:r>
            <a:r>
              <a:rPr lang="en-US" sz="1900" dirty="0" err="1">
                <a:solidFill>
                  <a:srgbClr val="FF0000"/>
                </a:solidFill>
              </a:rPr>
              <a:t>superuser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sz="1900" dirty="0">
                <a:solidFill>
                  <a:srgbClr val="FF0000"/>
                </a:solidFill>
              </a:rPr>
              <a:t> is on a trusted </a:t>
            </a:r>
            <a:r>
              <a:rPr lang="en-US" sz="1900" dirty="0" smtClean="0">
                <a:solidFill>
                  <a:srgbClr val="FF0000"/>
                </a:solidFill>
              </a:rPr>
              <a:t>host.”</a:t>
            </a:r>
            <a:endParaRPr lang="en-US" sz="19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1700" dirty="0"/>
              <a:t>inclusive/exclusive or?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Be careful with: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“not or”, “neither or”, “nor”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If not X or Y, then Z.  If neither X nor Y, then Z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Compound logical operators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If X or Y and Z then print Hello World. (poor)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If (X or Y) and Z then </a:t>
            </a:r>
            <a:r>
              <a:rPr lang="en-US" sz="1800" dirty="0"/>
              <a:t>print</a:t>
            </a:r>
            <a:r>
              <a:rPr lang="en-US" sz="1600" dirty="0"/>
              <a:t> Hello </a:t>
            </a:r>
            <a:r>
              <a:rPr lang="en-US" sz="1600" dirty="0" smtClean="0"/>
              <a:t>World. (better)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Reviews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Negation Ambiguity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Avoid not and nor expressions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>
                <a:solidFill>
                  <a:srgbClr val="FF0000"/>
                </a:solidFill>
              </a:rPr>
              <a:t>“The system shall produce a no sales report if there are </a:t>
            </a:r>
            <a:r>
              <a:rPr lang="en-US" sz="1900" dirty="0">
                <a:solidFill>
                  <a:srgbClr val="FF0000"/>
                </a:solidFill>
              </a:rPr>
              <a:t>neither </a:t>
            </a:r>
            <a:r>
              <a:rPr lang="en-US" sz="1900" dirty="0" smtClean="0">
                <a:solidFill>
                  <a:srgbClr val="FF0000"/>
                </a:solidFill>
              </a:rPr>
              <a:t>no sales </a:t>
            </a:r>
            <a:r>
              <a:rPr lang="en-US" sz="1900" dirty="0">
                <a:solidFill>
                  <a:srgbClr val="FF0000"/>
                </a:solidFill>
              </a:rPr>
              <a:t>nor </a:t>
            </a:r>
            <a:r>
              <a:rPr lang="en-US" sz="1900" dirty="0" smtClean="0">
                <a:solidFill>
                  <a:srgbClr val="FF0000"/>
                </a:solidFill>
              </a:rPr>
              <a:t>any sales person hired.”</a:t>
            </a:r>
            <a:endParaRPr lang="en-US" sz="1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Ambiguous statements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Potentially ambiguous verbs</a:t>
            </a:r>
          </a:p>
          <a:p>
            <a:pPr lvl="2">
              <a:lnSpc>
                <a:spcPct val="80000"/>
              </a:lnSpc>
            </a:pPr>
            <a:r>
              <a:rPr lang="en-US" sz="1700" dirty="0"/>
              <a:t>Compute, Upgrade, Change, Determine 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Ambiguous adjectives:</a:t>
            </a:r>
          </a:p>
          <a:p>
            <a:pPr lvl="2">
              <a:lnSpc>
                <a:spcPct val="8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“The system must </a:t>
            </a:r>
            <a:r>
              <a:rPr lang="en-US" sz="1700" dirty="0">
                <a:solidFill>
                  <a:srgbClr val="FF0000"/>
                </a:solidFill>
              </a:rPr>
              <a:t>not </a:t>
            </a:r>
            <a:r>
              <a:rPr lang="en-US" sz="1700" dirty="0" smtClean="0">
                <a:solidFill>
                  <a:srgbClr val="FF0000"/>
                </a:solidFill>
              </a:rPr>
              <a:t>allow the user to have </a:t>
            </a:r>
            <a:r>
              <a:rPr lang="en-US" sz="1700" dirty="0">
                <a:solidFill>
                  <a:srgbClr val="FF0000"/>
                </a:solidFill>
              </a:rPr>
              <a:t>a </a:t>
            </a:r>
            <a:r>
              <a:rPr lang="en-US" sz="1700" b="1" i="1" dirty="0">
                <a:solidFill>
                  <a:srgbClr val="FF0000"/>
                </a:solidFill>
              </a:rPr>
              <a:t>cluttered</a:t>
            </a:r>
            <a:r>
              <a:rPr lang="en-US" sz="1700" dirty="0">
                <a:solidFill>
                  <a:srgbClr val="FF0000"/>
                </a:solidFill>
              </a:rPr>
              <a:t> desktop.”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Ambiguous adverbs: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solidFill>
                  <a:srgbClr val="FF0000"/>
                </a:solidFill>
              </a:rPr>
              <a:t>“The user interface must be </a:t>
            </a:r>
            <a:r>
              <a:rPr lang="en-US" sz="1700" b="1" i="1" dirty="0">
                <a:solidFill>
                  <a:srgbClr val="FF0000"/>
                </a:solidFill>
              </a:rPr>
              <a:t>easy</a:t>
            </a:r>
            <a:r>
              <a:rPr lang="en-US" sz="1700" dirty="0">
                <a:solidFill>
                  <a:srgbClr val="FF0000"/>
                </a:solidFill>
              </a:rPr>
              <a:t> to learn.”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solidFill>
                  <a:srgbClr val="FF0000"/>
                </a:solidFill>
              </a:rPr>
              <a:t>“The performance of the system must be </a:t>
            </a:r>
            <a:r>
              <a:rPr lang="en-US" sz="1700" b="1" i="1" dirty="0">
                <a:solidFill>
                  <a:srgbClr val="FF0000"/>
                </a:solidFill>
              </a:rPr>
              <a:t>fast</a:t>
            </a:r>
            <a:r>
              <a:rPr lang="en-US" sz="17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Reviews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hlink"/>
                </a:solidFill>
              </a:rPr>
              <a:t>Ambiguities </a:t>
            </a:r>
            <a:r>
              <a:rPr lang="en-US" dirty="0">
                <a:solidFill>
                  <a:schemeClr val="hlink"/>
                </a:solidFill>
              </a:rPr>
              <a:t>of Built-in Assumptions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Do not assume the knowledge of the reader.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“The system shall allow the user to use </a:t>
            </a:r>
            <a:r>
              <a:rPr lang="en-US" i="1" dirty="0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as a </a:t>
            </a:r>
            <a:r>
              <a:rPr lang="en-US" i="1" dirty="0">
                <a:solidFill>
                  <a:srgbClr val="FF0000"/>
                </a:solidFill>
              </a:rPr>
              <a:t>multiplier</a:t>
            </a:r>
            <a:r>
              <a:rPr lang="en-US" dirty="0">
                <a:solidFill>
                  <a:srgbClr val="FF0000"/>
                </a:solidFill>
              </a:rPr>
              <a:t>, and then </a:t>
            </a:r>
            <a:r>
              <a:rPr lang="en-US" dirty="0" smtClean="0">
                <a:solidFill>
                  <a:srgbClr val="FF0000"/>
                </a:solidFill>
              </a:rPr>
              <a:t>use a </a:t>
            </a:r>
            <a:r>
              <a:rPr lang="en-US" i="1" dirty="0">
                <a:solidFill>
                  <a:srgbClr val="FF0000"/>
                </a:solidFill>
              </a:rPr>
              <a:t>counter</a:t>
            </a:r>
            <a:r>
              <a:rPr lang="en-US" dirty="0">
                <a:solidFill>
                  <a:srgbClr val="FF0000"/>
                </a:solidFill>
              </a:rPr>
              <a:t> to determine the difference between the two </a:t>
            </a:r>
            <a:r>
              <a:rPr lang="en-US" i="1" dirty="0">
                <a:solidFill>
                  <a:srgbClr val="FF0000"/>
                </a:solidFill>
              </a:rPr>
              <a:t>data structures</a:t>
            </a:r>
            <a:r>
              <a:rPr lang="en-US" dirty="0">
                <a:solidFill>
                  <a:srgbClr val="FF0000"/>
                </a:solidFill>
              </a:rPr>
              <a:t>.”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What is used as a multiplier? A counter for what?  Which data structures?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Reviews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The “etc.” </a:t>
            </a:r>
            <a:r>
              <a:rPr lang="en-US" dirty="0" smtClean="0">
                <a:solidFill>
                  <a:schemeClr val="hlink"/>
                </a:solidFill>
              </a:rPr>
              <a:t>ambiguity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Avoid </a:t>
            </a:r>
            <a:r>
              <a:rPr lang="en-US" dirty="0"/>
              <a:t>etc because it could mean anything; therefore the </a:t>
            </a:r>
            <a:r>
              <a:rPr lang="en-US" dirty="0" smtClean="0"/>
              <a:t>requirement </a:t>
            </a:r>
            <a:r>
              <a:rPr lang="en-US" dirty="0"/>
              <a:t>would be incomplete.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The “i.e.” </a:t>
            </a:r>
            <a:r>
              <a:rPr lang="en-US" dirty="0" err="1">
                <a:solidFill>
                  <a:schemeClr val="hlink"/>
                </a:solidFill>
              </a:rPr>
              <a:t>vs</a:t>
            </a:r>
            <a:r>
              <a:rPr lang="en-US" dirty="0">
                <a:solidFill>
                  <a:schemeClr val="hlink"/>
                </a:solidFill>
              </a:rPr>
              <a:t> “e.g.” </a:t>
            </a:r>
            <a:r>
              <a:rPr lang="en-US" dirty="0" smtClean="0">
                <a:solidFill>
                  <a:schemeClr val="hlink"/>
                </a:solidFill>
              </a:rPr>
              <a:t>cases </a:t>
            </a:r>
            <a:r>
              <a:rPr lang="en-US" dirty="0">
                <a:solidFill>
                  <a:schemeClr val="hlink"/>
                </a:solidFill>
              </a:rPr>
              <a:t>of </a:t>
            </a:r>
            <a:r>
              <a:rPr lang="en-US" dirty="0" smtClean="0">
                <a:solidFill>
                  <a:schemeClr val="hlink"/>
                </a:solidFill>
              </a:rPr>
              <a:t>ambiguity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Do not confuse the terms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 = id </a:t>
            </a:r>
            <a:r>
              <a:rPr lang="en-US" dirty="0" err="1"/>
              <a:t>est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That 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= exempli gratia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example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Reviews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Boundary </a:t>
            </a:r>
            <a:r>
              <a:rPr lang="en-US" sz="2800" dirty="0">
                <a:solidFill>
                  <a:schemeClr val="hlink"/>
                </a:solidFill>
              </a:rPr>
              <a:t>Ambiguity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“Search category values lies between 1 and 4.”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Is 1 and 4 included?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“The system shall place the tax payer in the 28% tax bracket when his/her </a:t>
            </a:r>
            <a:r>
              <a:rPr lang="en-US" sz="2400" dirty="0">
                <a:solidFill>
                  <a:srgbClr val="FF0000"/>
                </a:solidFill>
              </a:rPr>
              <a:t>adjusted gross income is $90,000 or </a:t>
            </a:r>
            <a:r>
              <a:rPr lang="en-US" sz="2400" dirty="0" smtClean="0">
                <a:solidFill>
                  <a:srgbClr val="FF0000"/>
                </a:solidFill>
              </a:rPr>
              <a:t>less, </a:t>
            </a:r>
            <a:r>
              <a:rPr lang="en-US" sz="2400" dirty="0">
                <a:solidFill>
                  <a:srgbClr val="FF0000"/>
                </a:solidFill>
              </a:rPr>
              <a:t>when it is $140,000 or less </a:t>
            </a:r>
            <a:r>
              <a:rPr lang="en-US" sz="2400" dirty="0" smtClean="0">
                <a:solidFill>
                  <a:srgbClr val="FF0000"/>
                </a:solidFill>
              </a:rPr>
              <a:t>s/he </a:t>
            </a:r>
            <a:r>
              <a:rPr lang="en-US" sz="2400" dirty="0">
                <a:solidFill>
                  <a:srgbClr val="FF0000"/>
                </a:solidFill>
              </a:rPr>
              <a:t>will be in the 31% tax bracket.”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 happens if </a:t>
            </a:r>
            <a:r>
              <a:rPr lang="en-US" dirty="0" smtClean="0"/>
              <a:t>the tax payer makes </a:t>
            </a:r>
            <a:r>
              <a:rPr lang="en-US" dirty="0"/>
              <a:t>more than $140000?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600200"/>
          <a:ext cx="6368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88"/>
                <a:gridCol w="1248694"/>
                <a:gridCol w="1248694"/>
                <a:gridCol w="1248694"/>
                <a:gridCol w="124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Requirement 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Missing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4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rgbClr val="0070C0"/>
                </a:solidFill>
              </a:rPr>
              <a:t>OnPro</a:t>
            </a:r>
            <a:r>
              <a:rPr lang="en-US" sz="2800" dirty="0">
                <a:solidFill>
                  <a:srgbClr val="0070C0"/>
                </a:solidFill>
              </a:rPr>
              <a:t> shall allow project members to view the names of all assigned and completed projects immediately after logging in.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76297"/>
              </p:ext>
            </p:extLst>
          </p:nvPr>
        </p:nvGraphicFramePr>
        <p:xfrm>
          <a:off x="294958" y="2971800"/>
          <a:ext cx="8401683" cy="1200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8978"/>
                <a:gridCol w="716062"/>
                <a:gridCol w="716062"/>
                <a:gridCol w="716062"/>
                <a:gridCol w="716062"/>
                <a:gridCol w="638774"/>
                <a:gridCol w="1066800"/>
                <a:gridCol w="1010285"/>
                <a:gridCol w="457200"/>
                <a:gridCol w="762000"/>
                <a:gridCol w="533398"/>
              </a:tblGrid>
              <a:tr h="280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Requirement</a:t>
                      </a:r>
                      <a:endParaRPr lang="en-US" sz="1100" dirty="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Missing Else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Reference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00"/>
                          </a:solidFill>
                          <a:effectLst/>
                        </a:rPr>
                        <a:t>Omission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FF00"/>
                          </a:solidFill>
                          <a:effectLst/>
                        </a:rPr>
                        <a:t>Logical Operator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Negation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Ambiguous statements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Built-in Assumption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etc., i.e., e.g.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Boundary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77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entury Gothic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7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Omission: What if there are no assigned or completed projects</a:t>
                      </a:r>
                      <a:r>
                        <a:rPr lang="en-US" sz="1400" b="1" dirty="0" smtClean="0">
                          <a:effectLst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Operator: What if there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only assigned projects? Completed projects?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19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buFont typeface="+mj-lt"/>
              <a:buAutoNum type="arabicPeriod"/>
            </a:pPr>
            <a:r>
              <a:rPr lang="en-US" sz="2000" dirty="0" smtClean="0"/>
              <a:t>[Rewrite]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OnPro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shall allow project members to view the names of all assigned and completed projects immediately after logging in. 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914400" lvl="1" indent="-514350">
              <a:buFont typeface="+mj-lt"/>
              <a:buAutoNum type="romanLcPeriod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If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there are no projects for the project member then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OnPro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shall display a message indicating that there are no projects for the project member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. 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If there are no completed projects then only assigned project names are displayed. 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If there are no assigned projects then only completed project names are displayed.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3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what the client means?</a:t>
            </a:r>
          </a:p>
          <a:p>
            <a:pPr lvl="1"/>
            <a:r>
              <a:rPr lang="en-US" dirty="0"/>
              <a:t>Client and analyst should </a:t>
            </a:r>
            <a:r>
              <a:rPr lang="en-US" dirty="0" smtClean="0"/>
              <a:t>review</a:t>
            </a:r>
            <a:r>
              <a:rPr lang="en-US" dirty="0"/>
              <a:t> </a:t>
            </a:r>
            <a:r>
              <a:rPr lang="en-US" dirty="0" smtClean="0"/>
              <a:t>the requirement as written and any other created artifacts e.g. use case </a:t>
            </a:r>
            <a:r>
              <a:rPr lang="en-US" dirty="0" smtClean="0"/>
              <a:t>descriptions and scenarios.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conflicting </a:t>
            </a:r>
            <a:r>
              <a:rPr lang="en-US" dirty="0" smtClean="0"/>
              <a:t>requirements</a:t>
            </a:r>
            <a:r>
              <a:rPr lang="en-US" dirty="0"/>
              <a:t>.</a:t>
            </a:r>
          </a:p>
          <a:p>
            <a:r>
              <a:rPr lang="en-US" dirty="0"/>
              <a:t>Two requirements are </a:t>
            </a:r>
            <a:r>
              <a:rPr lang="en-US" i="1" dirty="0"/>
              <a:t>inconsistent </a:t>
            </a:r>
            <a:r>
              <a:rPr lang="en-US" dirty="0"/>
              <a:t>if they cannot be satisfied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Discuss Software Engineering and the Software Development Process</a:t>
            </a:r>
          </a:p>
          <a:p>
            <a:pPr lvl="0">
              <a:buFont typeface="Wingdings" pitchFamily="2" charset="2"/>
              <a:buChar char="ü"/>
            </a:pP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Use, adapt, and critique various methods of requirements elicitation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Create and critique various forms of software modeling documentation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Analyze requirements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Produce a workable throw-away prototype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 smtClean="0"/>
              <a:t>Create and critique various types of software requirements documents</a:t>
            </a:r>
          </a:p>
          <a:p>
            <a:pPr lv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Write and critique requirements specifications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 verification and validation activities on requirements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17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4191000"/>
            <a:ext cx="59683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For requirements that conflict, fill in a </a:t>
            </a:r>
            <a:r>
              <a:rPr lang="en-US" dirty="0" smtClean="0"/>
              <a:t>1 (or add 1)</a:t>
            </a:r>
            <a:endParaRPr lang="en-US" dirty="0" smtClean="0"/>
          </a:p>
          <a:p>
            <a:r>
              <a:rPr lang="en-US" dirty="0" smtClean="0"/>
              <a:t>For requirements that related, fill in a </a:t>
            </a:r>
            <a:r>
              <a:rPr lang="en-US" dirty="0" smtClean="0"/>
              <a:t>1000 (or add 1000)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Verifiability/Testability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Test cases can be developed to demonstrate the requirement.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Verifiability/Testability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8006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OnPro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shall allow project members to view the names of all assigned and completed projects immediately after logging in. 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If there are no projects for the project member then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OnPro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shall display a message indicating that there are no projects for the project member. 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If there are no completed projects then only assigned project names are displayed. 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If there are no assigned projects then only completed project names are displayed.</a:t>
            </a:r>
          </a:p>
          <a:p>
            <a:pPr marL="514350" indent="-514350"/>
            <a:endParaRPr lang="en-US" sz="1600" dirty="0" smtClean="0"/>
          </a:p>
          <a:p>
            <a:pPr marL="514350" indent="-514350"/>
            <a:r>
              <a:rPr lang="en-US" sz="1600" dirty="0" smtClean="0"/>
              <a:t>Case 1: There are no projects for a project member – </a:t>
            </a:r>
            <a:r>
              <a:rPr lang="en-US" sz="1600" dirty="0" err="1" smtClean="0"/>
              <a:t>OnPro</a:t>
            </a:r>
            <a:r>
              <a:rPr lang="en-US" sz="1600" dirty="0" smtClean="0"/>
              <a:t> should display a message.</a:t>
            </a:r>
          </a:p>
          <a:p>
            <a:pPr marL="514350" indent="-514350"/>
            <a:r>
              <a:rPr lang="en-US" sz="1600" dirty="0" smtClean="0"/>
              <a:t>Case 2: There are assigned projects but no completed projects – </a:t>
            </a:r>
            <a:r>
              <a:rPr lang="en-US" sz="1600" dirty="0" err="1" smtClean="0"/>
              <a:t>OnPro</a:t>
            </a:r>
            <a:r>
              <a:rPr lang="en-US" sz="1600" dirty="0" smtClean="0"/>
              <a:t> should display only the names of the assigned projects.</a:t>
            </a:r>
          </a:p>
          <a:p>
            <a:pPr marL="514350" indent="-514350"/>
            <a:r>
              <a:rPr lang="en-US" sz="1600" dirty="0" smtClean="0"/>
              <a:t>Case 3: There are completed projects but no assigned projects – </a:t>
            </a:r>
            <a:r>
              <a:rPr lang="en-US" sz="1600" dirty="0" err="1" smtClean="0"/>
              <a:t>OnPro</a:t>
            </a:r>
            <a:r>
              <a:rPr lang="en-US" sz="1600" dirty="0" smtClean="0"/>
              <a:t> should display the names of the completed projects.</a:t>
            </a:r>
          </a:p>
          <a:p>
            <a:pPr marL="514350" indent="-514350"/>
            <a:r>
              <a:rPr lang="en-US" sz="1600" dirty="0" smtClean="0"/>
              <a:t>Case 4: There are completed and assigned projects – </a:t>
            </a:r>
            <a:r>
              <a:rPr lang="en-US" sz="1600" dirty="0" err="1" smtClean="0"/>
              <a:t>OnPro</a:t>
            </a:r>
            <a:r>
              <a:rPr lang="en-US" sz="1600" dirty="0" smtClean="0"/>
              <a:t> should display the names of completed and assigned projects.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23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Traceable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each requirement have a unique identifier?</a:t>
            </a:r>
          </a:p>
          <a:p>
            <a:r>
              <a:rPr lang="en-US" dirty="0" smtClean="0"/>
              <a:t>Can the source of the requirement be identified?</a:t>
            </a:r>
          </a:p>
          <a:p>
            <a:r>
              <a:rPr lang="en-US" dirty="0" smtClean="0"/>
              <a:t>Is it relatively easy to find the set of requirements that deals with a specific aspect of the system?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001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056"/>
                <a:gridCol w="1371056"/>
                <a:gridCol w="1371056"/>
                <a:gridCol w="2516776"/>
                <a:gridCol w="13710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Requirement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Analysis Model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Model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Model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 Case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1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questions defined by the software development company that the analyst may use to assess each requirement.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2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 VERIFICATION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561224"/>
              </p:ext>
            </p:extLst>
          </p:nvPr>
        </p:nvGraphicFramePr>
        <p:xfrm>
          <a:off x="762000" y="2362200"/>
          <a:ext cx="7543799" cy="2804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86578"/>
                <a:gridCol w="3286578"/>
                <a:gridCol w="507613"/>
                <a:gridCol w="4630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Requirement ID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Checklist Item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unambiguous.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correct.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consistent.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complete.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testable.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traceable.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feasible.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requirement is free of design detail.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09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Checklist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16940"/>
              </p:ext>
            </p:extLst>
          </p:nvPr>
        </p:nvGraphicFramePr>
        <p:xfrm>
          <a:off x="533400" y="2209800"/>
          <a:ext cx="8229600" cy="33329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7345"/>
                <a:gridCol w="3718255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 ID</a:t>
                      </a:r>
                      <a:endParaRPr lang="en-US" sz="18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Ambiguity Item</a:t>
                      </a:r>
                      <a:endParaRPr lang="en-US" sz="18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1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Dangling Else problem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Reference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Omission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Logical Operator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Negation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Unclear words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Built-in Assumptions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etc.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i.e. or e.g.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Temporal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Boundary Ambiguity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17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Model Checklist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478581"/>
              </p:ext>
            </p:extLst>
          </p:nvPr>
        </p:nvGraphicFramePr>
        <p:xfrm>
          <a:off x="304800" y="1828800"/>
          <a:ext cx="8534400" cy="30845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16107"/>
                <a:gridCol w="3816107"/>
                <a:gridCol w="471613"/>
                <a:gridCol w="43057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Requirement ID</a:t>
                      </a:r>
                      <a:endParaRPr lang="en-US" sz="16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Item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 major essential classes/entities identified?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 all relevant data elements identified?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 all major functions that transform data identified?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 there any missing relationships?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 identified relationships relevant?</a:t>
                      </a:r>
                      <a:endParaRPr lang="en-US" sz="16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Is the model complete?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 the requirement be realized by the model?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Sylfaen"/>
                        <a:ea typeface="Sylfae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0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(V &amp; V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</a:t>
            </a:r>
            <a:r>
              <a:rPr lang="en-US" dirty="0" smtClean="0"/>
              <a:t>Analysis </a:t>
            </a:r>
            <a:br>
              <a:rPr lang="en-US" dirty="0" smtClean="0"/>
            </a:br>
            <a:r>
              <a:rPr lang="en-US" dirty="0" smtClean="0"/>
              <a:t>(High-Level Verification)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Reviewing </a:t>
            </a:r>
            <a:r>
              <a:rPr lang="en-US" sz="2000" dirty="0" smtClean="0"/>
              <a:t>high-level requirements </a:t>
            </a:r>
            <a:r>
              <a:rPr lang="en-US" sz="2000" dirty="0"/>
              <a:t>in order to uncover </a:t>
            </a:r>
            <a:r>
              <a:rPr lang="en-US" sz="2000" dirty="0" smtClean="0"/>
              <a:t>potential problems: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900" dirty="0"/>
              <a:t>Completeness checks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Ambiguity checks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Correctness </a:t>
            </a:r>
            <a:r>
              <a:rPr lang="en-US" sz="1900" dirty="0"/>
              <a:t>checks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Consistency </a:t>
            </a:r>
            <a:r>
              <a:rPr lang="en-US" sz="1900" dirty="0" smtClean="0"/>
              <a:t>checks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Verifiability checks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Traceability Checks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Analysis checklists</a:t>
            </a:r>
          </a:p>
          <a:p>
            <a:pPr lvl="2">
              <a:lnSpc>
                <a:spcPct val="90000"/>
              </a:lnSpc>
              <a:buNone/>
            </a:pPr>
            <a:endParaRPr lang="en-US" sz="19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(High-Level)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functional requirement has all these elements:</a:t>
            </a:r>
          </a:p>
          <a:p>
            <a:pPr lvl="1"/>
            <a:r>
              <a:rPr lang="en-US" dirty="0" smtClean="0"/>
              <a:t>Actor or Actors</a:t>
            </a:r>
          </a:p>
          <a:p>
            <a:pPr lvl="1"/>
            <a:r>
              <a:rPr lang="en-US" dirty="0" smtClean="0"/>
              <a:t>The action that the actor performs</a:t>
            </a:r>
          </a:p>
          <a:p>
            <a:pPr lvl="1"/>
            <a:r>
              <a:rPr lang="en-US" dirty="0" smtClean="0"/>
              <a:t>The objective of the actions</a:t>
            </a:r>
          </a:p>
          <a:p>
            <a:pPr lvl="1"/>
            <a:r>
              <a:rPr lang="en-US" dirty="0" smtClean="0"/>
              <a:t>The trigger</a:t>
            </a:r>
          </a:p>
          <a:p>
            <a:r>
              <a:rPr lang="en-US" dirty="0" smtClean="0"/>
              <a:t>The non-function requirement has all these elements</a:t>
            </a:r>
          </a:p>
          <a:p>
            <a:pPr lvl="1"/>
            <a:r>
              <a:rPr lang="en-US" dirty="0" smtClean="0"/>
              <a:t>Action or characteristic</a:t>
            </a:r>
          </a:p>
          <a:p>
            <a:pPr lvl="1"/>
            <a:r>
              <a:rPr lang="en-US" dirty="0" smtClean="0"/>
              <a:t>Constraint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Completeness Check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>
                <a:solidFill>
                  <a:srgbClr val="0070C0"/>
                </a:solidFill>
              </a:rPr>
              <a:t>OnPro</a:t>
            </a:r>
            <a:r>
              <a:rPr lang="en-US" dirty="0">
                <a:solidFill>
                  <a:srgbClr val="0070C0"/>
                </a:solidFill>
              </a:rPr>
              <a:t> shall allow project members to view a list of all assigned and completed projects.</a:t>
            </a:r>
          </a:p>
          <a:p>
            <a:pPr lvl="1"/>
            <a:r>
              <a:rPr lang="en-US" dirty="0" smtClean="0"/>
              <a:t>Actor: </a:t>
            </a:r>
            <a:r>
              <a:rPr lang="en-US" dirty="0"/>
              <a:t>project members</a:t>
            </a:r>
          </a:p>
          <a:p>
            <a:pPr lvl="1"/>
            <a:r>
              <a:rPr lang="en-US" dirty="0"/>
              <a:t>Action: to view</a:t>
            </a:r>
          </a:p>
          <a:p>
            <a:pPr lvl="1"/>
            <a:r>
              <a:rPr lang="en-US" dirty="0"/>
              <a:t>Objective: </a:t>
            </a:r>
            <a:r>
              <a:rPr lang="en-US" b="1" i="1" dirty="0"/>
              <a:t>list of all assigned and completed projects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Unclear – what exactly is in the list?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Trigger: </a:t>
            </a:r>
            <a:r>
              <a:rPr lang="en-US" b="1" i="1" dirty="0">
                <a:solidFill>
                  <a:srgbClr val="FF0000"/>
                </a:solidFill>
              </a:rPr>
              <a:t>Not specified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[Rewrite] </a:t>
            </a:r>
            <a:r>
              <a:rPr lang="en-US" dirty="0" err="1" smtClean="0">
                <a:solidFill>
                  <a:srgbClr val="00B050"/>
                </a:solidFill>
              </a:rPr>
              <a:t>OnPro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shall allow project members to view the names of all assigned and completed projects immediately after logging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Completeness Check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solidFill>
                  <a:srgbClr val="0070C0"/>
                </a:solidFill>
              </a:rPr>
              <a:t>OnPro</a:t>
            </a:r>
            <a:r>
              <a:rPr lang="en-US" dirty="0">
                <a:solidFill>
                  <a:srgbClr val="0070C0"/>
                </a:solidFill>
              </a:rPr>
              <a:t> shall </a:t>
            </a:r>
            <a:r>
              <a:rPr lang="en-US" dirty="0" smtClean="0">
                <a:solidFill>
                  <a:srgbClr val="0070C0"/>
                </a:solidFill>
              </a:rPr>
              <a:t>respond to requests within a short time.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Action</a:t>
            </a:r>
            <a:r>
              <a:rPr lang="en-US" dirty="0"/>
              <a:t>: </a:t>
            </a:r>
            <a:r>
              <a:rPr lang="en-US" dirty="0" smtClean="0"/>
              <a:t>respond to requests</a:t>
            </a:r>
            <a:endParaRPr lang="en-US" dirty="0"/>
          </a:p>
          <a:p>
            <a:pPr lvl="1"/>
            <a:r>
              <a:rPr lang="en-US" dirty="0" smtClean="0"/>
              <a:t>Constraint: </a:t>
            </a:r>
            <a:r>
              <a:rPr lang="en-US" b="1" i="1" dirty="0" smtClean="0"/>
              <a:t>within a short time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Unclear – what </a:t>
            </a:r>
            <a:r>
              <a:rPr lang="en-US" b="1" dirty="0" smtClean="0">
                <a:solidFill>
                  <a:srgbClr val="FF0000"/>
                </a:solidFill>
              </a:rPr>
              <a:t>defines short time?</a:t>
            </a:r>
            <a:r>
              <a:rPr lang="en-US" b="1" dirty="0" smtClean="0"/>
              <a:t>)</a:t>
            </a:r>
            <a:endParaRPr lang="en-US" dirty="0"/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[Rewrite] </a:t>
            </a:r>
            <a:r>
              <a:rPr lang="en-US" dirty="0" err="1" smtClean="0">
                <a:solidFill>
                  <a:srgbClr val="00B050"/>
                </a:solidFill>
              </a:rPr>
              <a:t>OnPro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shall </a:t>
            </a:r>
            <a:r>
              <a:rPr lang="en-US" dirty="0" smtClean="0">
                <a:solidFill>
                  <a:srgbClr val="00B050"/>
                </a:solidFill>
              </a:rPr>
              <a:t>respond to requests within 3 seconds of the request.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6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Completeness Check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>
                <a:solidFill>
                  <a:srgbClr val="0070C0"/>
                </a:solidFill>
              </a:rPr>
              <a:t>OnPro</a:t>
            </a:r>
            <a:r>
              <a:rPr lang="en-US" dirty="0" smtClean="0">
                <a:solidFill>
                  <a:srgbClr val="0070C0"/>
                </a:solidFill>
              </a:rPr>
              <a:t> shall be user-friendly.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Action: None</a:t>
            </a:r>
          </a:p>
          <a:p>
            <a:pPr lvl="1"/>
            <a:r>
              <a:rPr lang="en-US" dirty="0" smtClean="0"/>
              <a:t>Characteristic: (</a:t>
            </a:r>
            <a:r>
              <a:rPr lang="en-US" b="1" dirty="0" smtClean="0">
                <a:solidFill>
                  <a:srgbClr val="FF0000"/>
                </a:solidFill>
              </a:rPr>
              <a:t>Unclear – not named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Constraint: </a:t>
            </a:r>
            <a:r>
              <a:rPr lang="en-US" b="1" i="1" dirty="0" smtClean="0"/>
              <a:t>user-friendly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Unclear </a:t>
            </a:r>
            <a:r>
              <a:rPr lang="en-US" b="1" dirty="0">
                <a:solidFill>
                  <a:srgbClr val="FF0000"/>
                </a:solidFill>
              </a:rPr>
              <a:t>– what </a:t>
            </a:r>
            <a:r>
              <a:rPr lang="en-US" b="1" dirty="0" smtClean="0">
                <a:solidFill>
                  <a:srgbClr val="FF0000"/>
                </a:solidFill>
              </a:rPr>
              <a:t>defines user-friendly?</a:t>
            </a:r>
            <a:r>
              <a:rPr lang="en-US" b="1" dirty="0" smtClean="0"/>
              <a:t>)</a:t>
            </a:r>
            <a:endParaRPr lang="en-US" dirty="0"/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[Rewrite] </a:t>
            </a:r>
            <a:r>
              <a:rPr lang="en-US" dirty="0" err="1" smtClean="0">
                <a:solidFill>
                  <a:srgbClr val="00B050"/>
                </a:solidFill>
              </a:rPr>
              <a:t>OnPro’s</a:t>
            </a:r>
            <a:r>
              <a:rPr lang="en-US" dirty="0" smtClean="0">
                <a:solidFill>
                  <a:srgbClr val="00B050"/>
                </a:solidFill>
              </a:rPr>
              <a:t> user interface shall be judged as user-friendly by at least 80% of novice users.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requirement is ambiguous if there are multiple interpretations of that requirement.</a:t>
            </a:r>
          </a:p>
          <a:p>
            <a:r>
              <a:rPr lang="en-US" dirty="0" smtClean="0"/>
              <a:t>Note: The English language is inherently ambiguous.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 lady hit the man with an umbrella. </a:t>
            </a:r>
          </a:p>
          <a:p>
            <a:pPr lvl="2"/>
            <a:r>
              <a:rPr lang="en-US" dirty="0" smtClean="0"/>
              <a:t>Is the lady using an umbrella to hit or is she hitting a man who is carrying an umbrella?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He gave her cat food. </a:t>
            </a:r>
          </a:p>
          <a:p>
            <a:pPr lvl="2"/>
            <a:r>
              <a:rPr lang="en-US" dirty="0" smtClean="0"/>
              <a:t>Is he giving cat food to her or is he giving her cat some food?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They are looking for teachers of French, German and Japanese. </a:t>
            </a:r>
          </a:p>
          <a:p>
            <a:pPr lvl="2"/>
            <a:r>
              <a:rPr lang="en-US" dirty="0" smtClean="0"/>
              <a:t>Are they looking for teachers who can each teach one language or all three languages?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1582</Words>
  <Application>Microsoft Office PowerPoint</Application>
  <PresentationFormat>On-screen Show (4:3)</PresentationFormat>
  <Paragraphs>320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CSCI5200 Software Systems Engineering</vt:lpstr>
      <vt:lpstr>Where are we?</vt:lpstr>
      <vt:lpstr>Requirements Analysis (V &amp; V 1)</vt:lpstr>
      <vt:lpstr>Requirements Analysis  (High-Level Verification)</vt:lpstr>
      <vt:lpstr>Completeness (High-Level)</vt:lpstr>
      <vt:lpstr>Functional Completeness Check Example</vt:lpstr>
      <vt:lpstr>Non-Functional Completeness Check Example</vt:lpstr>
      <vt:lpstr>Non-Functional Completeness Check Example</vt:lpstr>
      <vt:lpstr>Ambiguity</vt:lpstr>
      <vt:lpstr>Ambiguity Reviews</vt:lpstr>
      <vt:lpstr>Ambiguity Reviews</vt:lpstr>
      <vt:lpstr>Ambiguity Reviews</vt:lpstr>
      <vt:lpstr>Ambiguity Reviews</vt:lpstr>
      <vt:lpstr>Ambiguity Reviews</vt:lpstr>
      <vt:lpstr>Ambiguity Reviews</vt:lpstr>
      <vt:lpstr>Ambiguity Review</vt:lpstr>
      <vt:lpstr>Ambiguity Analysis Example</vt:lpstr>
      <vt:lpstr>Correctness</vt:lpstr>
      <vt:lpstr>Consistency</vt:lpstr>
      <vt:lpstr>Interaction Matrix</vt:lpstr>
      <vt:lpstr>Verifiability/Testability</vt:lpstr>
      <vt:lpstr>Verifiability/Testability Example</vt:lpstr>
      <vt:lpstr>Traceable</vt:lpstr>
      <vt:lpstr>Traceability Matrix</vt:lpstr>
      <vt:lpstr>Analysis Checklists</vt:lpstr>
      <vt:lpstr>REQUIREMENT VERIFICATION CHECKLIST</vt:lpstr>
      <vt:lpstr>Ambiguity Checklist</vt:lpstr>
      <vt:lpstr>Analysis Model Checklist</vt:lpstr>
    </vt:vector>
  </TitlesOfParts>
  <Company>East Tennessee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ETSU User</dc:creator>
  <cp:lastModifiedBy>Jeff Roach</cp:lastModifiedBy>
  <cp:revision>184</cp:revision>
  <dcterms:created xsi:type="dcterms:W3CDTF">2002-10-02T16:33:53Z</dcterms:created>
  <dcterms:modified xsi:type="dcterms:W3CDTF">2014-10-16T21:15:43Z</dcterms:modified>
</cp:coreProperties>
</file>