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58" r:id="rId5"/>
    <p:sldId id="295" r:id="rId6"/>
    <p:sldId id="261" r:id="rId7"/>
    <p:sldId id="296" r:id="rId8"/>
    <p:sldId id="297" r:id="rId9"/>
    <p:sldId id="291" r:id="rId10"/>
    <p:sldId id="298" r:id="rId11"/>
    <p:sldId id="265" r:id="rId12"/>
    <p:sldId id="284" r:id="rId13"/>
    <p:sldId id="293" r:id="rId14"/>
    <p:sldId id="294" r:id="rId15"/>
    <p:sldId id="266" r:id="rId16"/>
    <p:sldId id="292" r:id="rId17"/>
    <p:sldId id="274" r:id="rId18"/>
    <p:sldId id="275" r:id="rId19"/>
    <p:sldId id="299" r:id="rId20"/>
    <p:sldId id="283" r:id="rId21"/>
    <p:sldId id="281" r:id="rId22"/>
    <p:sldId id="280" r:id="rId23"/>
    <p:sldId id="282" r:id="rId24"/>
    <p:sldId id="276" r:id="rId25"/>
    <p:sldId id="279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>
        <p:scale>
          <a:sx n="90" d="100"/>
          <a:sy n="90" d="100"/>
        </p:scale>
        <p:origin x="-115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E16193-9FA5-45DE-8203-C655F437E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8891-B2E3-4163-B9A8-9B4246BCA9AD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E1AEF-FEC7-4766-9E5E-650091E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50CB-6E35-4E4B-AC02-DA03DE5C2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6189-EB6B-4603-BE1F-664B121F0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5ECF1-F39E-47BF-9860-2CA82754A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D2B49A2-F61C-4CA4-AAD7-9B647807F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489-5C89-4153-A17B-3ECB8FE91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6B10-B299-4BBE-9D07-2B8BF28CB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987D-AC31-4FC3-9D98-D2475E81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8FBF-E8B8-4E5E-8632-D62F5F019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B4A-29AD-454E-B90F-7F05BE13B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CFA0-178A-43F3-8BA4-08049ED2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7FF3-584B-448A-9373-050E508A6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FFBD-F363-4E54-A17C-DA5FD2EE9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54C2-A328-4571-A56F-5553DDF65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CSCI5200-201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87994"/>
              </p:ext>
            </p:extLst>
          </p:nvPr>
        </p:nvGraphicFramePr>
        <p:xfrm>
          <a:off x="457200" y="160020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Information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60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{&lt;character&gt;}</a:t>
                      </a:r>
                      <a:r>
                        <a:rPr lang="en-US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Semesters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maximum 3 digits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910050"/>
              </p:ext>
            </p:extLst>
          </p:nvPr>
        </p:nvGraphicFramePr>
        <p:xfrm>
          <a:off x="457200" y="3886200"/>
          <a:ext cx="7924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257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Semester Record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Credits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Integer, maximum 3 digits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Which 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Enumeration: Fall, Spring, Summer, Winter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9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Pseudocode</a:t>
            </a:r>
            <a:endParaRPr lang="en-US" sz="3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requirement is specified in a natural language but done in a structured way.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While there are more employees to process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Read employee data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Calculate employee’s salary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EndWhile</a:t>
            </a:r>
            <a:endParaRPr lang="en-US" sz="1800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Basis for writing Pseudocode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Use an imperative approach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Statements are executed in a stepwise, sequential manner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 of execution is </a:t>
            </a:r>
            <a:r>
              <a:rPr lang="en-US" sz="2000" dirty="0" smtClean="0"/>
              <a:t>crucial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3 control structures: sequence, selection, repetition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Assignment is destructive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Expressions </a:t>
            </a:r>
            <a:r>
              <a:rPr lang="en-US" sz="2000" dirty="0"/>
              <a:t>yields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Statements carry out some operation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I/O and error </a:t>
            </a:r>
            <a:r>
              <a:rPr lang="en-US" sz="2000" dirty="0" smtClean="0"/>
              <a:t>handling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 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752600"/>
            <a:ext cx="4953000" cy="341632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something is true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this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something is true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that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 Repetition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524000"/>
            <a:ext cx="6172200" cy="507831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something is true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this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EndWhile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each something in somewhere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something is true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this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Until something is true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Decision Tables</a:t>
            </a:r>
            <a:endParaRPr lang="en-US" sz="3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23275" cy="1981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decision table is a description of a system as a set of possible conditions satisfied by the system at a given time, rules for reacting to stimuli when certain sets of those conditions are met, and actions to be taken as a result.  </a:t>
            </a:r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</a:t>
            </a:r>
            <a:r>
              <a:rPr lang="en-US" sz="1800" i="1" dirty="0"/>
              <a:t>suppose the admissions office at a university is developing a system to determine whom to accept as freshmen</a:t>
            </a:r>
            <a:r>
              <a:rPr lang="en-US" sz="1800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657600"/>
          <a:ext cx="86650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785"/>
                <a:gridCol w="346392"/>
                <a:gridCol w="346392"/>
                <a:gridCol w="346392"/>
                <a:gridCol w="346392"/>
                <a:gridCol w="382905"/>
                <a:gridCol w="382905"/>
                <a:gridCol w="382905"/>
                <a:gridCol w="382905"/>
                <a:gridCol w="330261"/>
                <a:gridCol w="330261"/>
                <a:gridCol w="330261"/>
                <a:gridCol w="330261"/>
                <a:gridCol w="330261"/>
                <a:gridCol w="330261"/>
                <a:gridCol w="330261"/>
                <a:gridCol w="3302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Standardized exam scores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grades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Outside activities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 recommendations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Send admission</a:t>
                      </a:r>
                      <a:r>
                        <a:rPr lang="en-US" baseline="0" dirty="0" smtClean="0"/>
                        <a:t>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Send rejection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Distilled Chap 10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Activity Diagrams</a:t>
            </a:r>
            <a:endParaRPr lang="en-US" sz="3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33528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Useful </a:t>
            </a:r>
            <a:r>
              <a:rPr lang="en-US" sz="2400" dirty="0"/>
              <a:t>for describing synchronization and parallel processing. </a:t>
            </a:r>
            <a:endParaRPr lang="en-US" sz="2400" dirty="0" smtClean="0"/>
          </a:p>
          <a:p>
            <a:r>
              <a:rPr lang="en-US" sz="2400" dirty="0" smtClean="0"/>
              <a:t>UML Distilled Chap 11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125915"/>
            <a:ext cx="3962400" cy="57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Data Flow Diagram</a:t>
            </a:r>
            <a:endParaRPr lang="en-US" sz="3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z="2000" dirty="0" smtClean="0"/>
              <a:t>DFDs </a:t>
            </a:r>
            <a:r>
              <a:rPr lang="en-US" sz="2000" dirty="0"/>
              <a:t>are used to exhibit the flow of data.</a:t>
            </a:r>
            <a:r>
              <a:rPr lang="en-US" sz="2800" dirty="0"/>
              <a:t>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799"/>
            <a:ext cx="6783572" cy="4974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Project Identification and Definition</a:t>
            </a:r>
          </a:p>
          <a:p>
            <a:pPr lvl="1"/>
            <a:r>
              <a:rPr lang="en-US" dirty="0" smtClean="0"/>
              <a:t>Project Name</a:t>
            </a:r>
          </a:p>
          <a:p>
            <a:pPr lvl="1"/>
            <a:r>
              <a:rPr lang="en-US" dirty="0" smtClean="0"/>
              <a:t>Project Sponsor</a:t>
            </a:r>
          </a:p>
          <a:p>
            <a:pPr lvl="1"/>
            <a:r>
              <a:rPr lang="en-US" dirty="0" smtClean="0"/>
              <a:t>Business Need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2"/>
            <a:r>
              <a:rPr lang="en-US" i="1" dirty="0" smtClean="0"/>
              <a:t>Numbered</a:t>
            </a:r>
          </a:p>
          <a:p>
            <a:pPr lvl="2"/>
            <a:r>
              <a:rPr lang="en-US" i="1" dirty="0" smtClean="0"/>
              <a:t>&lt;User Role&gt; shall be able to ...</a:t>
            </a:r>
          </a:p>
          <a:p>
            <a:pPr lvl="1"/>
            <a:r>
              <a:rPr lang="en-US" dirty="0" smtClean="0"/>
              <a:t>Expected Value</a:t>
            </a:r>
          </a:p>
          <a:p>
            <a:pPr lvl="1"/>
            <a:r>
              <a:rPr lang="en-US" dirty="0" smtClean="0"/>
              <a:t>Priority List</a:t>
            </a:r>
          </a:p>
          <a:p>
            <a:r>
              <a:rPr lang="en-US" dirty="0" smtClean="0"/>
              <a:t>Application Wide Non-Functional Requirements</a:t>
            </a:r>
          </a:p>
          <a:p>
            <a:r>
              <a:rPr lang="en-US" dirty="0" smtClean="0"/>
              <a:t>System Architectural Diagram</a:t>
            </a:r>
          </a:p>
          <a:p>
            <a:r>
              <a:rPr lang="en-US" dirty="0" smtClean="0"/>
              <a:t>Detailed User Stories</a:t>
            </a:r>
          </a:p>
          <a:p>
            <a:pPr lvl="1"/>
            <a:r>
              <a:rPr lang="en-US" dirty="0" smtClean="0"/>
              <a:t>Use case description format</a:t>
            </a:r>
          </a:p>
          <a:p>
            <a:pPr lvl="1"/>
            <a:r>
              <a:rPr lang="en-US" dirty="0" smtClean="0"/>
              <a:t>Semi-formal and Formal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 </a:t>
            </a:r>
            <a:r>
              <a:rPr lang="en-US" b="1" dirty="0"/>
              <a:t>Specification</a:t>
            </a:r>
            <a:r>
              <a:rPr lang="en-US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precise statement of the requirements that the system must satisfy. </a:t>
            </a:r>
          </a:p>
          <a:p>
            <a:r>
              <a:rPr lang="en-US" dirty="0"/>
              <a:t>Precision means there must be only one interpretation of the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  <a:r>
              <a:rPr lang="en-US" dirty="0" smtClean="0"/>
              <a:t>Specification (SRS)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SRS</a:t>
            </a:r>
            <a:endParaRPr lang="en-US" sz="3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SRS is a specification for a particular software product, program, or set of programs that performs certain functions in a specific environment.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SRS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 SRS should answer the following questions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is the software supposed to do? (</a:t>
            </a:r>
            <a:r>
              <a:rPr lang="en-US" sz="2200" i="1" dirty="0"/>
              <a:t>Functionality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How does the software interact with people, the system’s hardware, other hardware, and other software? (</a:t>
            </a:r>
            <a:r>
              <a:rPr lang="en-US" sz="2200" i="1" dirty="0"/>
              <a:t>External Interfaces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is the speed, availability, response time, recovery time of the various software functions, etc? (</a:t>
            </a:r>
            <a:r>
              <a:rPr lang="en-US" sz="2200" i="1" dirty="0"/>
              <a:t>Performance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are the portability, correctness, maintainability, security, etc, considerations? (</a:t>
            </a:r>
            <a:r>
              <a:rPr lang="en-US" sz="2200" i="1" dirty="0"/>
              <a:t>Attributes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Are there any required standards in effect, implementation language, policies for database integrity, resource limits, operating environment(s), etc? (</a:t>
            </a:r>
            <a:r>
              <a:rPr lang="en-US" sz="2200" i="1" dirty="0"/>
              <a:t>Design constraints imposed on an implementation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SRS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Correct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Every requirement stated is one that the software shall meet.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Unambiguous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Every requirement has only one interpretation.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Complete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All significant requirements; definitions of all responses to all input data; full labels and references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Consistent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Must agree with higher level documents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Ranked for importance and/or stability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Each requirement has an identifier to indicate the importance or stability of that requirement.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Verifiability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Every requirement is verifiable (testable)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Modifiable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structure and style of the SRS can be changes easily.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Traceable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origin of each requirement is clear and facilitates the referencing of each requirement in future documentation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Structure </a:t>
            </a:r>
            <a:r>
              <a:rPr lang="en-US" dirty="0"/>
              <a:t>of the </a:t>
            </a:r>
            <a:r>
              <a:rPr lang="en-US" dirty="0" smtClean="0"/>
              <a:t>SRS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966075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Table of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Overall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Detailed Requirements Specifications</a:t>
            </a:r>
            <a:endParaRPr lang="en-US" sz="4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 dirty="0"/>
              <a:t>External </a:t>
            </a:r>
            <a:r>
              <a:rPr lang="en-US" sz="1900" dirty="0" smtClean="0"/>
              <a:t>Interfaces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 dirty="0" smtClean="0"/>
              <a:t>Non-functional requirements </a:t>
            </a:r>
          </a:p>
          <a:p>
            <a:pPr marL="975360" lvl="1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700" dirty="0" smtClean="0"/>
              <a:t>Software System Attributes</a:t>
            </a:r>
          </a:p>
          <a:p>
            <a:pPr marL="1256983" lvl="2" indent="-63817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Reliability</a:t>
            </a:r>
          </a:p>
          <a:p>
            <a:pPr marL="1256983" lvl="2" indent="-63817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Availability</a:t>
            </a:r>
          </a:p>
          <a:p>
            <a:pPr marL="1256983" lvl="2" indent="-63817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Security</a:t>
            </a:r>
          </a:p>
          <a:p>
            <a:pPr marL="1256983" lvl="2" indent="-63817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Maintainability</a:t>
            </a:r>
          </a:p>
          <a:p>
            <a:pPr marL="1256983" lvl="2" indent="-63817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Portability</a:t>
            </a:r>
          </a:p>
          <a:p>
            <a:pPr marL="975360" lvl="1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700" dirty="0" smtClean="0"/>
              <a:t>Design constraints</a:t>
            </a:r>
          </a:p>
          <a:p>
            <a:pPr marL="1249680" lvl="2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 smtClean="0"/>
              <a:t>Standards compliance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 dirty="0" smtClean="0"/>
              <a:t>Functional Requirements specifications</a:t>
            </a:r>
          </a:p>
          <a:p>
            <a:pPr marL="975360" lvl="1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700" dirty="0" smtClean="0"/>
              <a:t>Data specifications</a:t>
            </a:r>
          </a:p>
          <a:p>
            <a:pPr marL="975360" lvl="1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700" dirty="0" smtClean="0"/>
              <a:t>Non-functional requirements specifications</a:t>
            </a:r>
            <a:endParaRPr lang="en-US" sz="19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900" dirty="0"/>
              <a:t>Logical </a:t>
            </a:r>
            <a:r>
              <a:rPr lang="en-US" sz="1900" dirty="0" smtClean="0"/>
              <a:t>Data/Database Requirements specifications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 Language</a:t>
            </a:r>
          </a:p>
          <a:p>
            <a:pPr lvl="1"/>
            <a:r>
              <a:rPr lang="en-US"/>
              <a:t>Major problems </a:t>
            </a:r>
          </a:p>
          <a:p>
            <a:pPr lvl="2"/>
            <a:r>
              <a:rPr lang="en-US"/>
              <a:t>Ambiguity</a:t>
            </a:r>
          </a:p>
          <a:p>
            <a:pPr lvl="2"/>
            <a:r>
              <a:rPr lang="en-US"/>
              <a:t>Not easy to separate system elements</a:t>
            </a:r>
          </a:p>
          <a:p>
            <a:pPr lvl="1"/>
            <a:r>
              <a:rPr lang="en-US"/>
              <a:t>However, if the requirement is specified in an alternative way it is advisable to include the natural specification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Two Categories of Specifications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Static </a:t>
            </a:r>
            <a:r>
              <a:rPr lang="en-US" sz="2800" dirty="0" smtClean="0"/>
              <a:t>Descriptions (</a:t>
            </a:r>
            <a:r>
              <a:rPr lang="en-US" sz="2800" i="1" dirty="0" smtClean="0"/>
              <a:t>Data Specification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300" dirty="0" smtClean="0"/>
              <a:t>Are used to describe data elements and relationships between them</a:t>
            </a:r>
            <a:endParaRPr lang="en-US" sz="2300" dirty="0"/>
          </a:p>
          <a:p>
            <a:pPr lvl="1">
              <a:lnSpc>
                <a:spcPct val="80000"/>
              </a:lnSpc>
            </a:pPr>
            <a:r>
              <a:rPr lang="en-US" sz="2300" dirty="0"/>
              <a:t>Does not depict how the system changes over time.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Dynamic Descriptions </a:t>
            </a:r>
            <a:r>
              <a:rPr lang="en-US" sz="2800" dirty="0" smtClean="0"/>
              <a:t>(</a:t>
            </a:r>
            <a:r>
              <a:rPr lang="en-US" sz="2800" i="1" dirty="0" smtClean="0"/>
              <a:t>Functional and Behavioral </a:t>
            </a:r>
            <a:r>
              <a:rPr lang="en-US" sz="2800" i="1" dirty="0"/>
              <a:t>Specification</a:t>
            </a:r>
            <a:r>
              <a:rPr lang="en-US" sz="28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The dynamic description explains how the system reacts over a period of time to the things that change system behavior.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BNF</a:t>
            </a:r>
            <a:endParaRPr lang="en-US" sz="3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data elements may be described by using notation that is used to express programming languages or strings.  For example, suppose we want to specify that a </a:t>
            </a:r>
            <a:r>
              <a:rPr lang="en-US" sz="2400" dirty="0" smtClean="0"/>
              <a:t>system date </a:t>
            </a:r>
            <a:r>
              <a:rPr lang="en-US" sz="2400" dirty="0"/>
              <a:t>must always be </a:t>
            </a:r>
            <a:r>
              <a:rPr lang="en-US" sz="2400" i="1" dirty="0" smtClean="0">
                <a:solidFill>
                  <a:srgbClr val="FF0000"/>
                </a:solidFill>
              </a:rPr>
              <a:t>outputted</a:t>
            </a:r>
            <a:r>
              <a:rPr lang="en-US" sz="2400" dirty="0" smtClean="0"/>
              <a:t> </a:t>
            </a:r>
            <a:r>
              <a:rPr lang="en-US" sz="2400" dirty="0"/>
              <a:t>as, per se, DEC </a:t>
            </a:r>
            <a:r>
              <a:rPr lang="en-US" sz="2400" dirty="0" smtClean="0"/>
              <a:t>25 2010.  </a:t>
            </a:r>
            <a:r>
              <a:rPr lang="en-US" sz="2400" dirty="0"/>
              <a:t>We could use BNF (Backus-Naur Form) to express this.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This method </a:t>
            </a:r>
            <a:r>
              <a:rPr lang="en-US" sz="2400" dirty="0" smtClean="0"/>
              <a:t>is useful </a:t>
            </a:r>
            <a:r>
              <a:rPr lang="en-US" sz="2400" dirty="0"/>
              <a:t>when specifying </a:t>
            </a:r>
            <a:r>
              <a:rPr lang="en-US" sz="2400" dirty="0" smtClean="0"/>
              <a:t>interface data.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3333FF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&lt;system date&gt; ::= &lt;MMM&gt;&lt;space&gt;&lt;DD&gt;&lt;space&gt;&lt;YYYY&gt;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&lt;MMM&gt;         ::= JAN | FEB | MAR | APR | MAY | JUN | JUL | AUG | SEP | OCT | NOV | DEC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&lt;DD&gt;          ::= &lt;digit&gt;&lt;digit&gt;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&lt;YYYY&gt;        ::= &lt;digit&gt;&lt;digit&gt;&lt;digit&gt;&lt;digit&gt;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&lt;digit&gt;       ::= 0 | 1 | 2 | 3 | 4 | 5 | 6 | 7 | 8 | 9</a:t>
            </a: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1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EBNF</a:t>
            </a:r>
            <a:endParaRPr lang="en-US" sz="3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43981"/>
              </p:ext>
            </p:extLst>
          </p:nvPr>
        </p:nvGraphicFramePr>
        <p:xfrm>
          <a:off x="609600" y="1295400"/>
          <a:ext cx="7833398" cy="4525963"/>
        </p:xfrm>
        <a:graphic>
          <a:graphicData uri="http://schemas.openxmlformats.org/drawingml/2006/table">
            <a:tbl>
              <a:tblPr/>
              <a:tblGrid>
                <a:gridCol w="3916699"/>
                <a:gridCol w="3916699"/>
              </a:tblGrid>
              <a:tr h="34815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Usage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Notation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definition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=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,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termination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 ;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|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option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[ ... ]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repetition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{ ... }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grouping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( ... )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terminal string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" ... "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terminal string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' ... '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comment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(* ... *)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special sequence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 ? ... ?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exception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-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http://en.wikipedia.org/wiki/Extended_Backus%E2%80%93Naur_Form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In this class, we’ll accept</a:t>
            </a:r>
            <a:endParaRPr lang="en-US" sz="3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We won’t be strict: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3333FF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&lt;system date&gt; ::= &lt;MMM</a:t>
            </a:r>
            <a:r>
              <a:rPr lang="en-US" sz="1500" dirty="0" smtClean="0">
                <a:latin typeface="Courier New" pitchFamily="49" charset="0"/>
              </a:rPr>
              <a:t>&gt;,” ”&lt;</a:t>
            </a:r>
            <a:r>
              <a:rPr lang="en-US" sz="1500" dirty="0">
                <a:latin typeface="Courier New" pitchFamily="49" charset="0"/>
              </a:rPr>
              <a:t>DD</a:t>
            </a:r>
            <a:r>
              <a:rPr lang="en-US" sz="1500" dirty="0" smtClean="0">
                <a:latin typeface="Courier New" pitchFamily="49" charset="0"/>
              </a:rPr>
              <a:t>&gt;,” ”&lt;</a:t>
            </a:r>
            <a:r>
              <a:rPr lang="en-US" sz="1500" dirty="0">
                <a:latin typeface="Courier New" pitchFamily="49" charset="0"/>
              </a:rPr>
              <a:t>YYYY</a:t>
            </a:r>
            <a:r>
              <a:rPr lang="en-US" sz="1500" dirty="0" smtClean="0">
                <a:latin typeface="Courier New" pitchFamily="49" charset="0"/>
              </a:rPr>
              <a:t>&gt;;</a:t>
            </a:r>
            <a:endParaRPr lang="en-US" sz="15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&lt;MMM&gt;         ::= JAN | FEB | MAR | APR | MAY | JUN | JUL | AUG | SEP | OCT | NOV | DEC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&lt;DD&gt;          ::= &lt;digit&gt;&lt;digit&gt;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&lt;YYYY&gt;        ::= </a:t>
            </a:r>
            <a:r>
              <a:rPr lang="en-US" sz="1500" b="1" baseline="30000" dirty="0" smtClean="0">
                <a:latin typeface="Courier New" pitchFamily="49" charset="0"/>
              </a:rPr>
              <a:t>4</a:t>
            </a:r>
            <a:r>
              <a:rPr lang="en-US" sz="1500" b="1" dirty="0" smtClean="0">
                <a:latin typeface="Courier New" pitchFamily="49" charset="0"/>
              </a:rPr>
              <a:t>{&lt;</a:t>
            </a:r>
            <a:r>
              <a:rPr lang="en-US" sz="1500" b="1" dirty="0">
                <a:latin typeface="Courier New" pitchFamily="49" charset="0"/>
              </a:rPr>
              <a:t>digit</a:t>
            </a:r>
            <a:r>
              <a:rPr lang="en-US" sz="1500" b="1" dirty="0" smtClean="0">
                <a:latin typeface="Courier New" pitchFamily="49" charset="0"/>
              </a:rPr>
              <a:t>&gt;}</a:t>
            </a:r>
            <a:r>
              <a:rPr lang="en-US" sz="1500" b="1" baseline="30000" dirty="0" smtClean="0">
                <a:latin typeface="Courier New" pitchFamily="49" charset="0"/>
              </a:rPr>
              <a:t>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&lt;digit&gt;       ::= 0 | 1 | 2 | 3 | 4 | 5 | 6 | 7 | 8 | 9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13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621532"/>
              </p:ext>
            </p:extLst>
          </p:nvPr>
        </p:nvGraphicFramePr>
        <p:xfrm>
          <a:off x="457200" y="160020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4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Distilled</a:t>
            </a:r>
          </a:p>
          <a:p>
            <a:pPr lvl="1"/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Chapter 5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156484"/>
            <a:ext cx="7239000" cy="347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</TotalTime>
  <Words>1166</Words>
  <Application>Microsoft Office PowerPoint</Application>
  <PresentationFormat>On-screen Show (4:3)</PresentationFormat>
  <Paragraphs>293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CSCI5200-201 </vt:lpstr>
      <vt:lpstr>Requirements Specification </vt:lpstr>
      <vt:lpstr>Specifying Requirements</vt:lpstr>
      <vt:lpstr>Two Categories of Specifications</vt:lpstr>
      <vt:lpstr>BNF</vt:lpstr>
      <vt:lpstr>EBNF</vt:lpstr>
      <vt:lpstr>In this class, we’ll accept</vt:lpstr>
      <vt:lpstr>Storage Requirements</vt:lpstr>
      <vt:lpstr>Class Diagrams</vt:lpstr>
      <vt:lpstr>Storage Requirements</vt:lpstr>
      <vt:lpstr>Pseudocode</vt:lpstr>
      <vt:lpstr>Basis for writing Pseudocode</vt:lpstr>
      <vt:lpstr>Pseudocode: Selection</vt:lpstr>
      <vt:lpstr>Pseudocode: Repetition</vt:lpstr>
      <vt:lpstr>Decision Tables</vt:lpstr>
      <vt:lpstr>State Machine Diagrams</vt:lpstr>
      <vt:lpstr>Activity Diagrams</vt:lpstr>
      <vt:lpstr>Data Flow Diagram</vt:lpstr>
      <vt:lpstr>SSE Requirements Document</vt:lpstr>
      <vt:lpstr>Software Requirements Specification (SRS)</vt:lpstr>
      <vt:lpstr>SRS</vt:lpstr>
      <vt:lpstr>Nature of the SRS</vt:lpstr>
      <vt:lpstr>Characteristics of a good SRS</vt:lpstr>
      <vt:lpstr>General Structure of the SRS</vt:lpstr>
      <vt:lpstr>Detailed Requirements Specifications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CSCI5200</dc:title>
  <dc:creator>Jeffrey W A Roach</dc:creator>
  <cp:lastModifiedBy>Jeff Roach</cp:lastModifiedBy>
  <cp:revision>280</cp:revision>
  <dcterms:created xsi:type="dcterms:W3CDTF">2003-01-23T12:34:00Z</dcterms:created>
  <dcterms:modified xsi:type="dcterms:W3CDTF">2014-10-23T21:05:23Z</dcterms:modified>
</cp:coreProperties>
</file>